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ti" initials="B" lastIdx="2" clrIdx="0">
    <p:extLst>
      <p:ext uri="{19B8F6BF-5375-455C-9EA6-DF929625EA0E}">
        <p15:presenceInfo xmlns:p15="http://schemas.microsoft.com/office/powerpoint/2012/main" userId="Brati" providerId="None"/>
      </p:ext>
    </p:extLst>
  </p:cmAuthor>
  <p:cmAuthor id="2" name="BRATI MONDAL" initials="BM" lastIdx="1" clrIdx="1">
    <p:extLst>
      <p:ext uri="{19B8F6BF-5375-455C-9EA6-DF929625EA0E}">
        <p15:presenceInfo xmlns:p15="http://schemas.microsoft.com/office/powerpoint/2012/main" userId="338f44f98b9e77f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0000"/>
    <a:srgbClr val="0033CC"/>
    <a:srgbClr val="66FFCC"/>
    <a:srgbClr val="FFFFCC"/>
    <a:srgbClr val="99FFCC"/>
    <a:srgbClr val="CCCCFF"/>
    <a:srgbClr val="FFCCFF"/>
    <a:srgbClr val="CCFFCC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6F501-B084-44D3-807D-226F57336883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3B088-95EC-4756-B803-040B4E725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61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2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02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2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1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3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3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7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72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8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4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3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8083A-DAA6-447A-8AAE-46DB6A087A92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C65D7-5B31-4D09-AACB-2D7FF4417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6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irect.com/science/article/abs/pii/S0304397520301006?via%3Dihub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822264" y="647576"/>
            <a:ext cx="10547458" cy="1533825"/>
          </a:xfrm>
          <a:prstGeom prst="round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Arbitrary Pattern Formation in Presence of Crash Fault on Grid</a:t>
            </a:r>
          </a:p>
        </p:txBody>
      </p:sp>
      <p:sp>
        <p:nvSpPr>
          <p:cNvPr id="2" name="Rounded Rectangle 10">
            <a:extLst>
              <a:ext uri="{FF2B5EF4-FFF2-40B4-BE49-F238E27FC236}">
                <a16:creationId xmlns:a16="http://schemas.microsoft.com/office/drawing/2014/main" id="{D06057A0-B076-5BD8-4797-688822B5DE76}"/>
              </a:ext>
            </a:extLst>
          </p:cNvPr>
          <p:cNvSpPr/>
          <p:nvPr/>
        </p:nvSpPr>
        <p:spPr>
          <a:xfrm>
            <a:off x="1375224" y="3094503"/>
            <a:ext cx="9441539" cy="88450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Pritam Goswami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E20418-4B47-E3C7-EF10-F2B364985B0E}"/>
              </a:ext>
            </a:extLst>
          </p:cNvPr>
          <p:cNvSpPr/>
          <p:nvPr/>
        </p:nvSpPr>
        <p:spPr>
          <a:xfrm>
            <a:off x="3339995" y="3893613"/>
            <a:ext cx="5511996" cy="394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CC0000"/>
                </a:solidFill>
              </a:rPr>
              <a:t>Department of Mathematics, Jadavpur University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7E9382-7E48-933A-2195-E6A34E6D6E25}"/>
              </a:ext>
            </a:extLst>
          </p:cNvPr>
          <p:cNvSpPr/>
          <p:nvPr/>
        </p:nvSpPr>
        <p:spPr>
          <a:xfrm>
            <a:off x="705044" y="4285665"/>
            <a:ext cx="10781897" cy="9848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Presenting  at</a:t>
            </a:r>
          </a:p>
          <a:p>
            <a:pPr algn="ctr"/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Young </a:t>
            </a:r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Researcher’s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Forum, Indo-Slovenia Pre-conference School, Caldam,2024</a:t>
            </a:r>
          </a:p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IIT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Bhilai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47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8188" y="236668"/>
            <a:ext cx="9907793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Arbitrary Pattern Formation (APF) on Grid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9A072E-B1CD-C62C-4FCF-3A300EE6E250}"/>
              </a:ext>
            </a:extLst>
          </p:cNvPr>
          <p:cNvSpPr/>
          <p:nvPr/>
        </p:nvSpPr>
        <p:spPr>
          <a:xfrm>
            <a:off x="4196580" y="881249"/>
            <a:ext cx="2987992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Introduced by Bose et al. </a:t>
            </a:r>
            <a:r>
              <a:rPr lang="en-US" dirty="0">
                <a:solidFill>
                  <a:srgbClr val="FF5050"/>
                </a:solidFill>
              </a:rPr>
              <a:t>[1]</a:t>
            </a:r>
            <a:endParaRPr lang="en-IN" dirty="0">
              <a:solidFill>
                <a:srgbClr val="FF5050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E5DECF-FF68-6C59-519D-202609C538AE}"/>
              </a:ext>
            </a:extLst>
          </p:cNvPr>
          <p:cNvCxnSpPr>
            <a:cxnSpLocks/>
          </p:cNvCxnSpPr>
          <p:nvPr/>
        </p:nvCxnSpPr>
        <p:spPr>
          <a:xfrm>
            <a:off x="0" y="6242182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984E5C65-9D11-71F2-B261-2CCD8D9E4200}"/>
              </a:ext>
            </a:extLst>
          </p:cNvPr>
          <p:cNvSpPr/>
          <p:nvPr/>
        </p:nvSpPr>
        <p:spPr>
          <a:xfrm>
            <a:off x="195943" y="6354147"/>
            <a:ext cx="11800114" cy="410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dirty="0">
                <a:solidFill>
                  <a:srgbClr val="FF5050"/>
                </a:solidFill>
              </a:rPr>
              <a:t>[1] : </a:t>
            </a:r>
            <a:r>
              <a:rPr lang="en-IN" sz="1200" dirty="0">
                <a:solidFill>
                  <a:schemeClr val="tx1"/>
                </a:solidFill>
              </a:rPr>
              <a:t>Bose K., </a:t>
            </a:r>
            <a:r>
              <a:rPr lang="en-IN" sz="1200" dirty="0" err="1">
                <a:solidFill>
                  <a:schemeClr val="tx1"/>
                </a:solidFill>
              </a:rPr>
              <a:t>Adhikary</a:t>
            </a:r>
            <a:r>
              <a:rPr lang="en-IN" sz="1200" dirty="0">
                <a:solidFill>
                  <a:schemeClr val="tx1"/>
                </a:solidFill>
              </a:rPr>
              <a:t> R., Kundu M.K., Sau B.: Arbitrary pattern formation on infinite grid by asynchronous oblivious robots. In: </a:t>
            </a:r>
            <a:r>
              <a:rPr lang="en-IN" sz="1200" dirty="0" err="1">
                <a:solidFill>
                  <a:schemeClr val="tx1"/>
                </a:solidFill>
              </a:rPr>
              <a:t>Theor</a:t>
            </a:r>
            <a:r>
              <a:rPr lang="en-IN" sz="1200" dirty="0">
                <a:solidFill>
                  <a:schemeClr val="tx1"/>
                </a:solidFill>
              </a:rPr>
              <a:t>. </a:t>
            </a:r>
            <a:r>
              <a:rPr lang="en-IN" sz="1200" dirty="0" err="1">
                <a:solidFill>
                  <a:schemeClr val="tx1"/>
                </a:solidFill>
              </a:rPr>
              <a:t>Comput</a:t>
            </a:r>
            <a:r>
              <a:rPr lang="en-IN" sz="1200" dirty="0">
                <a:solidFill>
                  <a:schemeClr val="tx1"/>
                </a:solidFill>
              </a:rPr>
              <a:t>. Sci., vol. 815, pp. 213–227, 2020. </a:t>
            </a:r>
          </a:p>
          <a:p>
            <a:pPr algn="ctr"/>
            <a:r>
              <a:rPr lang="en-IN" sz="1200" dirty="0">
                <a:solidFill>
                  <a:schemeClr val="tx1"/>
                </a:solidFill>
              </a:rPr>
              <a:t>URL </a:t>
            </a:r>
            <a:r>
              <a:rPr lang="en-IN" sz="1200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http://dx.doi.org/10.1016/j.tcs.2020.02.016</a:t>
            </a:r>
            <a:r>
              <a:rPr lang="en-IN" sz="120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216B53A-E3C6-FEBD-C4A6-5D76FE0E90A7}"/>
              </a:ext>
            </a:extLst>
          </p:cNvPr>
          <p:cNvCxnSpPr>
            <a:cxnSpLocks/>
          </p:cNvCxnSpPr>
          <p:nvPr/>
        </p:nvCxnSpPr>
        <p:spPr>
          <a:xfrm>
            <a:off x="3424335" y="1884784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31A96BF-470E-9D6E-68EB-F4E4D1B4891D}"/>
              </a:ext>
            </a:extLst>
          </p:cNvPr>
          <p:cNvCxnSpPr>
            <a:cxnSpLocks/>
          </p:cNvCxnSpPr>
          <p:nvPr/>
        </p:nvCxnSpPr>
        <p:spPr>
          <a:xfrm>
            <a:off x="3424335" y="2267341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9329D96-9108-9CC6-C1C5-1D10F99BAA82}"/>
              </a:ext>
            </a:extLst>
          </p:cNvPr>
          <p:cNvCxnSpPr>
            <a:cxnSpLocks/>
          </p:cNvCxnSpPr>
          <p:nvPr/>
        </p:nvCxnSpPr>
        <p:spPr>
          <a:xfrm>
            <a:off x="3424335" y="2649898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4D9A7CA-4B96-CDC3-43C9-CE67743E919F}"/>
              </a:ext>
            </a:extLst>
          </p:cNvPr>
          <p:cNvCxnSpPr>
            <a:cxnSpLocks/>
          </p:cNvCxnSpPr>
          <p:nvPr/>
        </p:nvCxnSpPr>
        <p:spPr>
          <a:xfrm>
            <a:off x="3424335" y="3046443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A073A17-B2B5-EB89-FF16-CA8D8C029435}"/>
              </a:ext>
            </a:extLst>
          </p:cNvPr>
          <p:cNvCxnSpPr>
            <a:cxnSpLocks/>
          </p:cNvCxnSpPr>
          <p:nvPr/>
        </p:nvCxnSpPr>
        <p:spPr>
          <a:xfrm>
            <a:off x="3424335" y="3429000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1AA18C2-72A5-E123-23F7-B32F9356CE2B}"/>
              </a:ext>
            </a:extLst>
          </p:cNvPr>
          <p:cNvCxnSpPr>
            <a:cxnSpLocks/>
          </p:cNvCxnSpPr>
          <p:nvPr/>
        </p:nvCxnSpPr>
        <p:spPr>
          <a:xfrm>
            <a:off x="3424335" y="3819333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D72572D-0E41-D35F-B5F1-1C9D081F1704}"/>
              </a:ext>
            </a:extLst>
          </p:cNvPr>
          <p:cNvCxnSpPr>
            <a:cxnSpLocks/>
          </p:cNvCxnSpPr>
          <p:nvPr/>
        </p:nvCxnSpPr>
        <p:spPr>
          <a:xfrm>
            <a:off x="3424335" y="4201890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5D50B32-84F0-E651-4797-FC7D067D5822}"/>
              </a:ext>
            </a:extLst>
          </p:cNvPr>
          <p:cNvCxnSpPr>
            <a:cxnSpLocks/>
          </p:cNvCxnSpPr>
          <p:nvPr/>
        </p:nvCxnSpPr>
        <p:spPr>
          <a:xfrm>
            <a:off x="3424335" y="4598435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5AE463F-1B15-3E5F-1187-09B71524AF4C}"/>
              </a:ext>
            </a:extLst>
          </p:cNvPr>
          <p:cNvCxnSpPr>
            <a:cxnSpLocks/>
          </p:cNvCxnSpPr>
          <p:nvPr/>
        </p:nvCxnSpPr>
        <p:spPr>
          <a:xfrm>
            <a:off x="3424335" y="4980992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BE24095-40BA-447C-5E43-B9C07B88F87F}"/>
              </a:ext>
            </a:extLst>
          </p:cNvPr>
          <p:cNvCxnSpPr>
            <a:cxnSpLocks/>
          </p:cNvCxnSpPr>
          <p:nvPr/>
        </p:nvCxnSpPr>
        <p:spPr>
          <a:xfrm>
            <a:off x="3680929" y="1451405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45F9AC3B-2871-0A16-62FD-BEF00F37C746}"/>
              </a:ext>
            </a:extLst>
          </p:cNvPr>
          <p:cNvSpPr/>
          <p:nvPr/>
        </p:nvSpPr>
        <p:spPr>
          <a:xfrm>
            <a:off x="4009451" y="2551928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1A3C4E5-24D3-B06F-ED06-A8B09B6ED8EF}"/>
              </a:ext>
            </a:extLst>
          </p:cNvPr>
          <p:cNvCxnSpPr>
            <a:cxnSpLocks/>
          </p:cNvCxnSpPr>
          <p:nvPr/>
        </p:nvCxnSpPr>
        <p:spPr>
          <a:xfrm>
            <a:off x="4104825" y="1462014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511A4C9-A134-4BB1-AB58-0B04144141F2}"/>
              </a:ext>
            </a:extLst>
          </p:cNvPr>
          <p:cNvCxnSpPr>
            <a:cxnSpLocks/>
          </p:cNvCxnSpPr>
          <p:nvPr/>
        </p:nvCxnSpPr>
        <p:spPr>
          <a:xfrm>
            <a:off x="4540517" y="1462014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FAF02E8-D33D-C757-BFAD-67C9D68657DF}"/>
              </a:ext>
            </a:extLst>
          </p:cNvPr>
          <p:cNvCxnSpPr>
            <a:cxnSpLocks/>
          </p:cNvCxnSpPr>
          <p:nvPr/>
        </p:nvCxnSpPr>
        <p:spPr>
          <a:xfrm>
            <a:off x="4961948" y="1480317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E1D17E-DE39-33C2-BCA9-0A6A5F2CB219}"/>
              </a:ext>
            </a:extLst>
          </p:cNvPr>
          <p:cNvCxnSpPr>
            <a:cxnSpLocks/>
          </p:cNvCxnSpPr>
          <p:nvPr/>
        </p:nvCxnSpPr>
        <p:spPr>
          <a:xfrm>
            <a:off x="5397640" y="1480317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0909C8B-A33C-A175-B7DC-04EF6B1E814C}"/>
              </a:ext>
            </a:extLst>
          </p:cNvPr>
          <p:cNvCxnSpPr>
            <a:cxnSpLocks/>
          </p:cNvCxnSpPr>
          <p:nvPr/>
        </p:nvCxnSpPr>
        <p:spPr>
          <a:xfrm>
            <a:off x="5821536" y="1487903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B240E6C-E0B0-C066-76CD-F873391153F1}"/>
              </a:ext>
            </a:extLst>
          </p:cNvPr>
          <p:cNvCxnSpPr>
            <a:cxnSpLocks/>
          </p:cNvCxnSpPr>
          <p:nvPr/>
        </p:nvCxnSpPr>
        <p:spPr>
          <a:xfrm>
            <a:off x="6257228" y="1487903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32932D1-FDC1-FB9B-A576-BF0DAC0D1FEC}"/>
              </a:ext>
            </a:extLst>
          </p:cNvPr>
          <p:cNvCxnSpPr>
            <a:cxnSpLocks/>
          </p:cNvCxnSpPr>
          <p:nvPr/>
        </p:nvCxnSpPr>
        <p:spPr>
          <a:xfrm>
            <a:off x="6678659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FF9A121-655C-A31C-CDA0-44B6BDEC2435}"/>
              </a:ext>
            </a:extLst>
          </p:cNvPr>
          <p:cNvCxnSpPr>
            <a:cxnSpLocks/>
          </p:cNvCxnSpPr>
          <p:nvPr/>
        </p:nvCxnSpPr>
        <p:spPr>
          <a:xfrm>
            <a:off x="7114351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4BCEE6D-CFB6-9365-136A-1B4439FB4D74}"/>
              </a:ext>
            </a:extLst>
          </p:cNvPr>
          <p:cNvCxnSpPr>
            <a:cxnSpLocks/>
          </p:cNvCxnSpPr>
          <p:nvPr/>
        </p:nvCxnSpPr>
        <p:spPr>
          <a:xfrm>
            <a:off x="7550043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Oval 89">
            <a:extLst>
              <a:ext uri="{FF2B5EF4-FFF2-40B4-BE49-F238E27FC236}">
                <a16:creationId xmlns:a16="http://schemas.microsoft.com/office/drawing/2014/main" id="{E5657598-111E-AB9D-FE48-B9A658F964EA}"/>
              </a:ext>
            </a:extLst>
          </p:cNvPr>
          <p:cNvSpPr/>
          <p:nvPr/>
        </p:nvSpPr>
        <p:spPr>
          <a:xfrm>
            <a:off x="5714879" y="2182178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BAEA70B-AC12-B60F-CE2D-B9920EC2DEB8}"/>
              </a:ext>
            </a:extLst>
          </p:cNvPr>
          <p:cNvSpPr/>
          <p:nvPr/>
        </p:nvSpPr>
        <p:spPr>
          <a:xfrm>
            <a:off x="4864754" y="295254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F1AE355C-7FB5-5548-1A1B-7787BBEFAAD1}"/>
              </a:ext>
            </a:extLst>
          </p:cNvPr>
          <p:cNvSpPr/>
          <p:nvPr/>
        </p:nvSpPr>
        <p:spPr>
          <a:xfrm>
            <a:off x="5279187" y="257094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60DC52EC-4178-44D6-CE65-15A1095DEEC5}"/>
              </a:ext>
            </a:extLst>
          </p:cNvPr>
          <p:cNvSpPr/>
          <p:nvPr/>
        </p:nvSpPr>
        <p:spPr>
          <a:xfrm>
            <a:off x="5714879" y="3346950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EBB0351F-BFAD-AD77-481A-49C77F68CBDC}"/>
              </a:ext>
            </a:extLst>
          </p:cNvPr>
          <p:cNvSpPr/>
          <p:nvPr/>
        </p:nvSpPr>
        <p:spPr>
          <a:xfrm>
            <a:off x="4014629" y="336058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DA20AC1-4CD0-D3BE-9F67-CF1E53AD0F4B}"/>
              </a:ext>
            </a:extLst>
          </p:cNvPr>
          <p:cNvSpPr/>
          <p:nvPr/>
        </p:nvSpPr>
        <p:spPr>
          <a:xfrm>
            <a:off x="4017607" y="370855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2" name="Speech Bubble: Rectangle with Corners Rounded 121">
            <a:extLst>
              <a:ext uri="{FF2B5EF4-FFF2-40B4-BE49-F238E27FC236}">
                <a16:creationId xmlns:a16="http://schemas.microsoft.com/office/drawing/2014/main" id="{5B0D60D5-EBFD-D309-4222-D022E5BC0B46}"/>
              </a:ext>
            </a:extLst>
          </p:cNvPr>
          <p:cNvSpPr/>
          <p:nvPr/>
        </p:nvSpPr>
        <p:spPr>
          <a:xfrm>
            <a:off x="6332021" y="2112519"/>
            <a:ext cx="2022385" cy="1965263"/>
          </a:xfrm>
          <a:prstGeom prst="wedgeRoundRectCallout">
            <a:avLst>
              <a:gd name="adj1" fmla="val -65749"/>
              <a:gd name="adj2" fmla="val -38189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Autonomous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Anonymous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Homogeneous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Identical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Oblivious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Silent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Full Visibility</a:t>
            </a:r>
            <a:endParaRPr lang="en-IN" dirty="0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3217475-2EED-369A-41DD-090EB0B04E38}"/>
              </a:ext>
            </a:extLst>
          </p:cNvPr>
          <p:cNvGrpSpPr/>
          <p:nvPr/>
        </p:nvGrpSpPr>
        <p:grpSpPr>
          <a:xfrm>
            <a:off x="209939" y="1576877"/>
            <a:ext cx="3032899" cy="3204784"/>
            <a:chOff x="209939" y="1576877"/>
            <a:chExt cx="3032899" cy="3204784"/>
          </a:xfrm>
        </p:grpSpPr>
        <p:sp>
          <p:nvSpPr>
            <p:cNvPr id="123" name="Speech Bubble: Rectangle with Corners Rounded 122">
              <a:extLst>
                <a:ext uri="{FF2B5EF4-FFF2-40B4-BE49-F238E27FC236}">
                  <a16:creationId xmlns:a16="http://schemas.microsoft.com/office/drawing/2014/main" id="{23858350-273C-808C-091B-759211E5A960}"/>
                </a:ext>
              </a:extLst>
            </p:cNvPr>
            <p:cNvSpPr/>
            <p:nvPr/>
          </p:nvSpPr>
          <p:spPr>
            <a:xfrm>
              <a:off x="209939" y="1576877"/>
              <a:ext cx="3032899" cy="3204784"/>
            </a:xfrm>
            <a:prstGeom prst="wedgeRoundRectCallout">
              <a:avLst>
                <a:gd name="adj1" fmla="val 72726"/>
                <a:gd name="adj2" fmla="val 10078"/>
                <a:gd name="adj3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7C0BD7BD-E466-C83F-793A-669EFFB2F0C4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2021251"/>
              <a:ext cx="0" cy="237720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E909A0CD-7DDE-9083-90E9-39108362249B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" y="4201890"/>
              <a:ext cx="25908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5D50741B-B130-6BAA-CBCA-282DECFEA82C}"/>
                </a:ext>
              </a:extLst>
            </p:cNvPr>
            <p:cNvCxnSpPr>
              <a:cxnSpLocks/>
            </p:cNvCxnSpPr>
            <p:nvPr/>
          </p:nvCxnSpPr>
          <p:spPr>
            <a:xfrm>
              <a:off x="80772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3AEAAE80-C82A-E0E2-7632-3F0DBE40B38C}"/>
                </a:ext>
              </a:extLst>
            </p:cNvPr>
            <p:cNvCxnSpPr>
              <a:cxnSpLocks/>
            </p:cNvCxnSpPr>
            <p:nvPr/>
          </p:nvCxnSpPr>
          <p:spPr>
            <a:xfrm>
              <a:off x="108204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06CAE0D8-6CF1-BBB6-8285-F0A7D9969AF7}"/>
                </a:ext>
              </a:extLst>
            </p:cNvPr>
            <p:cNvCxnSpPr>
              <a:cxnSpLocks/>
            </p:cNvCxnSpPr>
            <p:nvPr/>
          </p:nvCxnSpPr>
          <p:spPr>
            <a:xfrm>
              <a:off x="136398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AFF18887-F8B5-0BCD-3C35-03EF87A78271}"/>
                </a:ext>
              </a:extLst>
            </p:cNvPr>
            <p:cNvCxnSpPr>
              <a:cxnSpLocks/>
            </p:cNvCxnSpPr>
            <p:nvPr/>
          </p:nvCxnSpPr>
          <p:spPr>
            <a:xfrm>
              <a:off x="163830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BEEB6CD1-469B-A4DB-56AA-CAA0EA7E0C8F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1F8549B7-DACF-0485-E14A-C0D5168C0F23}"/>
                </a:ext>
              </a:extLst>
            </p:cNvPr>
            <p:cNvCxnSpPr>
              <a:cxnSpLocks/>
            </p:cNvCxnSpPr>
            <p:nvPr/>
          </p:nvCxnSpPr>
          <p:spPr>
            <a:xfrm>
              <a:off x="217932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4D76D77A-F13E-350D-E4CB-6178CED55A4D}"/>
                </a:ext>
              </a:extLst>
            </p:cNvPr>
            <p:cNvCxnSpPr>
              <a:cxnSpLocks/>
            </p:cNvCxnSpPr>
            <p:nvPr/>
          </p:nvCxnSpPr>
          <p:spPr>
            <a:xfrm>
              <a:off x="246126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37227A2A-BC7B-0EC8-259E-9EA1F0D9A771}"/>
                </a:ext>
              </a:extLst>
            </p:cNvPr>
            <p:cNvCxnSpPr>
              <a:cxnSpLocks/>
            </p:cNvCxnSpPr>
            <p:nvPr/>
          </p:nvCxnSpPr>
          <p:spPr>
            <a:xfrm>
              <a:off x="273558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23C626B0-540D-0E99-26F1-B0E8206A17D1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" y="394281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6702932D-311B-4DF2-6CDB-92FEC6DA7467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68373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554E6DC4-CEF2-324B-A940-71C89B398DA5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42900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BFBB0E6D-7569-29E4-E532-81234F15CF2F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16557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3695324E-7F78-88B3-4E6C-9C1F02CEAAF4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91084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B117894C-9F48-E360-A557-4366F230FD45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65767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52ABB59E-33CF-99A2-A300-09C6C1675EEB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40294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F1E001F6-B75D-07E5-7E19-41FC822D46D2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13951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2DA0D7E0-216D-0F0D-0DF9-CCA3F3A73BC6}"/>
                </a:ext>
              </a:extLst>
            </p:cNvPr>
            <p:cNvSpPr/>
            <p:nvPr/>
          </p:nvSpPr>
          <p:spPr>
            <a:xfrm>
              <a:off x="1566341" y="2585372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74BC96DD-2695-9550-88A1-32F31CB98F05}"/>
                </a:ext>
              </a:extLst>
            </p:cNvPr>
            <p:cNvSpPr/>
            <p:nvPr/>
          </p:nvSpPr>
          <p:spPr>
            <a:xfrm>
              <a:off x="1833041" y="282816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6A23D76D-0461-5281-9778-B437CEE914B3}"/>
                </a:ext>
              </a:extLst>
            </p:cNvPr>
            <p:cNvSpPr/>
            <p:nvPr/>
          </p:nvSpPr>
          <p:spPr>
            <a:xfrm>
              <a:off x="1284401" y="2858893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63A4C7ED-F60E-237E-F43B-008CC0396BD2}"/>
                </a:ext>
              </a:extLst>
            </p:cNvPr>
            <p:cNvSpPr/>
            <p:nvPr/>
          </p:nvSpPr>
          <p:spPr>
            <a:xfrm>
              <a:off x="1017701" y="311100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E2C3614C-375D-1885-3938-F02F2099CC99}"/>
                </a:ext>
              </a:extLst>
            </p:cNvPr>
            <p:cNvSpPr/>
            <p:nvPr/>
          </p:nvSpPr>
          <p:spPr>
            <a:xfrm>
              <a:off x="2118790" y="311100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2B4DFB62-C918-05A6-AE2E-C494D235CE41}"/>
                </a:ext>
              </a:extLst>
            </p:cNvPr>
            <p:cNvSpPr/>
            <p:nvPr/>
          </p:nvSpPr>
          <p:spPr>
            <a:xfrm>
              <a:off x="1566341" y="3103240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A654E04F-EF85-6A98-45E1-20FF1E4C1595}"/>
                </a:ext>
              </a:extLst>
            </p:cNvPr>
            <p:cNvSpPr/>
            <p:nvPr/>
          </p:nvSpPr>
          <p:spPr>
            <a:xfrm>
              <a:off x="1562530" y="3374182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7B88C199-4F6F-A191-0C3E-784EDB22AA89}"/>
                </a:ext>
              </a:extLst>
            </p:cNvPr>
            <p:cNvSpPr/>
            <p:nvPr/>
          </p:nvSpPr>
          <p:spPr>
            <a:xfrm>
              <a:off x="1765966" y="2685741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4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4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97C2EA93-24A6-6EF0-7FFE-9DFD39BABB2C}"/>
                </a:ext>
              </a:extLst>
            </p:cNvPr>
            <p:cNvSpPr/>
            <p:nvPr/>
          </p:nvSpPr>
          <p:spPr>
            <a:xfrm>
              <a:off x="778568" y="2654620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3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3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11B9C3D3-986A-04F4-A949-C93E31CEF47C}"/>
                </a:ext>
              </a:extLst>
            </p:cNvPr>
            <p:cNvSpPr/>
            <p:nvPr/>
          </p:nvSpPr>
          <p:spPr>
            <a:xfrm>
              <a:off x="1240849" y="3446210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1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1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7A5088CD-2E8E-175C-8340-D4B015D6B067}"/>
                </a:ext>
              </a:extLst>
            </p:cNvPr>
            <p:cNvSpPr/>
            <p:nvPr/>
          </p:nvSpPr>
          <p:spPr>
            <a:xfrm>
              <a:off x="434340" y="3087358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5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5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8760353A-6BB3-ED57-A158-B1C5A7A27602}"/>
                </a:ext>
              </a:extLst>
            </p:cNvPr>
            <p:cNvSpPr/>
            <p:nvPr/>
          </p:nvSpPr>
          <p:spPr>
            <a:xfrm>
              <a:off x="2048068" y="3179986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6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6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DB13CD4B-D9D1-9825-C808-4CC9C8E4156F}"/>
                </a:ext>
              </a:extLst>
            </p:cNvPr>
            <p:cNvSpPr/>
            <p:nvPr/>
          </p:nvSpPr>
          <p:spPr>
            <a:xfrm>
              <a:off x="1494012" y="3142436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7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7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856A8B5B-28DD-16C8-3CBC-8FABB3B5916E}"/>
                </a:ext>
              </a:extLst>
            </p:cNvPr>
            <p:cNvSpPr/>
            <p:nvPr/>
          </p:nvSpPr>
          <p:spPr>
            <a:xfrm>
              <a:off x="1225949" y="2386361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2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2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265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3425 0.00417 " pathEditMode="relative" rAng="0" ptsTypes="AA">
                                      <p:cBhvr>
                                        <p:cTn id="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20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-0.00117 0.05648 " pathEditMode="relative" rAng="0" ptsTypes="AA">
                                      <p:cBhvr>
                                        <p:cTn id="7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824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3.54167E-6 0.05764 " pathEditMode="relative" rAng="0" ptsTypes="AA">
                                      <p:cBhvr>
                                        <p:cTn id="7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7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59259E-6 L 0.03698 -2.59259E-6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9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59259E-6 L -0.03333 -0.00394 " pathEditMode="relative" rAng="0" ptsTypes="AA">
                                      <p:cBhvr>
                                        <p:cTn id="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98 -2.59259E-6 L 0.0349 0.05787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89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25 0.00416 L 0.07005 0.00185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" y="-93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-0.00393 L -0.06914 -0.00139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2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14 -0.00139 L -0.07018 0.05393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5" grpId="2" animBg="1"/>
      <p:bldP spid="90" grpId="0" animBg="1"/>
      <p:bldP spid="90" grpId="1" animBg="1"/>
      <p:bldP spid="90" grpId="2" animBg="1"/>
      <p:bldP spid="90" grpId="3" animBg="1"/>
      <p:bldP spid="91" grpId="0" animBg="1"/>
      <p:bldP spid="91" grpId="1" animBg="1"/>
      <p:bldP spid="92" grpId="0" animBg="1"/>
      <p:bldP spid="92" grpId="1" animBg="1"/>
      <p:bldP spid="93" grpId="0" animBg="1"/>
      <p:bldP spid="94" grpId="0" animBg="1"/>
      <p:bldP spid="95" grpId="0" animBg="1"/>
      <p:bldP spid="95" grpId="1" animBg="1"/>
      <p:bldP spid="95" grpId="2" animBg="1"/>
      <p:bldP spid="122" grpId="0" animBg="1"/>
      <p:bldP spid="1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AF18D-0051-88FF-2465-7E500CD4D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xplosion: 14 Points 39">
            <a:extLst>
              <a:ext uri="{FF2B5EF4-FFF2-40B4-BE49-F238E27FC236}">
                <a16:creationId xmlns:a16="http://schemas.microsoft.com/office/drawing/2014/main" id="{26D13C83-F14A-DE16-B50F-E5499A3CE038}"/>
              </a:ext>
            </a:extLst>
          </p:cNvPr>
          <p:cNvSpPr/>
          <p:nvPr/>
        </p:nvSpPr>
        <p:spPr>
          <a:xfrm>
            <a:off x="2343151" y="3948112"/>
            <a:ext cx="1076324" cy="1047749"/>
          </a:xfrm>
          <a:prstGeom prst="irregularSeal2">
            <a:avLst/>
          </a:prstGeom>
          <a:solidFill>
            <a:srgbClr val="FF0000"/>
          </a:solidFill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C69554-5659-8A00-8E70-39143F1E01AD}"/>
              </a:ext>
            </a:extLst>
          </p:cNvPr>
          <p:cNvSpPr/>
          <p:nvPr/>
        </p:nvSpPr>
        <p:spPr>
          <a:xfrm>
            <a:off x="968188" y="236668"/>
            <a:ext cx="9907793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Robot with faults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BDB7CA-40F5-3529-8894-A0E35E06880B}"/>
              </a:ext>
            </a:extLst>
          </p:cNvPr>
          <p:cNvSpPr/>
          <p:nvPr/>
        </p:nvSpPr>
        <p:spPr>
          <a:xfrm>
            <a:off x="5434519" y="1167319"/>
            <a:ext cx="1322962" cy="38910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Fault</a:t>
            </a:r>
            <a:endParaRPr lang="en-IN" sz="2400" dirty="0">
              <a:solidFill>
                <a:sysClr val="windowText" lastClr="0000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7DB442-52D1-861B-D994-65AC492DB796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6096000" y="1556425"/>
            <a:ext cx="0" cy="3604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3E3305E-C4F5-1584-0F85-DBEA54B1EA90}"/>
              </a:ext>
            </a:extLst>
          </p:cNvPr>
          <p:cNvCxnSpPr>
            <a:cxnSpLocks/>
          </p:cNvCxnSpPr>
          <p:nvPr/>
        </p:nvCxnSpPr>
        <p:spPr>
          <a:xfrm>
            <a:off x="3343275" y="1916920"/>
            <a:ext cx="55054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D03B634-B9B6-C4E3-4A7C-D6D75644D153}"/>
              </a:ext>
            </a:extLst>
          </p:cNvPr>
          <p:cNvCxnSpPr>
            <a:cxnSpLocks/>
          </p:cNvCxnSpPr>
          <p:nvPr/>
        </p:nvCxnSpPr>
        <p:spPr>
          <a:xfrm>
            <a:off x="3343275" y="1916920"/>
            <a:ext cx="0" cy="111009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1B3AB5A-8342-969C-D03E-F1BAB4B7E5AC}"/>
              </a:ext>
            </a:extLst>
          </p:cNvPr>
          <p:cNvCxnSpPr>
            <a:cxnSpLocks/>
          </p:cNvCxnSpPr>
          <p:nvPr/>
        </p:nvCxnSpPr>
        <p:spPr>
          <a:xfrm>
            <a:off x="8848725" y="1916919"/>
            <a:ext cx="0" cy="111009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87F01E1-89FB-9966-261E-5BFE8AEFB4D2}"/>
              </a:ext>
            </a:extLst>
          </p:cNvPr>
          <p:cNvSpPr/>
          <p:nvPr/>
        </p:nvSpPr>
        <p:spPr>
          <a:xfrm>
            <a:off x="2681794" y="3039894"/>
            <a:ext cx="1322962" cy="38910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Crash</a:t>
            </a:r>
            <a:endParaRPr lang="en-IN" sz="2400" dirty="0">
              <a:solidFill>
                <a:sysClr val="windowText" lastClr="0000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BDEBAB-A78B-9DEA-3BD7-03E8996C2BBF}"/>
              </a:ext>
            </a:extLst>
          </p:cNvPr>
          <p:cNvSpPr/>
          <p:nvPr/>
        </p:nvSpPr>
        <p:spPr>
          <a:xfrm>
            <a:off x="7991481" y="3026776"/>
            <a:ext cx="1676394" cy="38910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Byzantine</a:t>
            </a:r>
            <a:endParaRPr lang="en-IN" sz="2400" dirty="0">
              <a:solidFill>
                <a:sysClr val="windowText" lastClr="000000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66668AE-C825-CE07-5D6F-FEA9434A537C}"/>
              </a:ext>
            </a:extLst>
          </p:cNvPr>
          <p:cNvSpPr/>
          <p:nvPr/>
        </p:nvSpPr>
        <p:spPr>
          <a:xfrm>
            <a:off x="1104900" y="4314825"/>
            <a:ext cx="333375" cy="31432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Multiplication Sign 34">
            <a:extLst>
              <a:ext uri="{FF2B5EF4-FFF2-40B4-BE49-F238E27FC236}">
                <a16:creationId xmlns:a16="http://schemas.microsoft.com/office/drawing/2014/main" id="{B1CC2B70-D244-3422-546B-EF6EB0D32F27}"/>
              </a:ext>
            </a:extLst>
          </p:cNvPr>
          <p:cNvSpPr/>
          <p:nvPr/>
        </p:nvSpPr>
        <p:spPr>
          <a:xfrm>
            <a:off x="4914896" y="4363809"/>
            <a:ext cx="333375" cy="314325"/>
          </a:xfrm>
          <a:prstGeom prst="mathMultiply">
            <a:avLst>
              <a:gd name="adj1" fmla="val 54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15E462D-6D3C-4E9C-2E39-1C76E199DFE6}"/>
              </a:ext>
            </a:extLst>
          </p:cNvPr>
          <p:cNvSpPr/>
          <p:nvPr/>
        </p:nvSpPr>
        <p:spPr>
          <a:xfrm>
            <a:off x="7658106" y="4368574"/>
            <a:ext cx="333375" cy="314325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Multiplication Sign 42">
            <a:extLst>
              <a:ext uri="{FF2B5EF4-FFF2-40B4-BE49-F238E27FC236}">
                <a16:creationId xmlns:a16="http://schemas.microsoft.com/office/drawing/2014/main" id="{84B4FDE0-0684-64CC-01FF-8546D2716A52}"/>
              </a:ext>
            </a:extLst>
          </p:cNvPr>
          <p:cNvSpPr/>
          <p:nvPr/>
        </p:nvSpPr>
        <p:spPr>
          <a:xfrm>
            <a:off x="9220194" y="4368574"/>
            <a:ext cx="333375" cy="314325"/>
          </a:xfrm>
          <a:prstGeom prst="mathMultiply">
            <a:avLst>
              <a:gd name="adj1" fmla="val 54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B068188-F26B-67C3-7313-0403F1B4A2E8}"/>
              </a:ext>
            </a:extLst>
          </p:cNvPr>
          <p:cNvSpPr/>
          <p:nvPr/>
        </p:nvSpPr>
        <p:spPr>
          <a:xfrm>
            <a:off x="857250" y="3600450"/>
            <a:ext cx="4705350" cy="20520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1435A02-A39D-1E14-238E-365FF21CC914}"/>
              </a:ext>
            </a:extLst>
          </p:cNvPr>
          <p:cNvCxnSpPr>
            <a:cxnSpLocks/>
          </p:cNvCxnSpPr>
          <p:nvPr/>
        </p:nvCxnSpPr>
        <p:spPr>
          <a:xfrm>
            <a:off x="7824793" y="4520971"/>
            <a:ext cx="1395401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46B9B3C0-EBAB-B760-F3C0-F4DCC5C6378B}"/>
              </a:ext>
            </a:extLst>
          </p:cNvPr>
          <p:cNvSpPr/>
          <p:nvPr/>
        </p:nvSpPr>
        <p:spPr>
          <a:xfrm>
            <a:off x="6169818" y="3600449"/>
            <a:ext cx="4705350" cy="20520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869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3.33333E-6 L 0.13086 -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36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3.7037E-6 L -0.0875 0.0685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32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FDBF9-B5CA-153B-1AEB-F82382514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BEA6F6-9675-3789-F105-2F30385184A0}"/>
              </a:ext>
            </a:extLst>
          </p:cNvPr>
          <p:cNvSpPr/>
          <p:nvPr/>
        </p:nvSpPr>
        <p:spPr>
          <a:xfrm>
            <a:off x="968188" y="236668"/>
            <a:ext cx="9907793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APF on Grid with Crash Fault 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AB018DA-5432-9F95-6D0F-E00607FCF12F}"/>
              </a:ext>
            </a:extLst>
          </p:cNvPr>
          <p:cNvCxnSpPr>
            <a:cxnSpLocks/>
          </p:cNvCxnSpPr>
          <p:nvPr/>
        </p:nvCxnSpPr>
        <p:spPr>
          <a:xfrm>
            <a:off x="3424335" y="1884784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B536E5B-7648-429F-E21C-9E045191ACD7}"/>
              </a:ext>
            </a:extLst>
          </p:cNvPr>
          <p:cNvCxnSpPr>
            <a:cxnSpLocks/>
          </p:cNvCxnSpPr>
          <p:nvPr/>
        </p:nvCxnSpPr>
        <p:spPr>
          <a:xfrm>
            <a:off x="3424335" y="2267341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FF90F2E-4BCB-4F89-AAD4-8847C4FB630E}"/>
              </a:ext>
            </a:extLst>
          </p:cNvPr>
          <p:cNvCxnSpPr>
            <a:cxnSpLocks/>
          </p:cNvCxnSpPr>
          <p:nvPr/>
        </p:nvCxnSpPr>
        <p:spPr>
          <a:xfrm>
            <a:off x="3424335" y="2649898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72145D1-A2DB-69DF-0603-6CD469C37BAC}"/>
              </a:ext>
            </a:extLst>
          </p:cNvPr>
          <p:cNvCxnSpPr>
            <a:cxnSpLocks/>
          </p:cNvCxnSpPr>
          <p:nvPr/>
        </p:nvCxnSpPr>
        <p:spPr>
          <a:xfrm>
            <a:off x="3424335" y="3046443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2CFFECC-1891-AFFA-2C3A-8F8F368A6AB3}"/>
              </a:ext>
            </a:extLst>
          </p:cNvPr>
          <p:cNvCxnSpPr>
            <a:cxnSpLocks/>
          </p:cNvCxnSpPr>
          <p:nvPr/>
        </p:nvCxnSpPr>
        <p:spPr>
          <a:xfrm>
            <a:off x="3424335" y="3429000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41A1BB2-1765-117F-FE05-B8E80050E389}"/>
              </a:ext>
            </a:extLst>
          </p:cNvPr>
          <p:cNvCxnSpPr>
            <a:cxnSpLocks/>
          </p:cNvCxnSpPr>
          <p:nvPr/>
        </p:nvCxnSpPr>
        <p:spPr>
          <a:xfrm>
            <a:off x="3424335" y="3819333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59F5056-71F2-E71B-2DB4-0734BF3DCE4A}"/>
              </a:ext>
            </a:extLst>
          </p:cNvPr>
          <p:cNvCxnSpPr>
            <a:cxnSpLocks/>
          </p:cNvCxnSpPr>
          <p:nvPr/>
        </p:nvCxnSpPr>
        <p:spPr>
          <a:xfrm>
            <a:off x="3424335" y="4201890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812BE48-F164-96AE-1C82-D83FF3D11B58}"/>
              </a:ext>
            </a:extLst>
          </p:cNvPr>
          <p:cNvCxnSpPr>
            <a:cxnSpLocks/>
          </p:cNvCxnSpPr>
          <p:nvPr/>
        </p:nvCxnSpPr>
        <p:spPr>
          <a:xfrm>
            <a:off x="3424335" y="4598435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659CA06-0762-D24E-3A09-37E13919567B}"/>
              </a:ext>
            </a:extLst>
          </p:cNvPr>
          <p:cNvCxnSpPr>
            <a:cxnSpLocks/>
          </p:cNvCxnSpPr>
          <p:nvPr/>
        </p:nvCxnSpPr>
        <p:spPr>
          <a:xfrm>
            <a:off x="3424335" y="4980992"/>
            <a:ext cx="426409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911889-941B-A898-8A6B-8A5D6AF51B8E}"/>
              </a:ext>
            </a:extLst>
          </p:cNvPr>
          <p:cNvCxnSpPr>
            <a:cxnSpLocks/>
          </p:cNvCxnSpPr>
          <p:nvPr/>
        </p:nvCxnSpPr>
        <p:spPr>
          <a:xfrm>
            <a:off x="3680929" y="1451405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76C37D10-C241-4496-4C07-0EB347E0BDC6}"/>
              </a:ext>
            </a:extLst>
          </p:cNvPr>
          <p:cNvSpPr/>
          <p:nvPr/>
        </p:nvSpPr>
        <p:spPr>
          <a:xfrm>
            <a:off x="4009451" y="2551928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003CA54-0BD9-BA6C-58AC-954073ADC760}"/>
              </a:ext>
            </a:extLst>
          </p:cNvPr>
          <p:cNvCxnSpPr>
            <a:cxnSpLocks/>
          </p:cNvCxnSpPr>
          <p:nvPr/>
        </p:nvCxnSpPr>
        <p:spPr>
          <a:xfrm>
            <a:off x="4104825" y="1462014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F0DABA73-4842-2346-F4C2-D7F46A1A4BC6}"/>
              </a:ext>
            </a:extLst>
          </p:cNvPr>
          <p:cNvCxnSpPr>
            <a:cxnSpLocks/>
          </p:cNvCxnSpPr>
          <p:nvPr/>
        </p:nvCxnSpPr>
        <p:spPr>
          <a:xfrm>
            <a:off x="4540517" y="1462014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AC21210-1ED3-90AB-D4CD-0189EFEE2084}"/>
              </a:ext>
            </a:extLst>
          </p:cNvPr>
          <p:cNvCxnSpPr>
            <a:cxnSpLocks/>
          </p:cNvCxnSpPr>
          <p:nvPr/>
        </p:nvCxnSpPr>
        <p:spPr>
          <a:xfrm>
            <a:off x="4961948" y="1480317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BE0E4F20-995D-8D4B-0FE6-B977E1DF8054}"/>
              </a:ext>
            </a:extLst>
          </p:cNvPr>
          <p:cNvCxnSpPr>
            <a:cxnSpLocks/>
          </p:cNvCxnSpPr>
          <p:nvPr/>
        </p:nvCxnSpPr>
        <p:spPr>
          <a:xfrm>
            <a:off x="5397640" y="1480317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661A6B7-0502-BA1F-03DC-75E67EA9F9C2}"/>
              </a:ext>
            </a:extLst>
          </p:cNvPr>
          <p:cNvCxnSpPr>
            <a:cxnSpLocks/>
          </p:cNvCxnSpPr>
          <p:nvPr/>
        </p:nvCxnSpPr>
        <p:spPr>
          <a:xfrm>
            <a:off x="5821536" y="1487903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06D6A7D-8A0E-EC78-A1E4-24F88D1B32F0}"/>
              </a:ext>
            </a:extLst>
          </p:cNvPr>
          <p:cNvCxnSpPr>
            <a:cxnSpLocks/>
          </p:cNvCxnSpPr>
          <p:nvPr/>
        </p:nvCxnSpPr>
        <p:spPr>
          <a:xfrm>
            <a:off x="6257228" y="1487903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1339FC0C-A543-ED3A-6367-15F096D91CC8}"/>
              </a:ext>
            </a:extLst>
          </p:cNvPr>
          <p:cNvCxnSpPr>
            <a:cxnSpLocks/>
          </p:cNvCxnSpPr>
          <p:nvPr/>
        </p:nvCxnSpPr>
        <p:spPr>
          <a:xfrm>
            <a:off x="6678659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0C84B99F-D007-3462-A73A-2C05FE0BFC77}"/>
              </a:ext>
            </a:extLst>
          </p:cNvPr>
          <p:cNvCxnSpPr>
            <a:cxnSpLocks/>
          </p:cNvCxnSpPr>
          <p:nvPr/>
        </p:nvCxnSpPr>
        <p:spPr>
          <a:xfrm>
            <a:off x="7114351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2926EA9-F07B-A660-3D6A-820EB84E780C}"/>
              </a:ext>
            </a:extLst>
          </p:cNvPr>
          <p:cNvCxnSpPr>
            <a:cxnSpLocks/>
          </p:cNvCxnSpPr>
          <p:nvPr/>
        </p:nvCxnSpPr>
        <p:spPr>
          <a:xfrm>
            <a:off x="7550043" y="1506206"/>
            <a:ext cx="13996" cy="37364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Oval 89">
            <a:extLst>
              <a:ext uri="{FF2B5EF4-FFF2-40B4-BE49-F238E27FC236}">
                <a16:creationId xmlns:a16="http://schemas.microsoft.com/office/drawing/2014/main" id="{3536DA19-9CC9-5C9C-4911-F8EED8E2C15E}"/>
              </a:ext>
            </a:extLst>
          </p:cNvPr>
          <p:cNvSpPr/>
          <p:nvPr/>
        </p:nvSpPr>
        <p:spPr>
          <a:xfrm>
            <a:off x="5714879" y="2182178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C6EC7B32-B4D2-BDA8-49F8-849BB7034578}"/>
              </a:ext>
            </a:extLst>
          </p:cNvPr>
          <p:cNvSpPr/>
          <p:nvPr/>
        </p:nvSpPr>
        <p:spPr>
          <a:xfrm>
            <a:off x="4864754" y="295254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A1A38BEE-8DA9-17B3-E87C-0E4C3CFA7199}"/>
              </a:ext>
            </a:extLst>
          </p:cNvPr>
          <p:cNvSpPr/>
          <p:nvPr/>
        </p:nvSpPr>
        <p:spPr>
          <a:xfrm>
            <a:off x="5279187" y="257094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5744468E-CE3F-5EC8-1769-827076E9A79D}"/>
              </a:ext>
            </a:extLst>
          </p:cNvPr>
          <p:cNvSpPr/>
          <p:nvPr/>
        </p:nvSpPr>
        <p:spPr>
          <a:xfrm>
            <a:off x="5714879" y="3346950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5758F800-CDCE-FCD9-2F3B-EE1D62746CAA}"/>
              </a:ext>
            </a:extLst>
          </p:cNvPr>
          <p:cNvSpPr/>
          <p:nvPr/>
        </p:nvSpPr>
        <p:spPr>
          <a:xfrm>
            <a:off x="4014629" y="336058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C674492-8044-3425-4CE6-B716F6C93712}"/>
              </a:ext>
            </a:extLst>
          </p:cNvPr>
          <p:cNvSpPr/>
          <p:nvPr/>
        </p:nvSpPr>
        <p:spPr>
          <a:xfrm>
            <a:off x="4017607" y="3708557"/>
            <a:ext cx="208384" cy="195940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7860550-DD3F-613B-562B-EF3FABF151C2}"/>
              </a:ext>
            </a:extLst>
          </p:cNvPr>
          <p:cNvGrpSpPr/>
          <p:nvPr/>
        </p:nvGrpSpPr>
        <p:grpSpPr>
          <a:xfrm>
            <a:off x="209939" y="1576877"/>
            <a:ext cx="3032899" cy="3204784"/>
            <a:chOff x="209939" y="1576877"/>
            <a:chExt cx="3032899" cy="3204784"/>
          </a:xfrm>
        </p:grpSpPr>
        <p:sp>
          <p:nvSpPr>
            <p:cNvPr id="123" name="Speech Bubble: Rectangle with Corners Rounded 122">
              <a:extLst>
                <a:ext uri="{FF2B5EF4-FFF2-40B4-BE49-F238E27FC236}">
                  <a16:creationId xmlns:a16="http://schemas.microsoft.com/office/drawing/2014/main" id="{0488F7B4-DCA6-DD80-D5E9-8891891B9308}"/>
                </a:ext>
              </a:extLst>
            </p:cNvPr>
            <p:cNvSpPr/>
            <p:nvPr/>
          </p:nvSpPr>
          <p:spPr>
            <a:xfrm>
              <a:off x="209939" y="1576877"/>
              <a:ext cx="3032899" cy="3204784"/>
            </a:xfrm>
            <a:prstGeom prst="wedgeRoundRectCallout">
              <a:avLst>
                <a:gd name="adj1" fmla="val 72726"/>
                <a:gd name="adj2" fmla="val 10078"/>
                <a:gd name="adj3" fmla="val 16667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042926A2-C7D9-E7F1-C563-F0820C1B551A}"/>
                </a:ext>
              </a:extLst>
            </p:cNvPr>
            <p:cNvCxnSpPr>
              <a:cxnSpLocks/>
            </p:cNvCxnSpPr>
            <p:nvPr/>
          </p:nvCxnSpPr>
          <p:spPr>
            <a:xfrm>
              <a:off x="533400" y="2021251"/>
              <a:ext cx="0" cy="237720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E1E5F44-7EFB-29ED-4046-52F5C1AA2942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" y="4201890"/>
              <a:ext cx="2590800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37721421-A7F3-4A61-0D94-46FEB25C2E80}"/>
                </a:ext>
              </a:extLst>
            </p:cNvPr>
            <p:cNvCxnSpPr>
              <a:cxnSpLocks/>
            </p:cNvCxnSpPr>
            <p:nvPr/>
          </p:nvCxnSpPr>
          <p:spPr>
            <a:xfrm>
              <a:off x="80772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A45B55CB-D38A-12D9-CBD3-3CACA4CEFC6E}"/>
                </a:ext>
              </a:extLst>
            </p:cNvPr>
            <p:cNvCxnSpPr>
              <a:cxnSpLocks/>
            </p:cNvCxnSpPr>
            <p:nvPr/>
          </p:nvCxnSpPr>
          <p:spPr>
            <a:xfrm>
              <a:off x="108204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748B435E-DB82-36C5-AF5C-A9B7320C8C76}"/>
                </a:ext>
              </a:extLst>
            </p:cNvPr>
            <p:cNvCxnSpPr>
              <a:cxnSpLocks/>
            </p:cNvCxnSpPr>
            <p:nvPr/>
          </p:nvCxnSpPr>
          <p:spPr>
            <a:xfrm>
              <a:off x="136398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5521D38D-67F3-78F8-B57D-E5BF349E9D2C}"/>
                </a:ext>
              </a:extLst>
            </p:cNvPr>
            <p:cNvCxnSpPr>
              <a:cxnSpLocks/>
            </p:cNvCxnSpPr>
            <p:nvPr/>
          </p:nvCxnSpPr>
          <p:spPr>
            <a:xfrm>
              <a:off x="163830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C392E34E-F049-B4CF-EFC5-A36130E6964D}"/>
                </a:ext>
              </a:extLst>
            </p:cNvPr>
            <p:cNvCxnSpPr>
              <a:cxnSpLocks/>
            </p:cNvCxnSpPr>
            <p:nvPr/>
          </p:nvCxnSpPr>
          <p:spPr>
            <a:xfrm>
              <a:off x="190500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D34B47BE-0254-CD11-CCC5-816BBCA017AA}"/>
                </a:ext>
              </a:extLst>
            </p:cNvPr>
            <p:cNvCxnSpPr>
              <a:cxnSpLocks/>
            </p:cNvCxnSpPr>
            <p:nvPr/>
          </p:nvCxnSpPr>
          <p:spPr>
            <a:xfrm>
              <a:off x="217932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0CFAA1F7-DDB2-F8C9-4D0F-E3ABFDDAC103}"/>
                </a:ext>
              </a:extLst>
            </p:cNvPr>
            <p:cNvCxnSpPr>
              <a:cxnSpLocks/>
            </p:cNvCxnSpPr>
            <p:nvPr/>
          </p:nvCxnSpPr>
          <p:spPr>
            <a:xfrm>
              <a:off x="2461260" y="2021929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360BCEA8-1138-43B8-B403-007F0CAA05D8}"/>
                </a:ext>
              </a:extLst>
            </p:cNvPr>
            <p:cNvCxnSpPr>
              <a:cxnSpLocks/>
            </p:cNvCxnSpPr>
            <p:nvPr/>
          </p:nvCxnSpPr>
          <p:spPr>
            <a:xfrm>
              <a:off x="2735580" y="2021251"/>
              <a:ext cx="0" cy="23772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BA03ED6A-6BED-9533-7BFE-13B0790F37F0}"/>
                </a:ext>
              </a:extLst>
            </p:cNvPr>
            <p:cNvCxnSpPr>
              <a:cxnSpLocks/>
            </p:cNvCxnSpPr>
            <p:nvPr/>
          </p:nvCxnSpPr>
          <p:spPr>
            <a:xfrm>
              <a:off x="434340" y="394281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47E6DF5A-76DF-6E97-8209-F0222AA41E91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68373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C0621E09-5C3A-7DB3-ABA0-BE7B702F8BFE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42900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88936DBA-0DC3-B4AB-951D-3CAE8A7A6106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316557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9856E525-C3B9-73BF-D2A4-8788ACA09058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910840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80875996-6771-A0BC-D62E-88BDB019F8E1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65767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E4BDFB9B-1B60-9745-69AE-B746A57B1AD4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40294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4C86CD83-0430-C8FD-31E0-FAFFBDFBCB56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2139514"/>
              <a:ext cx="2590800" cy="0"/>
            </a:xfrm>
            <a:prstGeom prst="line">
              <a:avLst/>
            </a:prstGeom>
            <a:ln w="95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7ED4496B-A68E-1BC6-0DFE-B4DD4D90E78B}"/>
                </a:ext>
              </a:extLst>
            </p:cNvPr>
            <p:cNvSpPr/>
            <p:nvPr/>
          </p:nvSpPr>
          <p:spPr>
            <a:xfrm>
              <a:off x="1566341" y="2585372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5604C9C5-7897-8D10-444A-1C5798FB69BB}"/>
                </a:ext>
              </a:extLst>
            </p:cNvPr>
            <p:cNvSpPr/>
            <p:nvPr/>
          </p:nvSpPr>
          <p:spPr>
            <a:xfrm>
              <a:off x="1833041" y="282816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C61EE324-99F6-92FE-1081-B911021547A3}"/>
                </a:ext>
              </a:extLst>
            </p:cNvPr>
            <p:cNvSpPr/>
            <p:nvPr/>
          </p:nvSpPr>
          <p:spPr>
            <a:xfrm>
              <a:off x="1284401" y="2858893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BC05B4AE-F4C0-97B7-1B29-35A17247280B}"/>
                </a:ext>
              </a:extLst>
            </p:cNvPr>
            <p:cNvSpPr/>
            <p:nvPr/>
          </p:nvSpPr>
          <p:spPr>
            <a:xfrm>
              <a:off x="1017701" y="311100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D297396F-1751-7F45-0224-2A5F68E7029B}"/>
                </a:ext>
              </a:extLst>
            </p:cNvPr>
            <p:cNvSpPr/>
            <p:nvPr/>
          </p:nvSpPr>
          <p:spPr>
            <a:xfrm>
              <a:off x="2118790" y="3111007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DAAA1212-27ED-E2AB-AB0B-E0BFD51FE78A}"/>
                </a:ext>
              </a:extLst>
            </p:cNvPr>
            <p:cNvSpPr/>
            <p:nvPr/>
          </p:nvSpPr>
          <p:spPr>
            <a:xfrm>
              <a:off x="1566341" y="3103240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5134FCF-3336-4450-F2EF-077B580834F7}"/>
                </a:ext>
              </a:extLst>
            </p:cNvPr>
            <p:cNvSpPr/>
            <p:nvPr/>
          </p:nvSpPr>
          <p:spPr>
            <a:xfrm>
              <a:off x="1562530" y="3374182"/>
              <a:ext cx="151539" cy="141476"/>
            </a:xfrm>
            <a:prstGeom prst="ellipse">
              <a:avLst/>
            </a:prstGeom>
            <a:solidFill>
              <a:srgbClr val="0033CC"/>
            </a:solidFill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0A9B04BF-D91B-0AF1-2341-CF2788907234}"/>
                </a:ext>
              </a:extLst>
            </p:cNvPr>
            <p:cNvSpPr/>
            <p:nvPr/>
          </p:nvSpPr>
          <p:spPr>
            <a:xfrm>
              <a:off x="1765966" y="2685741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4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4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0ECC8D0D-8397-BA6B-9051-14D2D664883B}"/>
                </a:ext>
              </a:extLst>
            </p:cNvPr>
            <p:cNvSpPr/>
            <p:nvPr/>
          </p:nvSpPr>
          <p:spPr>
            <a:xfrm>
              <a:off x="778568" y="2654620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3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3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12078216-3B09-7B85-0FA0-A05AABD4754C}"/>
                </a:ext>
              </a:extLst>
            </p:cNvPr>
            <p:cNvSpPr/>
            <p:nvPr/>
          </p:nvSpPr>
          <p:spPr>
            <a:xfrm>
              <a:off x="1240849" y="3446210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1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1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AB57A074-B804-0613-238D-5127DDE37DD0}"/>
                </a:ext>
              </a:extLst>
            </p:cNvPr>
            <p:cNvSpPr/>
            <p:nvPr/>
          </p:nvSpPr>
          <p:spPr>
            <a:xfrm>
              <a:off x="434340" y="3087358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5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5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0B48AE73-BAEA-AFC6-E807-83EA41511EF1}"/>
                </a:ext>
              </a:extLst>
            </p:cNvPr>
            <p:cNvSpPr/>
            <p:nvPr/>
          </p:nvSpPr>
          <p:spPr>
            <a:xfrm>
              <a:off x="2048068" y="3179986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6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6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8F19AC09-0E35-143A-5B61-2FBF15FA50AC}"/>
                </a:ext>
              </a:extLst>
            </p:cNvPr>
            <p:cNvSpPr/>
            <p:nvPr/>
          </p:nvSpPr>
          <p:spPr>
            <a:xfrm>
              <a:off x="1494012" y="3142436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7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7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05DC38B5-DAAE-257B-7C53-1B02C07BFF94}"/>
                </a:ext>
              </a:extLst>
            </p:cNvPr>
            <p:cNvSpPr/>
            <p:nvPr/>
          </p:nvSpPr>
          <p:spPr>
            <a:xfrm>
              <a:off x="1225949" y="2386361"/>
              <a:ext cx="781578" cy="2181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(x</a:t>
              </a:r>
              <a:r>
                <a:rPr lang="en-US" sz="1200" baseline="-25000" dirty="0">
                  <a:solidFill>
                    <a:schemeClr val="tx1"/>
                  </a:solidFill>
                </a:rPr>
                <a:t>2</a:t>
              </a:r>
              <a:r>
                <a:rPr lang="en-US" sz="1200" dirty="0">
                  <a:solidFill>
                    <a:schemeClr val="tx1"/>
                  </a:solidFill>
                </a:rPr>
                <a:t>,y</a:t>
              </a:r>
              <a:r>
                <a:rPr lang="en-US" sz="1200" baseline="-25000" dirty="0">
                  <a:solidFill>
                    <a:schemeClr val="tx1"/>
                  </a:solidFill>
                </a:rPr>
                <a:t>2</a:t>
              </a:r>
              <a:r>
                <a:rPr lang="en-US" sz="1200" dirty="0">
                  <a:solidFill>
                    <a:schemeClr val="tx1"/>
                  </a:solidFill>
                </a:rPr>
                <a:t>)</a:t>
              </a:r>
              <a:endParaRPr lang="en-IN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EECD7B52-0F43-E84C-B08A-67BC0436B88A}"/>
              </a:ext>
            </a:extLst>
          </p:cNvPr>
          <p:cNvSpPr/>
          <p:nvPr/>
        </p:nvSpPr>
        <p:spPr>
          <a:xfrm>
            <a:off x="4780669" y="2056789"/>
            <a:ext cx="487574" cy="433370"/>
          </a:xfrm>
          <a:prstGeom prst="irregularSeal2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553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3425 0.00417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6" y="208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-0.00117 0.0564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282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3.54167E-6 0.05764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7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59259E-6 L 0.03698 -2.59259E-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9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59259E-6 L -0.03333 -0.0039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98 -2.59259E-6 L 0.0349 0.05787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89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25 0.00416 L 0.07005 0.00185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-0.00393 L -0.06914 -0.00139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2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05 0.00185 L 0.06836 -0.05393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7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0.05648 L -1.25E-6 2.96296E-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.05764 L 3.54167E-6 -3.7037E-7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9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9 0.05787 L 0.03698 -2.59259E-6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33333E-6 L -0.00013 -0.06088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305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81481E-6 L 0.00118 -0.0562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1" animBg="1"/>
      <p:bldP spid="55" grpId="2" animBg="1"/>
      <p:bldP spid="55" grpId="3" animBg="1"/>
      <p:bldP spid="90" grpId="1" animBg="1"/>
      <p:bldP spid="90" grpId="2" animBg="1"/>
      <p:bldP spid="90" grpId="3" animBg="1"/>
      <p:bldP spid="91" grpId="1" animBg="1"/>
      <p:bldP spid="91" grpId="2" animBg="1"/>
      <p:bldP spid="92" grpId="1" animBg="1"/>
      <p:bldP spid="92" grpId="2" animBg="1"/>
      <p:bldP spid="93" grpId="0" animBg="1"/>
      <p:bldP spid="94" grpId="0" animBg="1"/>
      <p:bldP spid="95" grpId="1" animBg="1"/>
      <p:bldP spid="95" grpId="2" animBg="1"/>
      <p:bldP spid="95" grpId="3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E9964-FB1E-6AC8-8F17-09B2AC63A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5F66B75-F600-A501-10F3-5381438067C7}"/>
              </a:ext>
            </a:extLst>
          </p:cNvPr>
          <p:cNvSpPr/>
          <p:nvPr/>
        </p:nvSpPr>
        <p:spPr>
          <a:xfrm>
            <a:off x="968188" y="236668"/>
            <a:ext cx="9907793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Some Observations and Result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69CF30-E147-8C3D-8DBD-7971DF7D4A64}"/>
              </a:ext>
            </a:extLst>
          </p:cNvPr>
          <p:cNvSpPr/>
          <p:nvPr/>
        </p:nvSpPr>
        <p:spPr>
          <a:xfrm>
            <a:off x="3012331" y="1781768"/>
            <a:ext cx="6167336" cy="130350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Byzantine fault: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Exact Pattern Formation not possible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2 or more Crash faults: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Exact pattern Formation not possible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27CFC92-03B2-B56B-53A0-1B2E3C6D8D3F}"/>
              </a:ext>
            </a:extLst>
          </p:cNvPr>
          <p:cNvSpPr/>
          <p:nvPr/>
        </p:nvSpPr>
        <p:spPr>
          <a:xfrm>
            <a:off x="1869331" y="3330066"/>
            <a:ext cx="8453335" cy="721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Impossible to solve 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For oblivious and silent robots under semi-synchronous scheduler. </a:t>
            </a:r>
          </a:p>
          <a:p>
            <a:r>
              <a:rPr lang="en-US" dirty="0">
                <a:solidFill>
                  <a:schemeClr val="tx1"/>
                </a:solidFill>
              </a:rPr>
              <a:t>Proof Idea: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detection of crash is  impossible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ED4ED6-1945-E3C6-685D-6BDF930A09D3}"/>
              </a:ext>
            </a:extLst>
          </p:cNvPr>
          <p:cNvSpPr/>
          <p:nvPr/>
        </p:nvSpPr>
        <p:spPr>
          <a:xfrm>
            <a:off x="1869331" y="4296311"/>
            <a:ext cx="8453335" cy="721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Solved 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For Robots having communication using finite bits +fully synchronous scheduler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5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520B8-6955-F853-8D05-5CA7DB768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75A6725-3876-7645-59A2-60A55152B1AD}"/>
              </a:ext>
            </a:extLst>
          </p:cNvPr>
          <p:cNvSpPr/>
          <p:nvPr/>
        </p:nvSpPr>
        <p:spPr>
          <a:xfrm>
            <a:off x="968188" y="236668"/>
            <a:ext cx="9907793" cy="570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Open Question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CAB81-85D3-F92C-5F08-C3EED00226AA}"/>
              </a:ext>
            </a:extLst>
          </p:cNvPr>
          <p:cNvSpPr txBox="1"/>
          <p:nvPr/>
        </p:nvSpPr>
        <p:spPr>
          <a:xfrm>
            <a:off x="409576" y="1381125"/>
            <a:ext cx="1924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Oblivious &amp; Silent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   +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Semi-synchronous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4F0EDC-E045-B503-D7AD-E60FD089748D}"/>
              </a:ext>
            </a:extLst>
          </p:cNvPr>
          <p:cNvSpPr txBox="1"/>
          <p:nvPr/>
        </p:nvSpPr>
        <p:spPr>
          <a:xfrm>
            <a:off x="2686051" y="1381125"/>
            <a:ext cx="1924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Oblivious &amp; Silent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   +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Fully synchronous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9C03A5-DC6E-2CF5-4755-42A065A73853}"/>
              </a:ext>
            </a:extLst>
          </p:cNvPr>
          <p:cNvSpPr txBox="1"/>
          <p:nvPr/>
        </p:nvSpPr>
        <p:spPr>
          <a:xfrm>
            <a:off x="5043487" y="1381125"/>
            <a:ext cx="1924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Finite memory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   +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Semi-synchronous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6F50-5C3B-C818-7C75-A7C1E5882A23}"/>
              </a:ext>
            </a:extLst>
          </p:cNvPr>
          <p:cNvSpPr txBox="1"/>
          <p:nvPr/>
        </p:nvSpPr>
        <p:spPr>
          <a:xfrm>
            <a:off x="9158287" y="1381125"/>
            <a:ext cx="2790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Communication (finite Bit)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           +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Fully synchronous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DC417D-07CC-3383-AFB2-D2E479E781D8}"/>
              </a:ext>
            </a:extLst>
          </p:cNvPr>
          <p:cNvSpPr txBox="1"/>
          <p:nvPr/>
        </p:nvSpPr>
        <p:spPr>
          <a:xfrm>
            <a:off x="7067551" y="1381125"/>
            <a:ext cx="1924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Finite memory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               +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Fully synchronous</a:t>
            </a:r>
            <a:endParaRPr lang="en-IN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7A551E-EA38-CCF2-8509-FEC314D4884C}"/>
              </a:ext>
            </a:extLst>
          </p:cNvPr>
          <p:cNvSpPr txBox="1"/>
          <p:nvPr/>
        </p:nvSpPr>
        <p:spPr>
          <a:xfrm>
            <a:off x="2137174" y="1488847"/>
            <a:ext cx="695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dirty="0"/>
              <a:t> &lt;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1E48EB-9454-AAC6-6F3D-FC892EB1316C}"/>
                  </a:ext>
                </a:extLst>
              </p:cNvPr>
              <p:cNvSpPr txBox="1"/>
              <p:nvPr/>
            </p:nvSpPr>
            <p:spPr>
              <a:xfrm>
                <a:off x="4429125" y="1498372"/>
                <a:ext cx="69532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4000" dirty="0"/>
                  <a:t> </a:t>
                </a:r>
                <a14:m>
                  <m:oMath xmlns:m="http://schemas.openxmlformats.org/officeDocument/2006/math">
                    <m:r>
                      <a:rPr lang="en-IN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endParaRPr lang="en-IN" sz="4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51E48EB-9454-AAC6-6F3D-FC892EB131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9125" y="1498372"/>
                <a:ext cx="695324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252EABD5-B9FF-A500-68F9-6CBBB53ADB0A}"/>
              </a:ext>
            </a:extLst>
          </p:cNvPr>
          <p:cNvSpPr txBox="1"/>
          <p:nvPr/>
        </p:nvSpPr>
        <p:spPr>
          <a:xfrm>
            <a:off x="6721076" y="1498372"/>
            <a:ext cx="695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&lt;</a:t>
            </a:r>
            <a:endParaRPr lang="en-IN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FA2B7D-0196-443C-21BA-90A6E26278FD}"/>
              </a:ext>
            </a:extLst>
          </p:cNvPr>
          <p:cNvSpPr txBox="1"/>
          <p:nvPr/>
        </p:nvSpPr>
        <p:spPr>
          <a:xfrm>
            <a:off x="8858248" y="1488847"/>
            <a:ext cx="695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&lt;</a:t>
            </a:r>
            <a:endParaRPr lang="en-IN" sz="4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259059-9C5F-AA29-EA5F-B5D405D1D6A8}"/>
              </a:ext>
            </a:extLst>
          </p:cNvPr>
          <p:cNvSpPr/>
          <p:nvPr/>
        </p:nvSpPr>
        <p:spPr>
          <a:xfrm>
            <a:off x="2762250" y="1381125"/>
            <a:ext cx="6134099" cy="10858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DA7F70A-6CE5-5AA5-F800-6FF73E28E968}"/>
              </a:ext>
            </a:extLst>
          </p:cNvPr>
          <p:cNvCxnSpPr>
            <a:cxnSpLocks/>
          </p:cNvCxnSpPr>
          <p:nvPr/>
        </p:nvCxnSpPr>
        <p:spPr>
          <a:xfrm>
            <a:off x="0" y="611505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55A0FAB-15A3-A4FE-BED8-2071EB9AE342}"/>
              </a:ext>
            </a:extLst>
          </p:cNvPr>
          <p:cNvSpPr txBox="1"/>
          <p:nvPr/>
        </p:nvSpPr>
        <p:spPr>
          <a:xfrm>
            <a:off x="383296" y="6222772"/>
            <a:ext cx="11077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P. </a:t>
            </a:r>
            <a:r>
              <a:rPr lang="en-US" sz="1200" dirty="0" err="1"/>
              <a:t>Flocchini</a:t>
            </a:r>
            <a:r>
              <a:rPr lang="en-US" sz="1200" dirty="0"/>
              <a:t>, N. Santoro, and K. Wada. On memory, communication, and synchronous schedulers when moving and computing. In Proc. 23rd Int. Conference on Principles of Distributed Systems (OPODIS), pages 25:1–25:17, 2019.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71182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26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26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262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D755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D755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D755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7161FF-0102-3AA6-A1F2-C0E44FE197C2}"/>
              </a:ext>
            </a:extLst>
          </p:cNvPr>
          <p:cNvSpPr/>
          <p:nvPr/>
        </p:nvSpPr>
        <p:spPr>
          <a:xfrm>
            <a:off x="3520326" y="2214860"/>
            <a:ext cx="515134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THANK YOU</a:t>
            </a:r>
            <a:endParaRPr lang="en-IN" sz="8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462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309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IIT Bhilai</cp:lastModifiedBy>
  <cp:revision>244</cp:revision>
  <dcterms:created xsi:type="dcterms:W3CDTF">2023-11-09T11:20:04Z</dcterms:created>
  <dcterms:modified xsi:type="dcterms:W3CDTF">2024-02-12T10:07:25Z</dcterms:modified>
</cp:coreProperties>
</file>