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sldIdLst>
    <p:sldId id="256" r:id="rId2"/>
    <p:sldId id="257" r:id="rId3"/>
    <p:sldId id="267" r:id="rId4"/>
    <p:sldId id="273" r:id="rId5"/>
    <p:sldId id="275" r:id="rId6"/>
    <p:sldId id="268" r:id="rId7"/>
    <p:sldId id="270" r:id="rId8"/>
    <p:sldId id="271" r:id="rId9"/>
    <p:sldId id="258" r:id="rId10"/>
    <p:sldId id="259" r:id="rId11"/>
    <p:sldId id="263" r:id="rId12"/>
    <p:sldId id="260" r:id="rId13"/>
    <p:sldId id="264" r:id="rId14"/>
    <p:sldId id="266" r:id="rId15"/>
    <p:sldId id="261" r:id="rId16"/>
    <p:sldId id="265" r:id="rId17"/>
    <p:sldId id="262" r:id="rId18"/>
    <p:sldId id="272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25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presProps" Target="pres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tableStyles" Target="tableStyle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theme" Target="theme/theme1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32F3-6D3B-4316-A90B-D40D23CDE5B4}" type="datetimeFigureOut">
              <a:rPr lang="en-IN" smtClean="0"/>
              <a:t>15-02-2024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57C49D3-F398-40B2-A143-E43E3035B8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6688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32F3-6D3B-4316-A90B-D40D23CDE5B4}" type="datetimeFigureOut">
              <a:rPr lang="en-IN" smtClean="0"/>
              <a:t>15-02-2024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57C49D3-F398-40B2-A143-E43E3035B8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2071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32F3-6D3B-4316-A90B-D40D23CDE5B4}" type="datetimeFigureOut">
              <a:rPr lang="en-IN" smtClean="0"/>
              <a:t>15-02-2024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57C49D3-F398-40B2-A143-E43E3035B89D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1329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32F3-6D3B-4316-A90B-D40D23CDE5B4}" type="datetimeFigureOut">
              <a:rPr lang="en-IN" smtClean="0"/>
              <a:t>15-02-2024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57C49D3-F398-40B2-A143-E43E3035B8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03115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32F3-6D3B-4316-A90B-D40D23CDE5B4}" type="datetimeFigureOut">
              <a:rPr lang="en-IN" smtClean="0"/>
              <a:t>15-02-2024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57C49D3-F398-40B2-A143-E43E3035B89D}" type="slidenum">
              <a:rPr lang="en-IN" smtClean="0"/>
              <a:t>‹#›</a:t>
            </a:fld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3859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32F3-6D3B-4316-A90B-D40D23CDE5B4}" type="datetimeFigureOut">
              <a:rPr lang="en-IN" smtClean="0"/>
              <a:t>15-02-2024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57C49D3-F398-40B2-A143-E43E3035B8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13499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32F3-6D3B-4316-A90B-D40D23CDE5B4}" type="datetimeFigureOut">
              <a:rPr lang="en-IN" smtClean="0"/>
              <a:t>15-02-2024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49D3-F398-40B2-A143-E43E3035B8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4214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32F3-6D3B-4316-A90B-D40D23CDE5B4}" type="datetimeFigureOut">
              <a:rPr lang="en-IN" smtClean="0"/>
              <a:t>15-02-2024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49D3-F398-40B2-A143-E43E3035B8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828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32F3-6D3B-4316-A90B-D40D23CDE5B4}" type="datetimeFigureOut">
              <a:rPr lang="en-IN" smtClean="0"/>
              <a:t>15-02-2024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49D3-F398-40B2-A143-E43E3035B8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5583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32F3-6D3B-4316-A90B-D40D23CDE5B4}" type="datetimeFigureOut">
              <a:rPr lang="en-IN" smtClean="0"/>
              <a:t>15-02-2024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57C49D3-F398-40B2-A143-E43E3035B8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7229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32F3-6D3B-4316-A90B-D40D23CDE5B4}" type="datetimeFigureOut">
              <a:rPr lang="en-IN" smtClean="0"/>
              <a:t>15-02-2024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57C49D3-F398-40B2-A143-E43E3035B8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392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32F3-6D3B-4316-A90B-D40D23CDE5B4}" type="datetimeFigureOut">
              <a:rPr lang="en-IN" smtClean="0"/>
              <a:t>15-02-2024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57C49D3-F398-40B2-A143-E43E3035B8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3829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32F3-6D3B-4316-A90B-D40D23CDE5B4}" type="datetimeFigureOut">
              <a:rPr lang="en-IN" smtClean="0"/>
              <a:t>15-02-2024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49D3-F398-40B2-A143-E43E3035B8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340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32F3-6D3B-4316-A90B-D40D23CDE5B4}" type="datetimeFigureOut">
              <a:rPr lang="en-IN" smtClean="0"/>
              <a:t>15-02-2024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49D3-F398-40B2-A143-E43E3035B8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5651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32F3-6D3B-4316-A90B-D40D23CDE5B4}" type="datetimeFigureOut">
              <a:rPr lang="en-IN" smtClean="0"/>
              <a:t>15-02-2024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49D3-F398-40B2-A143-E43E3035B8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4216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32F3-6D3B-4316-A90B-D40D23CDE5B4}" type="datetimeFigureOut">
              <a:rPr lang="en-IN" smtClean="0"/>
              <a:t>15-02-2024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57C49D3-F398-40B2-A143-E43E3035B8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1048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532F3-6D3B-4316-A90B-D40D23CDE5B4}" type="datetimeFigureOut">
              <a:rPr lang="en-IN" smtClean="0"/>
              <a:t>15-02-2024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57C49D3-F398-40B2-A143-E43E3035B8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123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  <p:sldLayoutId id="2147483859" r:id="rId15"/>
    <p:sldLayoutId id="214748386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 /><Relationship Id="rId2" Type="http://schemas.openxmlformats.org/officeDocument/2006/relationships/image" Target="../media/image10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12.png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 /><Relationship Id="rId2" Type="http://schemas.openxmlformats.org/officeDocument/2006/relationships/image" Target="../media/image13.png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17.png" /><Relationship Id="rId5" Type="http://schemas.openxmlformats.org/officeDocument/2006/relationships/image" Target="../media/image16.png" /><Relationship Id="rId4" Type="http://schemas.openxmlformats.org/officeDocument/2006/relationships/image" Target="../media/image15.png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 /><Relationship Id="rId2" Type="http://schemas.openxmlformats.org/officeDocument/2006/relationships/image" Target="../media/image18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20.png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 /><Relationship Id="rId2" Type="http://schemas.openxmlformats.org/officeDocument/2006/relationships/image" Target="../media/image21.png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24.png" /><Relationship Id="rId4" Type="http://schemas.openxmlformats.org/officeDocument/2006/relationships/image" Target="../media/image23.png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 /><Relationship Id="rId2" Type="http://schemas.openxmlformats.org/officeDocument/2006/relationships/image" Target="../media/image25.png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28.png" /><Relationship Id="rId4" Type="http://schemas.openxmlformats.org/officeDocument/2006/relationships/image" Target="../media/image27.png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 /><Relationship Id="rId2" Type="http://schemas.openxmlformats.org/officeDocument/2006/relationships/image" Target="../media/image29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31.png" 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 /><Relationship Id="rId3" Type="http://schemas.openxmlformats.org/officeDocument/2006/relationships/image" Target="../media/image33.png" /><Relationship Id="rId7" Type="http://schemas.openxmlformats.org/officeDocument/2006/relationships/image" Target="../media/image37.png" /><Relationship Id="rId2" Type="http://schemas.openxmlformats.org/officeDocument/2006/relationships/image" Target="../media/image32.png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36.png" /><Relationship Id="rId11" Type="http://schemas.openxmlformats.org/officeDocument/2006/relationships/image" Target="../media/image41.png" /><Relationship Id="rId5" Type="http://schemas.openxmlformats.org/officeDocument/2006/relationships/image" Target="../media/image35.png" /><Relationship Id="rId10" Type="http://schemas.openxmlformats.org/officeDocument/2006/relationships/image" Target="../media/image40.png" /><Relationship Id="rId4" Type="http://schemas.openxmlformats.org/officeDocument/2006/relationships/image" Target="../media/image34.png" /><Relationship Id="rId9" Type="http://schemas.openxmlformats.org/officeDocument/2006/relationships/image" Target="../media/image39.png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 /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2C620-20CB-0B9A-BECD-F681A6A1E7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6619" y="679448"/>
            <a:ext cx="8915399" cy="2262781"/>
          </a:xfrm>
        </p:spPr>
        <p:txBody>
          <a:bodyPr anchor="ctr">
            <a:normAutofit/>
          </a:bodyPr>
          <a:lstStyle/>
          <a:p>
            <a:pPr algn="ctr"/>
            <a:r>
              <a:rPr lang="en-US" sz="4000" b="0" i="0" dirty="0">
                <a:effectLst/>
                <a:latin typeface="Arial" panose="020B0604020202020204" pitchFamily="34" charset="0"/>
              </a:rPr>
              <a:t>On query complexity measures and their relations for symmetric functions</a:t>
            </a:r>
            <a:endParaRPr lang="en-IN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9396CF-36C0-69E8-C434-4EC4555E6E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71116" y="5342531"/>
            <a:ext cx="6351589" cy="836021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10th Annual International Conference on Algorithms and Discrete Applied Mathematics, IIT </a:t>
            </a:r>
            <a:r>
              <a:rPr lang="en-US" dirty="0" err="1"/>
              <a:t>Bhilai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F1B71-5112-0DF7-569D-63029108CEAF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2156619" y="3623945"/>
            <a:ext cx="4313238" cy="3778250"/>
          </a:xfrm>
        </p:spPr>
        <p:txBody>
          <a:bodyPr/>
          <a:lstStyle/>
          <a:p>
            <a:r>
              <a:rPr lang="en-IN" dirty="0"/>
              <a:t>Sanjay S Nair, IIT Kanpur</a:t>
            </a:r>
          </a:p>
          <a:p>
            <a:r>
              <a:rPr lang="en-IN" dirty="0"/>
              <a:t>Rajat Mittal, IIT Kanpur</a:t>
            </a:r>
          </a:p>
          <a:p>
            <a:r>
              <a:rPr lang="en-IN" dirty="0" err="1"/>
              <a:t>Sunayana</a:t>
            </a:r>
            <a:r>
              <a:rPr lang="en-IN" dirty="0"/>
              <a:t> Patro, IIIT Hyderabad</a:t>
            </a:r>
          </a:p>
        </p:txBody>
      </p:sp>
    </p:spTree>
    <p:extLst>
      <p:ext uri="{BB962C8B-B14F-4D97-AF65-F5344CB8AC3E}">
        <p14:creationId xmlns:p14="http://schemas.microsoft.com/office/powerpoint/2010/main" val="3949477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77EB2-ADB2-4240-EDC8-70C2954E0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Threshold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D51CEB-397D-97FE-9034-FAA7E9C48B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9212" y="2039378"/>
                <a:ext cx="8915400" cy="1389621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IN" dirty="0"/>
                  <a:t> is a binary vector with the value of 1 only for indices with hamming weight k.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D51CEB-397D-97FE-9034-FAA7E9C48B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2039378"/>
                <a:ext cx="8915400" cy="1389621"/>
              </a:xfrm>
              <a:blipFill>
                <a:blip r:embed="rId2"/>
                <a:stretch>
                  <a:fillRect l="-479" t="-2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1C7F2BD-B574-1B61-CEB8-129F6A31D6E5}"/>
              </a:ext>
            </a:extLst>
          </p:cNvPr>
          <p:cNvCxnSpPr>
            <a:cxnSpLocks/>
          </p:cNvCxnSpPr>
          <p:nvPr/>
        </p:nvCxnSpPr>
        <p:spPr>
          <a:xfrm>
            <a:off x="3198844" y="3410029"/>
            <a:ext cx="57943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6232D80D-73E9-A676-2B79-DDB233A1588D}"/>
              </a:ext>
            </a:extLst>
          </p:cNvPr>
          <p:cNvSpPr/>
          <p:nvPr/>
        </p:nvSpPr>
        <p:spPr>
          <a:xfrm>
            <a:off x="5605207" y="3391367"/>
            <a:ext cx="45719" cy="46653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4C76FA5-2022-B440-9F3F-A0C489C8A008}"/>
              </a:ext>
            </a:extLst>
          </p:cNvPr>
          <p:cNvSpPr/>
          <p:nvPr/>
        </p:nvSpPr>
        <p:spPr>
          <a:xfrm>
            <a:off x="3198844" y="3391367"/>
            <a:ext cx="45719" cy="46653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720F594-2A10-F854-DB5B-ADAE3C3306D8}"/>
              </a:ext>
            </a:extLst>
          </p:cNvPr>
          <p:cNvSpPr/>
          <p:nvPr/>
        </p:nvSpPr>
        <p:spPr>
          <a:xfrm>
            <a:off x="8993155" y="3391367"/>
            <a:ext cx="45719" cy="46653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73F126-91F0-9656-92C0-418417F642C6}"/>
              </a:ext>
            </a:extLst>
          </p:cNvPr>
          <p:cNvSpPr txBox="1"/>
          <p:nvPr/>
        </p:nvSpPr>
        <p:spPr>
          <a:xfrm>
            <a:off x="3017987" y="3102252"/>
            <a:ext cx="3359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621630-2C21-E5E2-A602-0B0FD4390BAE}"/>
              </a:ext>
            </a:extLst>
          </p:cNvPr>
          <p:cNvSpPr txBox="1"/>
          <p:nvPr/>
        </p:nvSpPr>
        <p:spPr>
          <a:xfrm>
            <a:off x="5392161" y="3102252"/>
            <a:ext cx="3359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E698850-D68E-9314-2339-BDB0AE8457FD}"/>
              </a:ext>
            </a:extLst>
          </p:cNvPr>
          <p:cNvSpPr txBox="1"/>
          <p:nvPr/>
        </p:nvSpPr>
        <p:spPr>
          <a:xfrm>
            <a:off x="8961738" y="3620412"/>
            <a:ext cx="3359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BA0324D-BE99-EF77-B5BF-84F5F9146CFE}"/>
                  </a:ext>
                </a:extLst>
              </p:cNvPr>
              <p:cNvSpPr txBox="1"/>
              <p:nvPr/>
            </p:nvSpPr>
            <p:spPr>
              <a:xfrm>
                <a:off x="4955217" y="4494230"/>
                <a:ext cx="2649059" cy="6285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|"/>
                              <m:endChr m:val="|"/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sub>
                              </m:sSub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sSub>
                                <m:sSub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r>
                        <a:rPr lang="en-IN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d>
                            <m:dPr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+1−</m:t>
                              </m:r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</m:e>
                      </m:rad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BA0324D-BE99-EF77-B5BF-84F5F9146C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5217" y="4494230"/>
                <a:ext cx="2649059" cy="6285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0BAA5C6-1722-4400-E3FB-395B685EB80D}"/>
                  </a:ext>
                </a:extLst>
              </p:cNvPr>
              <p:cNvSpPr/>
              <p:nvPr/>
            </p:nvSpPr>
            <p:spPr>
              <a:xfrm>
                <a:off x="4297680" y="5435600"/>
                <a:ext cx="3119120" cy="798286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𝜆</m:t>
                      </m:r>
                      <m:d>
                        <m:d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d>
                      <m:r>
                        <a:rPr lang="en-IN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IN" b="0" i="0" smtClean="0">
                          <a:latin typeface="Cambria Math" panose="02040503050406030204" pitchFamily="18" charset="0"/>
                        </a:rPr>
                        <m:t>Θ</m:t>
                      </m:r>
                      <m:d>
                        <m:d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rad>
                        </m:e>
                      </m:d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0BAA5C6-1722-4400-E3FB-395B685EB8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7680" y="5435600"/>
                <a:ext cx="3119120" cy="7982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211C9E4-9A4A-BCB6-C230-27B84C8B4E2A}"/>
              </a:ext>
            </a:extLst>
          </p:cNvPr>
          <p:cNvCxnSpPr>
            <a:cxnSpLocks/>
          </p:cNvCxnSpPr>
          <p:nvPr/>
        </p:nvCxnSpPr>
        <p:spPr>
          <a:xfrm>
            <a:off x="3271120" y="3682446"/>
            <a:ext cx="2334087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394F2CE9-7759-8143-20E3-CCF3085377C4}"/>
              </a:ext>
            </a:extLst>
          </p:cNvPr>
          <p:cNvSpPr txBox="1"/>
          <p:nvPr/>
        </p:nvSpPr>
        <p:spPr>
          <a:xfrm>
            <a:off x="4354143" y="3661608"/>
            <a:ext cx="1116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/>
              <a:t>0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214AB7D-4856-87D1-7CBD-2CAD216EDE2B}"/>
              </a:ext>
            </a:extLst>
          </p:cNvPr>
          <p:cNvCxnSpPr>
            <a:cxnSpLocks/>
          </p:cNvCxnSpPr>
          <p:nvPr/>
        </p:nvCxnSpPr>
        <p:spPr>
          <a:xfrm>
            <a:off x="5684151" y="3678607"/>
            <a:ext cx="3354723" cy="383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2F7E5CA9-D5F4-3B08-2787-442587B07E1B}"/>
              </a:ext>
            </a:extLst>
          </p:cNvPr>
          <p:cNvSpPr txBox="1"/>
          <p:nvPr/>
        </p:nvSpPr>
        <p:spPr>
          <a:xfrm>
            <a:off x="7195801" y="3671081"/>
            <a:ext cx="1116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596475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  <p:bldP spid="14" grpId="0" animBg="1"/>
      <p:bldP spid="16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3BF71-ABB3-B1C2-7844-FAEFD450B5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49CDD-1720-2BE0-26A0-C37FCA563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Total symmetric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34C33-123E-1EA9-5677-38B1ADDBF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8642" y="1825625"/>
            <a:ext cx="8715157" cy="683894"/>
          </a:xfrm>
        </p:spPr>
        <p:txBody>
          <a:bodyPr/>
          <a:lstStyle/>
          <a:p>
            <a:r>
              <a:rPr lang="en-IN" dirty="0"/>
              <a:t>The adjacency matrix of a total symmetric function can be expressed as the sum of the matrices of the constituent threshold functions.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9720C7B-130F-5C08-DA83-FA57210951C1}"/>
              </a:ext>
            </a:extLst>
          </p:cNvPr>
          <p:cNvCxnSpPr>
            <a:cxnSpLocks/>
          </p:cNvCxnSpPr>
          <p:nvPr/>
        </p:nvCxnSpPr>
        <p:spPr>
          <a:xfrm>
            <a:off x="3198844" y="3377682"/>
            <a:ext cx="57943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538A943D-A51F-B760-85B5-AA2B1EA53C03}"/>
              </a:ext>
            </a:extLst>
          </p:cNvPr>
          <p:cNvSpPr/>
          <p:nvPr/>
        </p:nvSpPr>
        <p:spPr>
          <a:xfrm>
            <a:off x="5323582" y="3359020"/>
            <a:ext cx="45719" cy="46653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5DA8305-A034-A37E-B486-6824FB4FC48A}"/>
              </a:ext>
            </a:extLst>
          </p:cNvPr>
          <p:cNvSpPr/>
          <p:nvPr/>
        </p:nvSpPr>
        <p:spPr>
          <a:xfrm>
            <a:off x="3198844" y="3359020"/>
            <a:ext cx="45719" cy="46653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7A18184-B0F8-B7AE-6479-FAE926FC09A6}"/>
              </a:ext>
            </a:extLst>
          </p:cNvPr>
          <p:cNvSpPr/>
          <p:nvPr/>
        </p:nvSpPr>
        <p:spPr>
          <a:xfrm>
            <a:off x="8993155" y="3359020"/>
            <a:ext cx="45719" cy="46653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74F08A-4373-298D-D0A8-238BE1B4E6BE}"/>
              </a:ext>
            </a:extLst>
          </p:cNvPr>
          <p:cNvSpPr txBox="1"/>
          <p:nvPr/>
        </p:nvSpPr>
        <p:spPr>
          <a:xfrm>
            <a:off x="3017987" y="3069905"/>
            <a:ext cx="3359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EF564F2-1601-4ACE-049B-6267026866FB}"/>
                  </a:ext>
                </a:extLst>
              </p:cNvPr>
              <p:cNvSpPr txBox="1"/>
              <p:nvPr/>
            </p:nvSpPr>
            <p:spPr>
              <a:xfrm>
                <a:off x="5033399" y="3052085"/>
                <a:ext cx="335902" cy="3250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EF564F2-1601-4ACE-049B-6267026866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3399" y="3052085"/>
                <a:ext cx="335902" cy="325025"/>
              </a:xfrm>
              <a:prstGeom prst="rect">
                <a:avLst/>
              </a:prstGeom>
              <a:blipFill>
                <a:blip r:embed="rId2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91C51273-6069-EED3-A182-D038E128D1DD}"/>
              </a:ext>
            </a:extLst>
          </p:cNvPr>
          <p:cNvSpPr txBox="1"/>
          <p:nvPr/>
        </p:nvSpPr>
        <p:spPr>
          <a:xfrm>
            <a:off x="8961738" y="3069905"/>
            <a:ext cx="3359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n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355796-1894-5E38-9770-111A650FDC73}"/>
              </a:ext>
            </a:extLst>
          </p:cNvPr>
          <p:cNvSpPr/>
          <p:nvPr/>
        </p:nvSpPr>
        <p:spPr>
          <a:xfrm>
            <a:off x="6839806" y="3359020"/>
            <a:ext cx="45719" cy="46653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DC7A408-546C-6BBD-3DE3-B423B4A268C1}"/>
                  </a:ext>
                </a:extLst>
              </p:cNvPr>
              <p:cNvSpPr txBox="1"/>
              <p:nvPr/>
            </p:nvSpPr>
            <p:spPr>
              <a:xfrm>
                <a:off x="6824409" y="3052085"/>
                <a:ext cx="335902" cy="3250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DC7A408-546C-6BBD-3DE3-B423B4A268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4409" y="3052085"/>
                <a:ext cx="335902" cy="325025"/>
              </a:xfrm>
              <a:prstGeom prst="rect">
                <a:avLst/>
              </a:prstGeom>
              <a:blipFill>
                <a:blip r:embed="rId3"/>
                <a:stretch>
                  <a:fillRect r="-76786" b="-377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C34ADE2-AE66-B431-9066-645B0B0FEA49}"/>
                  </a:ext>
                </a:extLst>
              </p:cNvPr>
              <p:cNvSpPr txBox="1"/>
              <p:nvPr/>
            </p:nvSpPr>
            <p:spPr>
              <a:xfrm>
                <a:off x="3931623" y="3712608"/>
                <a:ext cx="2203552" cy="7091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IN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−1)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e>
                      </m:nary>
                    </m:oMath>
                  </m:oMathPara>
                </a14:m>
                <a:endParaRPr lang="en-IN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C34ADE2-AE66-B431-9066-645B0B0FEA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1623" y="3712608"/>
                <a:ext cx="2203552" cy="70910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FC45FEF-D615-A8A7-BC9F-898C5CF2D852}"/>
                  </a:ext>
                </a:extLst>
              </p:cNvPr>
              <p:cNvSpPr txBox="1"/>
              <p:nvPr/>
            </p:nvSpPr>
            <p:spPr>
              <a:xfrm>
                <a:off x="4602478" y="4728648"/>
                <a:ext cx="1308243" cy="6540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⇒</m:t>
                      </m:r>
                      <m:sSub>
                        <m:sSub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≥</m:t>
                      </m:r>
                      <m:sSub>
                        <m:sSub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sSub>
                            <m:sSubPr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</m:oMath>
                  </m:oMathPara>
                </a14:m>
                <a:endParaRPr lang="en-IN" b="0" dirty="0"/>
              </a:p>
              <a:p>
                <a:endParaRPr lang="en-IN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FC45FEF-D615-A8A7-BC9F-898C5CF2D8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2478" y="4728648"/>
                <a:ext cx="1308243" cy="65402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FD40FD99-BDC6-EB85-70CB-2FF501470849}"/>
                  </a:ext>
                </a:extLst>
              </p:cNvPr>
              <p:cNvSpPr/>
              <p:nvPr/>
            </p:nvSpPr>
            <p:spPr>
              <a:xfrm>
                <a:off x="4292548" y="5445892"/>
                <a:ext cx="3210611" cy="985387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𝑑</m:t>
                      </m:r>
                      <m:sSup>
                        <m:sSup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d>
                        <m:d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IN" b="0" i="0" smtClean="0">
                          <a:latin typeface="Cambria Math" panose="02040503050406030204" pitchFamily="18" charset="0"/>
                        </a:rPr>
                        <m:t>Ω</m:t>
                      </m:r>
                      <m:d>
                        <m:d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sSub>
                                <m:sSubPr>
                                  <m:ctrlP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e>
                          </m:rad>
                        </m:e>
                      </m:d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FD40FD99-BDC6-EB85-70CB-2FF5014708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2548" y="5445892"/>
                <a:ext cx="3210611" cy="9853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BDAD038-AB4A-F673-6B53-0A7CB37AB257}"/>
              </a:ext>
            </a:extLst>
          </p:cNvPr>
          <p:cNvCxnSpPr>
            <a:cxnSpLocks/>
            <a:stCxn id="9" idx="3"/>
            <a:endCxn id="12" idx="1"/>
          </p:cNvCxnSpPr>
          <p:nvPr/>
        </p:nvCxnSpPr>
        <p:spPr>
          <a:xfrm>
            <a:off x="5369301" y="3214598"/>
            <a:ext cx="1455108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88C13C61-7B5B-100F-8263-C7014B56B07A}"/>
              </a:ext>
            </a:extLst>
          </p:cNvPr>
          <p:cNvSpPr txBox="1"/>
          <p:nvPr/>
        </p:nvSpPr>
        <p:spPr>
          <a:xfrm>
            <a:off x="5632927" y="2923519"/>
            <a:ext cx="1116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/>
              <a:t>constant</a:t>
            </a:r>
          </a:p>
        </p:txBody>
      </p:sp>
    </p:spTree>
    <p:extLst>
      <p:ext uri="{BB962C8B-B14F-4D97-AF65-F5344CB8AC3E}">
        <p14:creationId xmlns:p14="http://schemas.microsoft.com/office/powerpoint/2010/main" val="23535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8" grpId="0"/>
      <p:bldP spid="9" grpId="0"/>
      <p:bldP spid="10" grpId="0"/>
      <p:bldP spid="11" grpId="0" animBg="1"/>
      <p:bldP spid="12" grpId="0"/>
      <p:bldP spid="13" grpId="0"/>
      <p:bldP spid="14" grpId="0"/>
      <p:bldP spid="16" grpId="0" animBg="1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BB03C-B946-305F-DF9D-DEC17170B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Adversary bound and Certificate Game 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D1A8E-9BAF-4736-AC47-05853BB12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1280890"/>
          </a:xfrm>
        </p:spPr>
        <p:txBody>
          <a:bodyPr>
            <a:normAutofit/>
          </a:bodyPr>
          <a:lstStyle/>
          <a:p>
            <a:r>
              <a:rPr lang="en-IN" dirty="0"/>
              <a:t>A min-max formulation of adversary shows that it is very similar to the square root of certificate game complexity for symmetric functions.</a:t>
            </a:r>
          </a:p>
          <a:p>
            <a:r>
              <a:rPr lang="en-IN" dirty="0"/>
              <a:t>The weight function gives the same optimal results for both formulations.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003C673-A2FF-180A-BF4E-EEF5E9FFACFC}"/>
                  </a:ext>
                </a:extLst>
              </p:cNvPr>
              <p:cNvSpPr txBox="1"/>
              <p:nvPr/>
            </p:nvSpPr>
            <p:spPr>
              <a:xfrm>
                <a:off x="2589212" y="3627326"/>
                <a:ext cx="3561808" cy="14733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b="0" i="1" smtClean="0">
                          <a:latin typeface="Cambria Math" panose="02040503050406030204" pitchFamily="18" charset="0"/>
                        </a:rPr>
                        <m:t>𝐴𝑑𝑣</m:t>
                      </m:r>
                      <m:d>
                        <m:dPr>
                          <m:ctrlPr>
                            <a:rPr lang="en-IN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sz="16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en-IN" sz="160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IN" sz="16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IN" sz="16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IN" sz="1600" i="0" smtClean="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IN" sz="1600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lim>
                          </m:limLow>
                        </m:fName>
                        <m:e>
                          <m:func>
                            <m:funcPr>
                              <m:ctrlPr>
                                <a:rPr lang="en-IN" sz="160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IN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IN" sz="1600" i="0" smtClean="0">
                                      <a:latin typeface="Cambria Math" panose="02040503050406030204" pitchFamily="18" charset="0"/>
                                    </a:rPr>
                                    <m:t>max</m:t>
                                  </m:r>
                                </m:e>
                                <m:lim>
                                  <m:r>
                                    <a:rPr lang="en-IN" sz="16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IN" sz="1600" b="0" i="1" smtClean="0">
                                      <a:latin typeface="Cambria Math" panose="02040503050406030204" pitchFamily="18" charset="0"/>
                                    </a:rPr>
                                    <m:t>∈ </m:t>
                                  </m:r>
                                  <m:r>
                                    <a:rPr lang="en-IN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𝐷𝑜𝑚</m:t>
                                  </m:r>
                                  <m:d>
                                    <m:dPr>
                                      <m:ctrlPr>
                                        <a:rPr lang="en-IN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IN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</m:d>
                                </m:lim>
                              </m:limLow>
                            </m:fName>
                            <m:e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en-IN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IN" sz="16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/>
                                <m:e>
                                  <m:r>
                                    <a:rPr lang="en-IN" sz="1600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  <m:d>
                                    <m:dPr>
                                      <m:ctrlPr>
                                        <a:rPr lang="en-IN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IN" sz="16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IN" sz="1600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IN" sz="16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e>
                                  </m:d>
                                </m:e>
                              </m:nary>
                            </m:e>
                          </m:func>
                        </m:e>
                      </m:func>
                    </m:oMath>
                  </m:oMathPara>
                </a14:m>
                <a:endParaRPr lang="en-IN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IN" sz="16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IN" sz="16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IN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sz="1600" b="0" i="1" smtClean="0">
                          <a:latin typeface="Cambria Math" panose="02040503050406030204" pitchFamily="18" charset="0"/>
                        </a:rPr>
                        <m:t>𝑤</m:t>
                      </m:r>
                      <m:d>
                        <m:dPr>
                          <m:ctrlPr>
                            <a:rPr lang="en-IN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IN" sz="1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IN" sz="16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en-IN" sz="1600" b="0" i="1" smtClean="0">
                          <a:latin typeface="Cambria Math" panose="02040503050406030204" pitchFamily="18" charset="0"/>
                        </a:rPr>
                        <m:t>≥0 </m:t>
                      </m:r>
                    </m:oMath>
                  </m:oMathPara>
                </a14:m>
                <a:endParaRPr lang="en-IN" sz="16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b="0" i="1" smtClean="0">
                          <a:latin typeface="Cambria Math" panose="02040503050406030204" pitchFamily="18" charset="0"/>
                        </a:rPr>
                        <m:t>𝑖𝑓</m:t>
                      </m:r>
                      <m:d>
                        <m:dPr>
                          <m:ctrlPr>
                            <a:rPr lang="en-IN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IN" sz="1600" b="0" i="1" smtClean="0">
                          <a:latin typeface="Cambria Math" panose="02040503050406030204" pitchFamily="18" charset="0"/>
                        </a:rPr>
                        <m:t>≠</m:t>
                      </m:r>
                      <m:r>
                        <a:rPr lang="en-IN" sz="16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IN" sz="16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N" sz="1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IN" sz="1600" b="0" i="1" smtClean="0">
                          <a:latin typeface="Cambria Math" panose="02040503050406030204" pitchFamily="18" charset="0"/>
                        </a:rPr>
                        <m:t>)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IN" sz="16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N" sz="16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IN" sz="1600" i="1">
                              <a:latin typeface="Cambria Math" panose="02040503050406030204" pitchFamily="18" charset="0"/>
                            </a:rPr>
                            <m:t>:</m:t>
                          </m:r>
                          <m:sSub>
                            <m:sSubPr>
                              <m:ctrlPr>
                                <a:rPr lang="en-IN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N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N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IN" sz="1600" i="1">
                              <a:latin typeface="Cambria Math" panose="02040503050406030204" pitchFamily="18" charset="0"/>
                            </a:rPr>
                            <m:t>≠</m:t>
                          </m:r>
                          <m:sSub>
                            <m:sSubPr>
                              <m:ctrlPr>
                                <a:rPr lang="en-IN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N" sz="16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IN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sub>
                        <m:sup/>
                        <m:e>
                          <m:rad>
                            <m:radPr>
                              <m:degHide m:val="on"/>
                              <m:ctrlPr>
                                <a:rPr lang="en-IN" sz="1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IN" sz="1600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  <m:d>
                                <m:dPr>
                                  <m:ctrlPr>
                                    <a:rPr lang="en-IN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IN" sz="1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IN" sz="16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IN" sz="16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</m:d>
                              <m:r>
                                <a:rPr lang="en-IN" sz="1600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IN" sz="1600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  <m:d>
                                <m:dPr>
                                  <m:ctrlPr>
                                    <a:rPr lang="en-IN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IN" sz="16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IN" sz="16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IN" sz="16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</m:d>
                            </m:e>
                          </m:rad>
                        </m:e>
                      </m:nary>
                      <m:r>
                        <a:rPr lang="en-IN" sz="1600" b="0" i="1" smtClean="0">
                          <a:latin typeface="Cambria Math" panose="02040503050406030204" pitchFamily="18" charset="0"/>
                        </a:rPr>
                        <m:t>≥1</m:t>
                      </m:r>
                    </m:oMath>
                  </m:oMathPara>
                </a14:m>
                <a:endParaRPr lang="en-IN" sz="1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003C673-A2FF-180A-BF4E-EEF5E9FFAC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9212" y="3627326"/>
                <a:ext cx="3561808" cy="147335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ACC2B79-2747-5019-A960-5BA2268D2DFE}"/>
                  </a:ext>
                </a:extLst>
              </p:cNvPr>
              <p:cNvSpPr txBox="1"/>
              <p:nvPr/>
            </p:nvSpPr>
            <p:spPr>
              <a:xfrm>
                <a:off x="7666254" y="3708606"/>
                <a:ext cx="3409395" cy="14733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IN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IN" sz="1600" b="0" i="1" smtClean="0">
                              <a:latin typeface="Cambria Math" panose="02040503050406030204" pitchFamily="18" charset="0"/>
                            </a:rPr>
                            <m:t>𝐶𝐺</m:t>
                          </m:r>
                          <m:d>
                            <m:dPr>
                              <m:ctrlPr>
                                <a:rPr lang="en-IN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N" sz="16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</m:e>
                      </m:rad>
                      <m:r>
                        <a:rPr lang="en-IN" sz="160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IN" sz="16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IN" sz="16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IN" sz="1600" i="0" smtClean="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IN" sz="1600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lim>
                          </m:limLow>
                        </m:fName>
                        <m:e>
                          <m:func>
                            <m:funcPr>
                              <m:ctrlPr>
                                <a:rPr lang="en-IN" sz="160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IN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IN" sz="1600" i="0" smtClean="0">
                                      <a:latin typeface="Cambria Math" panose="02040503050406030204" pitchFamily="18" charset="0"/>
                                    </a:rPr>
                                    <m:t>max</m:t>
                                  </m:r>
                                </m:e>
                                <m:lim>
                                  <m:r>
                                    <a:rPr lang="en-IN" sz="16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IN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𝜖</m:t>
                                  </m:r>
                                  <m:r>
                                    <a:rPr lang="en-IN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𝐷𝑜𝑚</m:t>
                                  </m:r>
                                  <m:d>
                                    <m:dPr>
                                      <m:ctrlPr>
                                        <a:rPr lang="en-IN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IN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</m:d>
                                </m:lim>
                              </m:limLow>
                            </m:fName>
                            <m:e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en-IN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IN" sz="16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/>
                                <m:e>
                                  <m:r>
                                    <a:rPr lang="en-IN" sz="1600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  <m:d>
                                    <m:dPr>
                                      <m:ctrlPr>
                                        <a:rPr lang="en-IN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IN" sz="16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IN" sz="1600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IN" sz="16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e>
                                  </m:d>
                                </m:e>
                              </m:nary>
                            </m:e>
                          </m:func>
                        </m:e>
                      </m:func>
                    </m:oMath>
                  </m:oMathPara>
                </a14:m>
                <a:endParaRPr lang="en-IN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IN" sz="16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IN" sz="16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IN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sz="1600" b="0" i="1" smtClean="0">
                          <a:latin typeface="Cambria Math" panose="02040503050406030204" pitchFamily="18" charset="0"/>
                        </a:rPr>
                        <m:t>𝑤</m:t>
                      </m:r>
                      <m:d>
                        <m:dPr>
                          <m:ctrlPr>
                            <a:rPr lang="en-IN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IN" sz="1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IN" sz="16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en-IN" sz="1600" b="0" i="1" smtClean="0">
                          <a:latin typeface="Cambria Math" panose="02040503050406030204" pitchFamily="18" charset="0"/>
                        </a:rPr>
                        <m:t>≥0 </m:t>
                      </m:r>
                    </m:oMath>
                  </m:oMathPara>
                </a14:m>
                <a:endParaRPr lang="en-IN" sz="16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i="1">
                          <a:latin typeface="Cambria Math" panose="02040503050406030204" pitchFamily="18" charset="0"/>
                        </a:rPr>
                        <m:t>𝑖𝑓</m:t>
                      </m:r>
                      <m:d>
                        <m:dPr>
                          <m:ctrlPr>
                            <a:rPr lang="en-IN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sz="16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IN" sz="1600" i="1">
                          <a:latin typeface="Cambria Math" panose="02040503050406030204" pitchFamily="18" charset="0"/>
                        </a:rPr>
                        <m:t>≠</m:t>
                      </m:r>
                      <m:r>
                        <a:rPr lang="en-IN" sz="1600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IN" sz="16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N" sz="16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IN" sz="1600" i="1">
                          <a:latin typeface="Cambria Math" panose="02040503050406030204" pitchFamily="18" charset="0"/>
                        </a:rPr>
                        <m:t>)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IN" sz="16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N" sz="16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IN" sz="1600" i="1">
                              <a:latin typeface="Cambria Math" panose="02040503050406030204" pitchFamily="18" charset="0"/>
                            </a:rPr>
                            <m:t>:</m:t>
                          </m:r>
                          <m:sSub>
                            <m:sSubPr>
                              <m:ctrlPr>
                                <a:rPr lang="en-IN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N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N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IN" sz="1600" i="1">
                              <a:latin typeface="Cambria Math" panose="02040503050406030204" pitchFamily="18" charset="0"/>
                            </a:rPr>
                            <m:t>≠</m:t>
                          </m:r>
                          <m:sSub>
                            <m:sSubPr>
                              <m:ctrlPr>
                                <a:rPr lang="en-IN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N" sz="16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IN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sub>
                        <m:sup/>
                        <m:e>
                          <m:r>
                            <a:rPr lang="en-IN" sz="1600" i="1">
                              <a:latin typeface="Cambria Math" panose="02040503050406030204" pitchFamily="18" charset="0"/>
                            </a:rPr>
                            <m:t>𝑤</m:t>
                          </m:r>
                          <m:d>
                            <m:dPr>
                              <m:ctrlPr>
                                <a:rPr lang="en-IN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N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IN" sz="16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IN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d>
                          <m:r>
                            <a:rPr lang="en-IN" sz="1600" i="1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IN" sz="1600" i="1">
                              <a:latin typeface="Cambria Math" panose="02040503050406030204" pitchFamily="18" charset="0"/>
                            </a:rPr>
                            <m:t>𝑤</m:t>
                          </m:r>
                          <m:d>
                            <m:dPr>
                              <m:ctrlPr>
                                <a:rPr lang="en-IN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N" sz="16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IN" sz="16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IN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d>
                        </m:e>
                      </m:nary>
                      <m:r>
                        <a:rPr lang="en-IN" sz="1600" b="0" i="1" smtClean="0">
                          <a:latin typeface="Cambria Math" panose="02040503050406030204" pitchFamily="18" charset="0"/>
                        </a:rPr>
                        <m:t>≥1</m:t>
                      </m:r>
                    </m:oMath>
                  </m:oMathPara>
                </a14:m>
                <a:endParaRPr lang="en-IN" sz="16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ACC2B79-2747-5019-A960-5BA2268D2D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6254" y="3708606"/>
                <a:ext cx="3409395" cy="14733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7CCBA18C-EF57-5085-0D08-E9D63121DA7F}"/>
                  </a:ext>
                </a:extLst>
              </p:cNvPr>
              <p:cNvSpPr/>
              <p:nvPr/>
            </p:nvSpPr>
            <p:spPr>
              <a:xfrm>
                <a:off x="4602480" y="5364892"/>
                <a:ext cx="4104640" cy="11176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𝐶𝐺</m:t>
                          </m:r>
                          <m:d>
                            <m:dPr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</m:e>
                      </m:rad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IN" b="0" i="0" smtClean="0">
                          <a:latin typeface="Cambria Math" panose="02040503050406030204" pitchFamily="18" charset="0"/>
                        </a:rPr>
                        <m:t>Θ</m:t>
                      </m:r>
                      <m:d>
                        <m:d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𝐴𝑑</m:t>
                          </m:r>
                          <m:sSup>
                            <m:sSupPr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sup>
                          </m:sSup>
                          <m:d>
                            <m:dPr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</m:e>
                      </m:d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IN" b="0" i="0" smtClean="0">
                          <a:latin typeface="Cambria Math" panose="02040503050406030204" pitchFamily="18" charset="0"/>
                        </a:rPr>
                        <m:t>Θ</m:t>
                      </m:r>
                      <m:d>
                        <m:d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sSub>
                                <m:sSubPr>
                                  <m:ctrlP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e>
                          </m:rad>
                        </m:e>
                      </m:d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7CCBA18C-EF57-5085-0D08-E9D63121DA7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2480" y="5364892"/>
                <a:ext cx="4104640" cy="11176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8563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57428A-AB0F-202C-6B8F-60E4D3405B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E33F3-4F4B-EE10-ABF3-3CFE99957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Gap Majority: Quantum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16D0687-81E2-1897-280B-5F493A0C0E2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9212" y="2133600"/>
                <a:ext cx="8915400" cy="1029801"/>
              </a:xfrm>
            </p:spPr>
            <p:txBody>
              <a:bodyPr/>
              <a:lstStyle/>
              <a:p>
                <a:r>
                  <a:rPr lang="en-IN" dirty="0"/>
                  <a:t>We look into a new quantum algorithm by approximate counting</a:t>
                </a:r>
              </a:p>
              <a:p>
                <a:r>
                  <a:rPr lang="en-IN" dirty="0"/>
                  <a:t>To count without overlap, the allowed error rate can be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en-IN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16D0687-81E2-1897-280B-5F493A0C0E2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2133600"/>
                <a:ext cx="8915400" cy="1029801"/>
              </a:xfrm>
              <a:blipFill>
                <a:blip r:embed="rId2"/>
                <a:stretch>
                  <a:fillRect l="-479" t="-295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F2883AC-AB0A-AB57-57F7-F612FEE1F4F5}"/>
              </a:ext>
            </a:extLst>
          </p:cNvPr>
          <p:cNvCxnSpPr>
            <a:cxnSpLocks/>
          </p:cNvCxnSpPr>
          <p:nvPr/>
        </p:nvCxnSpPr>
        <p:spPr>
          <a:xfrm>
            <a:off x="3198844" y="3816429"/>
            <a:ext cx="57943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A3D1664F-AFD0-EDE5-C3BB-7DF72F8E84D1}"/>
              </a:ext>
            </a:extLst>
          </p:cNvPr>
          <p:cNvSpPr/>
          <p:nvPr/>
        </p:nvSpPr>
        <p:spPr>
          <a:xfrm>
            <a:off x="5323582" y="3797767"/>
            <a:ext cx="45719" cy="46653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266B6EC-1429-D28F-48EB-FB7A77D99EE5}"/>
              </a:ext>
            </a:extLst>
          </p:cNvPr>
          <p:cNvSpPr/>
          <p:nvPr/>
        </p:nvSpPr>
        <p:spPr>
          <a:xfrm>
            <a:off x="3198844" y="3797767"/>
            <a:ext cx="45719" cy="46653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CB133E7-C675-3D47-DD72-E10930974E66}"/>
              </a:ext>
            </a:extLst>
          </p:cNvPr>
          <p:cNvSpPr/>
          <p:nvPr/>
        </p:nvSpPr>
        <p:spPr>
          <a:xfrm>
            <a:off x="8993155" y="3797767"/>
            <a:ext cx="45719" cy="46653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EB547C-68EA-214C-0A54-AE1A86CE2DAC}"/>
              </a:ext>
            </a:extLst>
          </p:cNvPr>
          <p:cNvSpPr txBox="1"/>
          <p:nvPr/>
        </p:nvSpPr>
        <p:spPr>
          <a:xfrm>
            <a:off x="3017987" y="3508652"/>
            <a:ext cx="3359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58FF3CD-98A4-DB93-E403-09E79406740F}"/>
                  </a:ext>
                </a:extLst>
              </p:cNvPr>
              <p:cNvSpPr txBox="1"/>
              <p:nvPr/>
            </p:nvSpPr>
            <p:spPr>
              <a:xfrm>
                <a:off x="4863349" y="3245723"/>
                <a:ext cx="920465" cy="4598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IN" sz="1400" b="0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IN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rad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58FF3CD-98A4-DB93-E403-09E7940674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3349" y="3245723"/>
                <a:ext cx="920465" cy="459869"/>
              </a:xfrm>
              <a:prstGeom prst="rect">
                <a:avLst/>
              </a:prstGeom>
              <a:blipFill>
                <a:blip r:embed="rId3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620F0CB9-013A-347F-FE3B-ACD9052089EB}"/>
              </a:ext>
            </a:extLst>
          </p:cNvPr>
          <p:cNvSpPr txBox="1"/>
          <p:nvPr/>
        </p:nvSpPr>
        <p:spPr>
          <a:xfrm>
            <a:off x="8961738" y="3508652"/>
            <a:ext cx="3359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n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E37B15A-3A83-A5EB-7F4E-D7CEB44B4033}"/>
              </a:ext>
            </a:extLst>
          </p:cNvPr>
          <p:cNvSpPr/>
          <p:nvPr/>
        </p:nvSpPr>
        <p:spPr>
          <a:xfrm>
            <a:off x="6839806" y="3797767"/>
            <a:ext cx="45719" cy="46653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F361EC8-3546-340C-3093-722D4BC5DE6B}"/>
                  </a:ext>
                </a:extLst>
              </p:cNvPr>
              <p:cNvSpPr txBox="1"/>
              <p:nvPr/>
            </p:nvSpPr>
            <p:spPr>
              <a:xfrm>
                <a:off x="6499703" y="3245723"/>
                <a:ext cx="771644" cy="4598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IN" sz="1400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IN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rad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F361EC8-3546-340C-3093-722D4BC5DE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9703" y="3245723"/>
                <a:ext cx="771644" cy="459869"/>
              </a:xfrm>
              <a:prstGeom prst="rect">
                <a:avLst/>
              </a:prstGeom>
              <a:blipFill>
                <a:blip r:embed="rId4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>
            <a:extLst>
              <a:ext uri="{FF2B5EF4-FFF2-40B4-BE49-F238E27FC236}">
                <a16:creationId xmlns:a16="http://schemas.microsoft.com/office/drawing/2014/main" id="{96550171-1894-0026-FA24-586D5DD6D10A}"/>
              </a:ext>
            </a:extLst>
          </p:cNvPr>
          <p:cNvSpPr/>
          <p:nvPr/>
        </p:nvSpPr>
        <p:spPr>
          <a:xfrm>
            <a:off x="5352193" y="3768403"/>
            <a:ext cx="1517933" cy="96052"/>
          </a:xfrm>
          <a:prstGeom prst="rect">
            <a:avLst/>
          </a:prstGeom>
          <a:pattFill prst="wdDnDiag">
            <a:fgClr>
              <a:schemeClr val="tx1">
                <a:lumMod val="95000"/>
                <a:lumOff val="5000"/>
              </a:schemeClr>
            </a:fgClr>
            <a:bgClr>
              <a:schemeClr val="bg1"/>
            </a:bgClr>
          </a:pattFill>
          <a:ln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Ṣ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A35B9E1E-533F-D431-15D7-2488E7A0B8B6}"/>
                  </a:ext>
                </a:extLst>
              </p:cNvPr>
              <p:cNvSpPr/>
              <p:nvPr/>
            </p:nvSpPr>
            <p:spPr>
              <a:xfrm>
                <a:off x="4610018" y="4765040"/>
                <a:ext cx="3002281" cy="1000908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𝜖</m:t>
                          </m:r>
                        </m:sub>
                      </m:sSub>
                      <m:d>
                        <m:d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𝐺𝑎𝑝𝑀𝑎</m:t>
                          </m:r>
                          <m:sSub>
                            <m:sSubPr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  <m:sub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A35B9E1E-533F-D431-15D7-2488E7A0B8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0018" y="4765040"/>
                <a:ext cx="3002281" cy="10009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375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  <p:bldP spid="7" grpId="0" animBg="1"/>
      <p:bldP spid="8" grpId="0"/>
      <p:bldP spid="9" grpId="0"/>
      <p:bldP spid="10" grpId="0"/>
      <p:bldP spid="11" grpId="0" animBg="1"/>
      <p:bldP spid="12" grpId="0"/>
      <p:bldP spid="17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ADB1A-9D4F-ADB5-578B-93F80C7182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A01A4-4D30-32B8-583E-3713FD19C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Gap Majority: Lower bound on 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15A58-D649-A953-E140-5F21C6F0C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0492" y="2174240"/>
            <a:ext cx="8915400" cy="866675"/>
          </a:xfrm>
        </p:spPr>
        <p:txBody>
          <a:bodyPr/>
          <a:lstStyle/>
          <a:p>
            <a:r>
              <a:rPr lang="en-IN" dirty="0"/>
              <a:t>The lower bound can be provided by the adversary method.</a:t>
            </a:r>
          </a:p>
          <a:p>
            <a:r>
              <a:rPr lang="en-IN" dirty="0"/>
              <a:t>R is (</a:t>
            </a:r>
            <a:r>
              <a:rPr lang="en-IN" dirty="0" err="1"/>
              <a:t>x,y</a:t>
            </a:r>
            <a:r>
              <a:rPr lang="en-IN" dirty="0"/>
              <a:t>) such that all bits set in x are also set in y.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21B3930-54B7-9C4B-07B6-1CB2AF714712}"/>
              </a:ext>
            </a:extLst>
          </p:cNvPr>
          <p:cNvCxnSpPr>
            <a:cxnSpLocks/>
          </p:cNvCxnSpPr>
          <p:nvPr/>
        </p:nvCxnSpPr>
        <p:spPr>
          <a:xfrm>
            <a:off x="3198844" y="3603069"/>
            <a:ext cx="57943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751B38E7-A34E-1841-96A0-28F9777E468B}"/>
              </a:ext>
            </a:extLst>
          </p:cNvPr>
          <p:cNvSpPr/>
          <p:nvPr/>
        </p:nvSpPr>
        <p:spPr>
          <a:xfrm>
            <a:off x="5323582" y="3584407"/>
            <a:ext cx="45719" cy="46653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1F214F5-01E8-5C98-CBE9-DC4798FFB13F}"/>
              </a:ext>
            </a:extLst>
          </p:cNvPr>
          <p:cNvSpPr/>
          <p:nvPr/>
        </p:nvSpPr>
        <p:spPr>
          <a:xfrm>
            <a:off x="3198844" y="3584407"/>
            <a:ext cx="45719" cy="46653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916030D-69A0-0A80-457D-B198FD3A7126}"/>
              </a:ext>
            </a:extLst>
          </p:cNvPr>
          <p:cNvSpPr/>
          <p:nvPr/>
        </p:nvSpPr>
        <p:spPr>
          <a:xfrm>
            <a:off x="8993155" y="3584407"/>
            <a:ext cx="45719" cy="46653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59EDE0-4293-189C-90A3-C39B725DA3FF}"/>
              </a:ext>
            </a:extLst>
          </p:cNvPr>
          <p:cNvSpPr txBox="1"/>
          <p:nvPr/>
        </p:nvSpPr>
        <p:spPr>
          <a:xfrm>
            <a:off x="3017987" y="3295292"/>
            <a:ext cx="3359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9B6D65C-3DDB-D1FB-F448-76FCB6FF12F3}"/>
                  </a:ext>
                </a:extLst>
              </p:cNvPr>
              <p:cNvSpPr txBox="1"/>
              <p:nvPr/>
            </p:nvSpPr>
            <p:spPr>
              <a:xfrm>
                <a:off x="4881234" y="3162836"/>
                <a:ext cx="920465" cy="4598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IN" sz="1400" b="0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IN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rad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9B6D65C-3DDB-D1FB-F448-76FCB6FF12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1234" y="3162836"/>
                <a:ext cx="920465" cy="459869"/>
              </a:xfrm>
              <a:prstGeom prst="rect">
                <a:avLst/>
              </a:prstGeom>
              <a:blipFill>
                <a:blip r:embed="rId2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F7EE21C5-2250-9F91-CBEE-08A85FB772BB}"/>
              </a:ext>
            </a:extLst>
          </p:cNvPr>
          <p:cNvSpPr txBox="1"/>
          <p:nvPr/>
        </p:nvSpPr>
        <p:spPr>
          <a:xfrm>
            <a:off x="8961738" y="3295292"/>
            <a:ext cx="3359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n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A8557B5-2479-F704-007C-62B65B312F6C}"/>
              </a:ext>
            </a:extLst>
          </p:cNvPr>
          <p:cNvSpPr/>
          <p:nvPr/>
        </p:nvSpPr>
        <p:spPr>
          <a:xfrm>
            <a:off x="6839806" y="3584407"/>
            <a:ext cx="45719" cy="46653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708F880-A149-6488-DD12-CBC0C0E5BB46}"/>
                  </a:ext>
                </a:extLst>
              </p:cNvPr>
              <p:cNvSpPr txBox="1"/>
              <p:nvPr/>
            </p:nvSpPr>
            <p:spPr>
              <a:xfrm>
                <a:off x="6499703" y="3162837"/>
                <a:ext cx="771644" cy="4598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IN" sz="1400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IN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rad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708F880-A149-6488-DD12-CBC0C0E5BB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9703" y="3162837"/>
                <a:ext cx="771644" cy="459869"/>
              </a:xfrm>
              <a:prstGeom prst="rect">
                <a:avLst/>
              </a:prstGeom>
              <a:blipFill>
                <a:blip r:embed="rId3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B1943EE-B704-B8F5-47F0-B5507599452A}"/>
                  </a:ext>
                </a:extLst>
              </p:cNvPr>
              <p:cNvSpPr/>
              <p:nvPr/>
            </p:nvSpPr>
            <p:spPr>
              <a:xfrm>
                <a:off x="4998562" y="5104433"/>
                <a:ext cx="3002281" cy="1000908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𝜖</m:t>
                          </m:r>
                        </m:sub>
                      </m:sSub>
                      <m:d>
                        <m:d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𝐺𝑎𝑝𝑀𝑎</m:t>
                          </m:r>
                          <m:sSub>
                            <m:sSubPr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  <m:sub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IN" b="0" i="0" smtClean="0">
                          <a:latin typeface="Cambria Math" panose="02040503050406030204" pitchFamily="18" charset="0"/>
                        </a:rPr>
                        <m:t>Θ</m:t>
                      </m:r>
                      <m:d>
                        <m:d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B1943EE-B704-B8F5-47F0-B5507599452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8562" y="5104433"/>
                <a:ext cx="3002281" cy="10009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995C9B2-0B30-418C-BE14-FAD263E44AA1}"/>
                  </a:ext>
                </a:extLst>
              </p:cNvPr>
              <p:cNvSpPr txBox="1"/>
              <p:nvPr/>
            </p:nvSpPr>
            <p:spPr>
              <a:xfrm>
                <a:off x="3047687" y="4071292"/>
                <a:ext cx="1921232" cy="8082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16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IN" sz="1600" b="0" i="1" smtClean="0">
                              <a:latin typeface="Cambria Math" panose="02040503050406030204" pitchFamily="18" charset="0"/>
                            </a:rPr>
                            <m:t>𝜖</m:t>
                          </m:r>
                        </m:sub>
                      </m:sSub>
                      <m:d>
                        <m:dPr>
                          <m:ctrlPr>
                            <a:rPr lang="en-IN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sz="16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en-IN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IN" sz="1600" b="0" i="0" smtClean="0">
                          <a:latin typeface="Cambria Math" panose="02040503050406030204" pitchFamily="18" charset="0"/>
                        </a:rPr>
                        <m:t>Ω</m:t>
                      </m:r>
                      <m:d>
                        <m:dPr>
                          <m:ctrlPr>
                            <a:rPr lang="en-IN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IN" sz="1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n-IN" sz="1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IN" sz="16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r>
                                    <a:rPr lang="en-IN" sz="1600" i="1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IN" sz="16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r>
                                    <a:rPr lang="en-IN" sz="16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num>
                                <m:den>
                                  <m:r>
                                    <a:rPr lang="en-IN" sz="1600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  <m:r>
                                    <a:rPr lang="en-IN" sz="1600" i="1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IN" sz="1600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  <m:r>
                                    <a:rPr lang="en-IN" sz="16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den>
                              </m:f>
                            </m:e>
                          </m:rad>
                        </m:e>
                      </m:d>
                    </m:oMath>
                  </m:oMathPara>
                </a14:m>
                <a:endParaRPr lang="en-IN" sz="16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995C9B2-0B30-418C-BE14-FAD263E44A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687" y="4071292"/>
                <a:ext cx="1921232" cy="80823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4172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  <p:bldP spid="7" grpId="0" animBg="1"/>
      <p:bldP spid="8" grpId="0"/>
      <p:bldP spid="9" grpId="0"/>
      <p:bldP spid="10" grpId="0"/>
      <p:bldP spid="11" grpId="0" animBg="1"/>
      <p:bldP spid="12" grpId="0"/>
      <p:bldP spid="13" grpId="0" animBg="1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4DA5A-442A-B084-1EA9-AD2494A83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Corollary: Noisy randomised query 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4BDB8-E3FC-8D25-D342-C4574385C3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1028502"/>
          </a:xfrm>
        </p:spPr>
        <p:txBody>
          <a:bodyPr/>
          <a:lstStyle/>
          <a:p>
            <a:r>
              <a:rPr lang="en-IN" dirty="0"/>
              <a:t>We have two known relations for noisy randomised complexity and query complexity related to gap majority for all total boolean functions.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0E611C6-D6D6-33BD-087A-5E8836B0989A}"/>
                  </a:ext>
                </a:extLst>
              </p:cNvPr>
              <p:cNvSpPr txBox="1"/>
              <p:nvPr/>
            </p:nvSpPr>
            <p:spPr>
              <a:xfrm>
                <a:off x="3017456" y="3557399"/>
                <a:ext cx="404078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IN" i="1" smtClean="0">
                            <a:latin typeface="Cambria Math" panose="02040503050406030204" pitchFamily="18" charset="0"/>
                          </a:rPr>
                          <m:t>𝜖</m:t>
                        </m:r>
                      </m:sub>
                    </m:sSub>
                    <m:r>
                      <a:rPr lang="en-IN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IN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∘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𝐺𝑎𝑝𝑀𝑎</m:t>
                    </m:r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  <m:sub>
                        <m:r>
                          <a:rPr lang="en-IN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IN" i="1" smtClean="0">
                        <a:latin typeface="Cambria Math" panose="02040503050406030204" pitchFamily="18" charset="0"/>
                      </a:rPr>
                      <m:t>) = </m:t>
                    </m:r>
                    <m:r>
                      <a:rPr lang="en-IN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𝑛𝑜𝑖𝑠𝑦</m:t>
                        </m:r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IN" i="1" smtClean="0">
                                <a:latin typeface="Cambria Math" panose="02040503050406030204" pitchFamily="18" charset="0"/>
                              </a:rPr>
                              <m:t>𝜖</m:t>
                            </m:r>
                          </m:sub>
                        </m:sSub>
                        <m:d>
                          <m:dPr>
                            <m:ctrlPr>
                              <a:rPr lang="en-IN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N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  <m:r>
                          <a:rPr lang="en-IN" i="1" smtClean="0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IN" dirty="0"/>
                  <a:t>  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0E611C6-D6D6-33BD-087A-5E8836B098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7456" y="3557399"/>
                <a:ext cx="4040786" cy="276999"/>
              </a:xfrm>
              <a:prstGeom prst="rect">
                <a:avLst/>
              </a:prstGeom>
              <a:blipFill>
                <a:blip r:embed="rId2"/>
                <a:stretch>
                  <a:fillRect l="-2564" b="-40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85D8765-8FB8-B632-1F62-70F166A1B1A2}"/>
                  </a:ext>
                </a:extLst>
              </p:cNvPr>
              <p:cNvSpPr txBox="1"/>
              <p:nvPr/>
            </p:nvSpPr>
            <p:spPr>
              <a:xfrm>
                <a:off x="3017456" y="4229695"/>
                <a:ext cx="457862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𝜖</m:t>
                            </m:r>
                          </m:sub>
                        </m:sSub>
                        <m:d>
                          <m:d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. </m:t>
                        </m:r>
                        <m:r>
                          <a:rPr lang="en-IN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IN" i="1" smtClean="0">
                            <a:latin typeface="Cambria Math" panose="02040503050406030204" pitchFamily="18" charset="0"/>
                          </a:rPr>
                          <m:t>𝜖</m:t>
                        </m:r>
                      </m:sub>
                    </m:sSub>
                    <m:r>
                      <a:rPr lang="en-IN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𝐺𝑎𝑝𝑀𝑎</m:t>
                    </m:r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  <m:sub>
                        <m:r>
                          <a:rPr lang="en-IN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IN" i="1" smtClean="0">
                        <a:latin typeface="Cambria Math" panose="02040503050406030204" pitchFamily="18" charset="0"/>
                      </a:rPr>
                      <m:t>) =</m:t>
                    </m:r>
                    <m:r>
                      <m:rPr>
                        <m:sty m:val="p"/>
                      </m:rPr>
                      <a:rPr lang="en-IN" b="0" i="0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𝜖</m:t>
                            </m:r>
                          </m:sub>
                        </m:sSub>
                        <m:r>
                          <a:rPr lang="en-IN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IN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IN" i="1">
                            <a:latin typeface="Cambria Math" panose="02040503050406030204" pitchFamily="18" charset="0"/>
                          </a:rPr>
                          <m:t>∘</m:t>
                        </m:r>
                        <m:r>
                          <a:rPr lang="en-IN" i="1">
                            <a:latin typeface="Cambria Math" panose="02040503050406030204" pitchFamily="18" charset="0"/>
                          </a:rPr>
                          <m:t>𝐺𝑎𝑝𝑀𝑎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IN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n-IN" dirty="0"/>
                  <a:t> 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85D8765-8FB8-B632-1F62-70F166A1B1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7456" y="4229695"/>
                <a:ext cx="4578626" cy="276999"/>
              </a:xfrm>
              <a:prstGeom prst="rect">
                <a:avLst/>
              </a:prstGeom>
              <a:blipFill>
                <a:blip r:embed="rId3"/>
                <a:stretch>
                  <a:fillRect l="-2264" b="-40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036415A7-8F99-0181-3F9F-4F867F850F6C}"/>
                  </a:ext>
                </a:extLst>
              </p:cNvPr>
              <p:cNvSpPr/>
              <p:nvPr/>
            </p:nvSpPr>
            <p:spPr>
              <a:xfrm>
                <a:off x="4775200" y="5080000"/>
                <a:ext cx="3423920" cy="102850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IN" i="1" smtClean="0">
                              <a:latin typeface="Cambria Math" panose="02040503050406030204" pitchFamily="18" charset="0"/>
                            </a:rPr>
                            <m:t>𝜖</m:t>
                          </m:r>
                        </m:sub>
                      </m:sSub>
                      <m:r>
                        <a:rPr lang="en-IN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N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IN" i="1" smtClean="0">
                          <a:latin typeface="Cambria Math" panose="02040503050406030204" pitchFamily="18" charset="0"/>
                        </a:rPr>
                        <m:t>) = </m:t>
                      </m:r>
                      <m:r>
                        <a:rPr lang="en-IN" i="1" smtClean="0"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𝑛𝑜𝑖𝑠𝑦</m:t>
                          </m:r>
                          <m:sSub>
                            <m:sSubPr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IN" i="1" smtClean="0">
                                  <a:latin typeface="Cambria Math" panose="02040503050406030204" pitchFamily="18" charset="0"/>
                                </a:rPr>
                                <m:t>𝜖</m:t>
                              </m:r>
                            </m:sub>
                          </m:sSub>
                          <m:d>
                            <m:dPr>
                              <m:ctrlPr>
                                <a:rPr lang="en-IN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N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  <m:r>
                            <a:rPr lang="en-IN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ad>
                            <m:radPr>
                              <m:degHide m:val="on"/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036415A7-8F99-0181-3F9F-4F867F850F6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5200" y="5080000"/>
                <a:ext cx="3423920" cy="10285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2101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  <p:bldP spid="14" grpId="0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B64FE981-CACB-DB69-DF83-F6CC7BF88205}"/>
                  </a:ext>
                </a:extLst>
              </p:cNvPr>
              <p:cNvSpPr/>
              <p:nvPr/>
            </p:nvSpPr>
            <p:spPr>
              <a:xfrm>
                <a:off x="4487020" y="3707778"/>
                <a:ext cx="2062897" cy="846595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𝐶𝐺</m:t>
                      </m:r>
                      <m:r>
                        <a:rPr lang="en-IN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IN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N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𝐴𝑑</m:t>
                          </m:r>
                          <m:sSup>
                            <m:sSupPr>
                              <m:ctrlPr>
                                <a:rPr lang="en-IN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IN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IN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sup>
                          </m:sSup>
                        </m:e>
                        <m:sup>
                          <m:r>
                            <a:rPr lang="en-IN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B64FE981-CACB-DB69-DF83-F6CC7BF882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7020" y="3707778"/>
                <a:ext cx="2062897" cy="846595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AA8BF47C-8221-3F58-AAC0-733A429AD10C}"/>
                  </a:ext>
                </a:extLst>
              </p:cNvPr>
              <p:cNvSpPr/>
              <p:nvPr/>
            </p:nvSpPr>
            <p:spPr>
              <a:xfrm>
                <a:off x="7671890" y="3707778"/>
                <a:ext cx="2062897" cy="846595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400" b="0" i="1" smtClean="0">
                          <a:latin typeface="Cambria Math" panose="02040503050406030204" pitchFamily="18" charset="0"/>
                        </a:rPr>
                        <m:t>𝐹𝐶</m:t>
                      </m:r>
                      <m:rad>
                        <m:radPr>
                          <m:degHide m:val="on"/>
                          <m:ctrlPr>
                            <a:rPr lang="en-IN" sz="1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rad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AA8BF47C-8221-3F58-AAC0-733A429AD1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1890" y="3707778"/>
                <a:ext cx="2062897" cy="846595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018C4A8B-83D7-DB23-6169-092380671300}"/>
                  </a:ext>
                </a:extLst>
              </p:cNvPr>
              <p:cNvSpPr/>
              <p:nvPr/>
            </p:nvSpPr>
            <p:spPr>
              <a:xfrm>
                <a:off x="4487021" y="5297475"/>
                <a:ext cx="2062897" cy="846595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IN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IN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IN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N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𝐴𝑑𝑣</m:t>
                          </m:r>
                        </m:e>
                        <m:sup>
                          <m:r>
                            <a:rPr lang="en-IN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r>
                        <a:rPr lang="en-IN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IN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̃"/>
                          <m:ctrlPr>
                            <a:rPr lang="en-IN" sz="1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𝑑𝑒𝑔</m:t>
                          </m:r>
                        </m:e>
                      </m:acc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018C4A8B-83D7-DB23-6169-0923806713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7021" y="5297475"/>
                <a:ext cx="2062897" cy="846595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C22B683D-6045-02D3-C7EB-DCF56B37DFD5}"/>
                  </a:ext>
                </a:extLst>
              </p:cNvPr>
              <p:cNvSpPr/>
              <p:nvPr/>
            </p:nvSpPr>
            <p:spPr>
              <a:xfrm>
                <a:off x="1759728" y="3776291"/>
                <a:ext cx="2062897" cy="846595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IN" sz="1400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IN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sz="1400" b="0" i="1" smtClean="0">
                          <a:latin typeface="Cambria Math" panose="02040503050406030204" pitchFamily="18" charset="0"/>
                        </a:rPr>
                        <m:t>𝐹𝐶</m:t>
                      </m:r>
                      <m:r>
                        <a:rPr lang="en-IN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𝑏𝑠</m:t>
                      </m:r>
                      <m:r>
                        <a:rPr lang="en-IN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IN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𝑛𝑜𝑖𝑠𝑦𝑅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C22B683D-6045-02D3-C7EB-DCF56B37DFD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9728" y="3776291"/>
                <a:ext cx="2062897" cy="846595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EA75E04E-75B0-479B-A910-4F1C2ABD6A5F}"/>
                  </a:ext>
                </a:extLst>
              </p:cNvPr>
              <p:cNvSpPr/>
              <p:nvPr/>
            </p:nvSpPr>
            <p:spPr>
              <a:xfrm>
                <a:off x="4487019" y="2193165"/>
                <a:ext cx="2062897" cy="846595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IN" sz="1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1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p>
                        <m:r>
                          <a:rPr lang="en-IN" sz="1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sSup>
                      <m:sSupPr>
                        <m:ctrlPr>
                          <a:rPr lang="en-IN" sz="1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1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p>
                        <m:r>
                          <a:rPr lang="en-IN" sz="1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IN" sz="1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IN" sz="1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1400" b="0" i="1" smtClean="0">
                            <a:latin typeface="Cambria Math" panose="02040503050406030204" pitchFamily="18" charset="0"/>
                          </a:rPr>
                          <m:t>𝐹𝐶</m:t>
                        </m:r>
                      </m:e>
                      <m:sup>
                        <m:r>
                          <a:rPr lang="en-IN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N" sz="1400" dirty="0"/>
                  <a:t> </a:t>
                </a:r>
              </a:p>
            </p:txBody>
          </p:sp>
        </mc:Choice>
        <mc:Fallback xmlns=""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EA75E04E-75B0-479B-A910-4F1C2ABD6A5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7019" y="2193165"/>
                <a:ext cx="2062897" cy="846595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4B6491D-A3C2-25A6-B76D-940A2220E725}"/>
              </a:ext>
            </a:extLst>
          </p:cNvPr>
          <p:cNvCxnSpPr>
            <a:stCxn id="11" idx="2"/>
            <a:endCxn id="10" idx="0"/>
          </p:cNvCxnSpPr>
          <p:nvPr/>
        </p:nvCxnSpPr>
        <p:spPr>
          <a:xfrm flipH="1">
            <a:off x="2791177" y="2616463"/>
            <a:ext cx="1695842" cy="11598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D0804F9-A3D6-F6D5-4C92-659D5B8E8F3D}"/>
              </a:ext>
            </a:extLst>
          </p:cNvPr>
          <p:cNvCxnSpPr>
            <a:stCxn id="10" idx="4"/>
            <a:endCxn id="9" idx="2"/>
          </p:cNvCxnSpPr>
          <p:nvPr/>
        </p:nvCxnSpPr>
        <p:spPr>
          <a:xfrm>
            <a:off x="2791177" y="4622886"/>
            <a:ext cx="1695844" cy="1097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A4F29A7-DBED-2C4D-A397-6081B3742F80}"/>
              </a:ext>
            </a:extLst>
          </p:cNvPr>
          <p:cNvCxnSpPr>
            <a:cxnSpLocks/>
            <a:stCxn id="7" idx="4"/>
            <a:endCxn id="9" idx="0"/>
          </p:cNvCxnSpPr>
          <p:nvPr/>
        </p:nvCxnSpPr>
        <p:spPr>
          <a:xfrm>
            <a:off x="5518469" y="4554373"/>
            <a:ext cx="1" cy="7431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18EF7E3-8B3A-4549-5D43-6C37C80E26C6}"/>
              </a:ext>
            </a:extLst>
          </p:cNvPr>
          <p:cNvCxnSpPr>
            <a:cxnSpLocks/>
            <a:stCxn id="11" idx="4"/>
            <a:endCxn id="7" idx="0"/>
          </p:cNvCxnSpPr>
          <p:nvPr/>
        </p:nvCxnSpPr>
        <p:spPr>
          <a:xfrm>
            <a:off x="5518468" y="3039760"/>
            <a:ext cx="1" cy="6680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B51CDAD-3834-F85E-6FA6-A6DD30994AF1}"/>
              </a:ext>
            </a:extLst>
          </p:cNvPr>
          <p:cNvCxnSpPr>
            <a:stCxn id="11" idx="6"/>
            <a:endCxn id="8" idx="0"/>
          </p:cNvCxnSpPr>
          <p:nvPr/>
        </p:nvCxnSpPr>
        <p:spPr>
          <a:xfrm>
            <a:off x="6549916" y="2616463"/>
            <a:ext cx="2153423" cy="10913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30B0491-CC9B-C8E6-ABD6-E5C93E6452F3}"/>
                  </a:ext>
                </a:extLst>
              </p:cNvPr>
              <p:cNvSpPr txBox="1"/>
              <p:nvPr/>
            </p:nvSpPr>
            <p:spPr>
              <a:xfrm>
                <a:off x="3610260" y="3578609"/>
                <a:ext cx="60655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IN" sz="1400" b="0" i="0" smtClean="0">
                          <a:latin typeface="Cambria Math" panose="02040503050406030204" pitchFamily="18" charset="0"/>
                        </a:rPr>
                        <m:t>Θ</m:t>
                      </m:r>
                      <m:r>
                        <a:rPr lang="en-IN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N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30B0491-CC9B-C8E6-ABD6-E5C93E6452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0260" y="3578609"/>
                <a:ext cx="606557" cy="307777"/>
              </a:xfrm>
              <a:prstGeom prst="rect">
                <a:avLst/>
              </a:prstGeom>
              <a:blipFill>
                <a:blip r:embed="rId7"/>
                <a:stretch>
                  <a:fillRect b="-980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AE1FB60-4E8A-38B5-34BA-420485E56FEE}"/>
                  </a:ext>
                </a:extLst>
              </p:cNvPr>
              <p:cNvSpPr txBox="1"/>
              <p:nvPr/>
            </p:nvSpPr>
            <p:spPr>
              <a:xfrm>
                <a:off x="6246640" y="3532730"/>
                <a:ext cx="1286263" cy="3404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IN" sz="1400" b="0" i="0" smtClean="0">
                          <a:latin typeface="Cambria Math" panose="02040503050406030204" pitchFamily="18" charset="0"/>
                        </a:rPr>
                        <m:t>Θ</m:t>
                      </m:r>
                      <m:d>
                        <m:dPr>
                          <m:ctrlPr>
                            <a:rPr lang="en-IN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sSub>
                            <m:sSubPr>
                              <m:ctrlPr>
                                <a:rPr lang="en-IN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N" sz="1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IN" sz="14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AE1FB60-4E8A-38B5-34BA-420485E56F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6640" y="3532730"/>
                <a:ext cx="1286263" cy="340414"/>
              </a:xfrm>
              <a:prstGeom prst="rect">
                <a:avLst/>
              </a:prstGeom>
              <a:blipFill>
                <a:blip r:embed="rId8"/>
                <a:stretch>
                  <a:fillRect b="-363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CF3B8AC-6B40-89E5-FEE6-70C1CB7D4486}"/>
                  </a:ext>
                </a:extLst>
              </p:cNvPr>
              <p:cNvSpPr txBox="1"/>
              <p:nvPr/>
            </p:nvSpPr>
            <p:spPr>
              <a:xfrm>
                <a:off x="9734786" y="3580898"/>
                <a:ext cx="606557" cy="3157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IN" sz="1400" b="0" i="0" smtClean="0">
                          <a:latin typeface="Cambria Math" panose="02040503050406030204" pitchFamily="18" charset="0"/>
                        </a:rPr>
                        <m:t>Θ</m:t>
                      </m:r>
                      <m:r>
                        <a:rPr lang="en-IN" sz="1400" i="1" smtClean="0"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IN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N" sz="140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3/2</m:t>
                          </m:r>
                        </m:sup>
                      </m:sSup>
                      <m:r>
                        <a:rPr lang="en-IN" sz="1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CF3B8AC-6B40-89E5-FEE6-70C1CB7D44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4786" y="3580898"/>
                <a:ext cx="606557" cy="315792"/>
              </a:xfrm>
              <a:prstGeom prst="rect">
                <a:avLst/>
              </a:prstGeom>
              <a:blipFill>
                <a:blip r:embed="rId9"/>
                <a:stretch>
                  <a:fillRect r="-25253" b="-961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D88A488-958E-1411-7DBC-CEF19A1A6A48}"/>
                  </a:ext>
                </a:extLst>
              </p:cNvPr>
              <p:cNvSpPr txBox="1"/>
              <p:nvPr/>
            </p:nvSpPr>
            <p:spPr>
              <a:xfrm>
                <a:off x="6586492" y="2013765"/>
                <a:ext cx="60655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IN" sz="1400" i="0" smtClean="0">
                          <a:latin typeface="Cambria Math" panose="02040503050406030204" pitchFamily="18" charset="0"/>
                        </a:rPr>
                        <m:t>Θ</m:t>
                      </m:r>
                      <m:r>
                        <a:rPr lang="en-IN" sz="1400" i="1" smtClean="0"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IN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N" sz="140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IN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IN" sz="1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D88A488-958E-1411-7DBC-CEF19A1A6A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6492" y="2013765"/>
                <a:ext cx="606557" cy="307777"/>
              </a:xfrm>
              <a:prstGeom prst="rect">
                <a:avLst/>
              </a:prstGeom>
              <a:blipFill>
                <a:blip r:embed="rId10"/>
                <a:stretch>
                  <a:fillRect r="-3000" b="-980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8B767BE-C497-E9FD-87F6-DED8CD86E9B4}"/>
                  </a:ext>
                </a:extLst>
              </p:cNvPr>
              <p:cNvSpPr txBox="1"/>
              <p:nvPr/>
            </p:nvSpPr>
            <p:spPr>
              <a:xfrm>
                <a:off x="6107653" y="5167810"/>
                <a:ext cx="1491087" cy="355225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IN" sz="1400" smtClean="0">
                          <a:latin typeface="Cambria Math" panose="02040503050406030204" pitchFamily="18" charset="0"/>
                        </a:rPr>
                        <m:t>Θ</m:t>
                      </m:r>
                      <m:d>
                        <m:dPr>
                          <m:ctrlPr>
                            <a:rPr lang="pt-BR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IN" sz="14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IN" sz="1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sSub>
                                <m:sSubPr>
                                  <m:ctrlPr>
                                    <a:rPr lang="en-IN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sz="1400" b="0" i="1" smtClean="0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IN" sz="1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IN" sz="14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e>
                          </m:rad>
                        </m:e>
                      </m:d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8B767BE-C497-E9FD-87F6-DED8CD86E9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7653" y="5167810"/>
                <a:ext cx="1491087" cy="35522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itle 1">
            <a:extLst>
              <a:ext uri="{FF2B5EF4-FFF2-40B4-BE49-F238E27FC236}">
                <a16:creationId xmlns:a16="http://schemas.microsoft.com/office/drawing/2014/main" id="{AF915F29-3617-CADA-A4A9-26FF3D3B9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Relations of complexity measures</a:t>
            </a:r>
          </a:p>
        </p:txBody>
      </p:sp>
    </p:spTree>
    <p:extLst>
      <p:ext uri="{BB962C8B-B14F-4D97-AF65-F5344CB8AC3E}">
        <p14:creationId xmlns:p14="http://schemas.microsoft.com/office/powerpoint/2010/main" val="1804384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7" grpId="0"/>
      <p:bldP spid="18" grpId="0"/>
      <p:bldP spid="19" grpId="0"/>
      <p:bldP spid="20" grpId="0"/>
      <p:bldP spid="2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480DB-A428-DC5B-B811-7AAE4FCEB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65EE2-3F7F-2FCB-B8A8-03B76FE17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Quantum complexity of Gap threshold functions</a:t>
            </a:r>
          </a:p>
          <a:p>
            <a:r>
              <a:rPr lang="en-IN" dirty="0"/>
              <a:t>Adversary bounds for transitive functions.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61392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3080E-8658-168D-78B3-E7B12918D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Literature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847229-32C4-3E54-2283-03119D919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828800"/>
            <a:ext cx="8915400" cy="4145280"/>
          </a:xfrm>
        </p:spPr>
        <p:txBody>
          <a:bodyPr>
            <a:normAutofit lnSpcReduction="10000"/>
          </a:bodyPr>
          <a:lstStyle/>
          <a:p>
            <a:r>
              <a:rPr lang="en-IN" dirty="0"/>
              <a:t>Aaronson, S., Ben-David, S., Kothari, R., Rao, S., Tal, A.: Degree vs. approximate degree and quantum implications of </a:t>
            </a:r>
            <a:r>
              <a:rPr lang="en-IN" dirty="0" err="1"/>
              <a:t>huang’s</a:t>
            </a:r>
            <a:r>
              <a:rPr lang="en-IN" dirty="0"/>
              <a:t> sensitivity theorem. In: STOC ’21</a:t>
            </a:r>
          </a:p>
          <a:p>
            <a:r>
              <a:rPr lang="en-IN" dirty="0"/>
              <a:t>de Wolf, R.: A note on quantum algorithms and the minimal degree of </a:t>
            </a:r>
            <a:r>
              <a:rPr lang="el-GR" dirty="0"/>
              <a:t>ϵ-</a:t>
            </a:r>
            <a:r>
              <a:rPr lang="en-IN" dirty="0"/>
              <a:t>error polynomials for symmetric functions. Quantum Inf. </a:t>
            </a:r>
            <a:r>
              <a:rPr lang="en-IN" dirty="0" err="1"/>
              <a:t>Comput</a:t>
            </a:r>
            <a:r>
              <a:rPr lang="en-IN" dirty="0"/>
              <a:t>. (2008)</a:t>
            </a:r>
          </a:p>
          <a:p>
            <a:r>
              <a:rPr lang="en-IN" dirty="0"/>
              <a:t>Brassard, G., </a:t>
            </a:r>
            <a:r>
              <a:rPr lang="en-IN" dirty="0" err="1"/>
              <a:t>Høyer</a:t>
            </a:r>
            <a:r>
              <a:rPr lang="en-IN" dirty="0"/>
              <a:t>, P., </a:t>
            </a:r>
            <a:r>
              <a:rPr lang="en-IN" dirty="0" err="1"/>
              <a:t>Mosca</a:t>
            </a:r>
            <a:r>
              <a:rPr lang="en-IN" dirty="0"/>
              <a:t>, M., </a:t>
            </a:r>
            <a:r>
              <a:rPr lang="en-IN" dirty="0" err="1"/>
              <a:t>Tapp</a:t>
            </a:r>
            <a:r>
              <a:rPr lang="en-IN" dirty="0"/>
              <a:t>, A.: Quantum amplitude amplification and estimation. Quantum Computation and Information p. 53–74 (2002)</a:t>
            </a:r>
            <a:endParaRPr lang="en-US" dirty="0"/>
          </a:p>
          <a:p>
            <a:r>
              <a:rPr lang="en-US" dirty="0" err="1"/>
              <a:t>Ambainis</a:t>
            </a:r>
            <a:r>
              <a:rPr lang="en-US" dirty="0"/>
              <a:t>, A.: Quantum lower bounds by quantum arguments. In: Proceedings of the 32nd Symposium on Theory of Computing, 2000</a:t>
            </a:r>
          </a:p>
          <a:p>
            <a:r>
              <a:rPr lang="en-IN" dirty="0"/>
              <a:t>Chakraborty, S., </a:t>
            </a:r>
            <a:r>
              <a:rPr lang="en-IN" dirty="0" err="1"/>
              <a:t>Gál</a:t>
            </a:r>
            <a:r>
              <a:rPr lang="en-IN" dirty="0"/>
              <a:t>, A., </a:t>
            </a:r>
            <a:r>
              <a:rPr lang="en-IN" dirty="0" err="1"/>
              <a:t>Laplante</a:t>
            </a:r>
            <a:r>
              <a:rPr lang="en-IN" dirty="0"/>
              <a:t>, S., Mittal, R., Sunny, A.: Certificate Games. In: </a:t>
            </a:r>
            <a:r>
              <a:rPr lang="en-IN" dirty="0" err="1"/>
              <a:t>Tauman</a:t>
            </a:r>
            <a:r>
              <a:rPr lang="en-IN" dirty="0"/>
              <a:t> </a:t>
            </a:r>
            <a:r>
              <a:rPr lang="en-IN" dirty="0" err="1"/>
              <a:t>Kalai</a:t>
            </a:r>
            <a:r>
              <a:rPr lang="en-IN" dirty="0"/>
              <a:t>, Y. ,14th Innovations in Theoretical Computer Science Conference (ITCS 2023)</a:t>
            </a:r>
          </a:p>
        </p:txBody>
      </p:sp>
    </p:spTree>
    <p:extLst>
      <p:ext uri="{BB962C8B-B14F-4D97-AF65-F5344CB8AC3E}">
        <p14:creationId xmlns:p14="http://schemas.microsoft.com/office/powerpoint/2010/main" val="41717424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4506FC9-59DD-D392-4088-19DAB59875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14893" y="2016760"/>
            <a:ext cx="8915399" cy="2262781"/>
          </a:xfrm>
        </p:spPr>
        <p:txBody>
          <a:bodyPr/>
          <a:lstStyle/>
          <a:p>
            <a:pPr algn="ctr"/>
            <a:r>
              <a:rPr lang="en-IN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545433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953C7-7957-B516-7DEF-BAE624512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95E1E-6507-8813-80B1-446DE237B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Query model can best describe many quantum algorithms and it offers concrete lower bounding techniques.</a:t>
            </a:r>
          </a:p>
          <a:p>
            <a:r>
              <a:rPr lang="en-US" dirty="0"/>
              <a:t>Ronald de Wolf formulated the quantum query complexity for total symmetric functions</a:t>
            </a:r>
            <a:r>
              <a:rPr lang="en-IN" dirty="0"/>
              <a:t>.</a:t>
            </a:r>
          </a:p>
          <a:p>
            <a:r>
              <a:rPr lang="en-IN" dirty="0"/>
              <a:t>Spectral sensitivity was found to serve as a lower bound for adversary method and quantum complexity.</a:t>
            </a:r>
          </a:p>
          <a:p>
            <a:r>
              <a:rPr lang="en-IN" dirty="0"/>
              <a:t>We are looking into the adversary bounds of symmetric functions, and the quantum complexity of some partial symmetric functions</a:t>
            </a:r>
          </a:p>
        </p:txBody>
      </p:sp>
    </p:spTree>
    <p:extLst>
      <p:ext uri="{BB962C8B-B14F-4D97-AF65-F5344CB8AC3E}">
        <p14:creationId xmlns:p14="http://schemas.microsoft.com/office/powerpoint/2010/main" val="15352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10CC0-E976-5DB3-01CF-69843501D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Preliminaries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AF785-E2D7-6B7F-F79F-D3DC50F77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Sensitivity graphs</a:t>
            </a:r>
          </a:p>
          <a:p>
            <a:r>
              <a:rPr lang="en-IN" dirty="0"/>
              <a:t>Quantum Query model</a:t>
            </a:r>
          </a:p>
          <a:p>
            <a:r>
              <a:rPr lang="en-IN" dirty="0"/>
              <a:t>Adversary Method</a:t>
            </a:r>
          </a:p>
          <a:p>
            <a:r>
              <a:rPr lang="en-IN" dirty="0"/>
              <a:t>Spectral sensitivity</a:t>
            </a:r>
          </a:p>
          <a:p>
            <a:r>
              <a:rPr lang="en-IN" dirty="0"/>
              <a:t>Approximate Counting</a:t>
            </a:r>
          </a:p>
        </p:txBody>
      </p:sp>
    </p:spTree>
    <p:extLst>
      <p:ext uri="{BB962C8B-B14F-4D97-AF65-F5344CB8AC3E}">
        <p14:creationId xmlns:p14="http://schemas.microsoft.com/office/powerpoint/2010/main" val="1747388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2F8AE-9773-66C0-17CB-2285C6057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Sensitivity graphs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099BB0-1E3C-B9CA-0216-49E2443D12D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9212" y="2133600"/>
                <a:ext cx="8915400" cy="1676400"/>
              </a:xfrm>
            </p:spPr>
            <p:txBody>
              <a:bodyPr/>
              <a:lstStyle/>
              <a:p>
                <a:r>
                  <a:rPr lang="en-IN" dirty="0"/>
                  <a:t>For a boolean function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→</m:t>
                    </m:r>
                    <m:d>
                      <m:dPr>
                        <m:begChr m:val="{"/>
                        <m:endChr m:val="}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IN" dirty="0"/>
                  <a:t>, input is sensitive at an index if flipping the value at the index will change the output.</a:t>
                </a:r>
              </a:p>
              <a:p>
                <a:r>
                  <a:rPr lang="en-IN" dirty="0"/>
                  <a:t> The sensitivity graph has vertices as all inputs, and edges denote sensitive inputs. Also represented by adjacency matrix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IN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099BB0-1E3C-B9CA-0216-49E2443D12D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2133600"/>
                <a:ext cx="8915400" cy="1676400"/>
              </a:xfrm>
              <a:blipFill>
                <a:blip r:embed="rId2"/>
                <a:stretch>
                  <a:fillRect l="-479" t="-181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D06E0736-7214-D4D2-EE10-87AAFD4DEB00}"/>
              </a:ext>
            </a:extLst>
          </p:cNvPr>
          <p:cNvSpPr/>
          <p:nvPr/>
        </p:nvSpPr>
        <p:spPr>
          <a:xfrm>
            <a:off x="4104640" y="4003040"/>
            <a:ext cx="3535680" cy="19202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47B63B6-6424-723E-DCF9-7C5DC44D7756}"/>
              </a:ext>
            </a:extLst>
          </p:cNvPr>
          <p:cNvSpPr/>
          <p:nvPr/>
        </p:nvSpPr>
        <p:spPr>
          <a:xfrm>
            <a:off x="5364480" y="4886960"/>
            <a:ext cx="142240" cy="132080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88E8BAD-C34B-F485-894E-7868420E08D0}"/>
              </a:ext>
            </a:extLst>
          </p:cNvPr>
          <p:cNvSpPr/>
          <p:nvPr/>
        </p:nvSpPr>
        <p:spPr>
          <a:xfrm>
            <a:off x="6339840" y="5445760"/>
            <a:ext cx="142240" cy="132080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F529B8C-5EAB-8D2D-65F8-D3AE67DB7DE1}"/>
              </a:ext>
            </a:extLst>
          </p:cNvPr>
          <p:cNvSpPr/>
          <p:nvPr/>
        </p:nvSpPr>
        <p:spPr>
          <a:xfrm>
            <a:off x="6339840" y="4348480"/>
            <a:ext cx="142240" cy="132080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0B3009D-4520-1436-267E-9EB0BF2852B3}"/>
              </a:ext>
            </a:extLst>
          </p:cNvPr>
          <p:cNvSpPr/>
          <p:nvPr/>
        </p:nvSpPr>
        <p:spPr>
          <a:xfrm>
            <a:off x="7147560" y="4886960"/>
            <a:ext cx="142240" cy="132080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AE89624-21BA-27BD-EA89-BC298AA4EAFC}"/>
              </a:ext>
            </a:extLst>
          </p:cNvPr>
          <p:cNvCxnSpPr>
            <a:stCxn id="5" idx="7"/>
            <a:endCxn id="7" idx="3"/>
          </p:cNvCxnSpPr>
          <p:nvPr/>
        </p:nvCxnSpPr>
        <p:spPr>
          <a:xfrm flipV="1">
            <a:off x="5485889" y="4461217"/>
            <a:ext cx="874782" cy="44508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85680D4-F523-3966-5775-3A62DDC5B252}"/>
              </a:ext>
            </a:extLst>
          </p:cNvPr>
          <p:cNvCxnSpPr>
            <a:stCxn id="5" idx="5"/>
            <a:endCxn id="6" idx="1"/>
          </p:cNvCxnSpPr>
          <p:nvPr/>
        </p:nvCxnSpPr>
        <p:spPr>
          <a:xfrm>
            <a:off x="5485889" y="4999697"/>
            <a:ext cx="874782" cy="46540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9A9B32D2-23A1-AA73-C06E-3C2A24FF9384}"/>
              </a:ext>
            </a:extLst>
          </p:cNvPr>
          <p:cNvSpPr txBox="1"/>
          <p:nvPr/>
        </p:nvSpPr>
        <p:spPr>
          <a:xfrm>
            <a:off x="5105400" y="4589343"/>
            <a:ext cx="518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OO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DD83E9E-CD1F-E2F2-1926-3B5B822A25C7}"/>
              </a:ext>
            </a:extLst>
          </p:cNvPr>
          <p:cNvSpPr txBox="1"/>
          <p:nvPr/>
        </p:nvSpPr>
        <p:spPr>
          <a:xfrm>
            <a:off x="6304280" y="4086911"/>
            <a:ext cx="518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O1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7D192EB-C16B-0155-12EF-416B4AFAA039}"/>
              </a:ext>
            </a:extLst>
          </p:cNvPr>
          <p:cNvSpPr txBox="1"/>
          <p:nvPr/>
        </p:nvSpPr>
        <p:spPr>
          <a:xfrm>
            <a:off x="6314951" y="5194988"/>
            <a:ext cx="518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1O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EE9D8D1-6568-2CFA-73A3-92C3C31CDF35}"/>
              </a:ext>
            </a:extLst>
          </p:cNvPr>
          <p:cNvSpPr txBox="1"/>
          <p:nvPr/>
        </p:nvSpPr>
        <p:spPr>
          <a:xfrm>
            <a:off x="7033515" y="4579183"/>
            <a:ext cx="518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11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ABCB0E0-0277-A81F-843E-744D41DA8EC5}"/>
                  </a:ext>
                </a:extLst>
              </p:cNvPr>
              <p:cNvSpPr txBox="1"/>
              <p:nvPr/>
            </p:nvSpPr>
            <p:spPr>
              <a:xfrm>
                <a:off x="4302249" y="4172783"/>
                <a:ext cx="5181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𝑂</m:t>
                      </m:r>
                      <m:sSub>
                        <m:sSub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ABCB0E0-0277-A81F-843E-744D41DA8E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2249" y="4172783"/>
                <a:ext cx="518160" cy="369332"/>
              </a:xfrm>
              <a:prstGeom prst="rect">
                <a:avLst/>
              </a:prstGeom>
              <a:blipFill>
                <a:blip r:embed="rId3"/>
                <a:stretch>
                  <a:fillRect r="-4706" b="-33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1095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13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D3965-5095-3630-8492-D886BBC4E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Quantum Query model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303BB-6025-C978-1287-B687007F7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690880"/>
          </a:xfrm>
        </p:spPr>
        <p:txBody>
          <a:bodyPr/>
          <a:lstStyle/>
          <a:p>
            <a:r>
              <a:rPr lang="en-IN" dirty="0"/>
              <a:t>Output obtained by series of queries through unitary oracle.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36869A0-B827-B294-1B9D-E1E137D2ED35}"/>
                  </a:ext>
                </a:extLst>
              </p:cNvPr>
              <p:cNvSpPr txBox="1"/>
              <p:nvPr/>
            </p:nvSpPr>
            <p:spPr>
              <a:xfrm>
                <a:off x="5638800" y="2976880"/>
                <a:ext cx="129766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⟩"/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|0</m:t>
                          </m:r>
                        </m:e>
                      </m:d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begChr m:val=""/>
                          <m:endChr m:val="⟩"/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|0</m:t>
                          </m:r>
                        </m:e>
                      </m:d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36869A0-B827-B294-1B9D-E1E137D2ED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2976880"/>
                <a:ext cx="1297663" cy="276999"/>
              </a:xfrm>
              <a:prstGeom prst="rect">
                <a:avLst/>
              </a:prstGeom>
              <a:blipFill>
                <a:blip r:embed="rId2"/>
                <a:stretch>
                  <a:fillRect l="-14554" t="-169565" r="-38498" b="-26521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D59D565-F4CF-D504-712B-8B68548C96C3}"/>
                  </a:ext>
                </a:extLst>
              </p:cNvPr>
              <p:cNvSpPr txBox="1"/>
              <p:nvPr/>
            </p:nvSpPr>
            <p:spPr>
              <a:xfrm>
                <a:off x="4923956" y="3895021"/>
                <a:ext cx="257987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sSub>
                        <m:sSub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sSub>
                        <m:sSub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sSub>
                        <m:sSub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…</m:t>
                      </m:r>
                      <m:sSub>
                        <m:sSub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sSub>
                        <m:sSub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D59D565-F4CF-D504-712B-8B68548C96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3956" y="3895021"/>
                <a:ext cx="2579873" cy="276999"/>
              </a:xfrm>
              <a:prstGeom prst="rect">
                <a:avLst/>
              </a:prstGeom>
              <a:blipFill>
                <a:blip r:embed="rId3"/>
                <a:stretch>
                  <a:fillRect l="-1655" r="-236" b="-20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3900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E8D07-7E62-5CF3-F407-D2223AF1C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Adversary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CC19CAB-CACE-3654-6B10-6DC4F6C052B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9212" y="2133600"/>
                <a:ext cx="8915400" cy="1280890"/>
              </a:xfrm>
            </p:spPr>
            <p:txBody>
              <a:bodyPr/>
              <a:lstStyle/>
              <a:p>
                <a:r>
                  <a:rPr lang="en-IN" dirty="0"/>
                  <a:t>Given by </a:t>
                </a:r>
                <a:r>
                  <a:rPr lang="en-IN" dirty="0" err="1"/>
                  <a:t>Ambainis</a:t>
                </a:r>
                <a:r>
                  <a:rPr lang="en-IN" dirty="0"/>
                  <a:t> as a lower bound for quantum query complexity, evaluating query model using a relation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IN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R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⊂</m:t>
                    </m:r>
                    <m:r>
                      <m:rPr>
                        <m:sty m:val="p"/>
                      </m:rPr>
                      <a:rPr lang="en-IN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en-I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IN" dirty="0"/>
                  <a:t>.</a:t>
                </a:r>
              </a:p>
              <a:p>
                <a:r>
                  <a:rPr lang="en-IN" dirty="0"/>
                  <a:t>Many variations were introduced; All were found identical.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CC19CAB-CACE-3654-6B10-6DC4F6C052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2133600"/>
                <a:ext cx="8915400" cy="1280890"/>
              </a:xfrm>
              <a:blipFill>
                <a:blip r:embed="rId2"/>
                <a:stretch>
                  <a:fillRect l="-479" t="-23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43C50CF-B4D1-D1CD-BA74-22658A804BFA}"/>
                  </a:ext>
                </a:extLst>
              </p:cNvPr>
              <p:cNvSpPr/>
              <p:nvPr/>
            </p:nvSpPr>
            <p:spPr>
              <a:xfrm>
                <a:off x="5069840" y="4358640"/>
                <a:ext cx="2794000" cy="99568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𝜖</m:t>
                          </m:r>
                        </m:sub>
                      </m:sSub>
                      <m:d>
                        <m:d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en-IN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IN" b="0" i="0" smtClean="0">
                          <a:latin typeface="Cambria Math" panose="02040503050406030204" pitchFamily="18" charset="0"/>
                        </a:rPr>
                        <m:t>Ω</m:t>
                      </m:r>
                      <m:d>
                        <m:d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sSup>
                                    <m:sSupPr>
                                      <m:ctrlP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</m:e>
                                    <m:sup>
                                      <m: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𝑙𝑙</m:t>
                                  </m:r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den>
                              </m:f>
                            </m:e>
                          </m:rad>
                        </m:e>
                      </m:d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43C50CF-B4D1-D1CD-BA74-22658A804B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9840" y="4358640"/>
                <a:ext cx="2794000" cy="9956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8831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40CFF-8F19-1818-57AA-B5E11A8A6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Spectral Sensitivity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A5FFC-C97B-98FC-E979-62E59A0F0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9297988" cy="1295400"/>
          </a:xfrm>
        </p:spPr>
        <p:txBody>
          <a:bodyPr/>
          <a:lstStyle/>
          <a:p>
            <a:r>
              <a:rPr lang="en-IN" dirty="0"/>
              <a:t>Spectral norm of Adjacency matrix of a boolean function.</a:t>
            </a:r>
          </a:p>
          <a:p>
            <a:r>
              <a:rPr lang="en-IN" dirty="0"/>
              <a:t>It </a:t>
            </a:r>
            <a:r>
              <a:rPr lang="en-US" dirty="0"/>
              <a:t>was found to be a lower bound for the adversary method by Aaronson et a</a:t>
            </a:r>
            <a:r>
              <a:rPr lang="en-IN" dirty="0"/>
              <a:t>l.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92C50B6-B0FC-8477-94E6-79FE7A7DB722}"/>
                  </a:ext>
                </a:extLst>
              </p:cNvPr>
              <p:cNvSpPr/>
              <p:nvPr/>
            </p:nvSpPr>
            <p:spPr>
              <a:xfrm>
                <a:off x="4907280" y="3952240"/>
                <a:ext cx="3495040" cy="114808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𝜆</m:t>
                      </m:r>
                      <m:d>
                        <m:d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‖"/>
                          <m:endChr m:val="‖"/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e>
                      </m:d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IN" b="0" i="0" smtClean="0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</m:d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92C50B6-B0FC-8477-94E6-79FE7A7DB7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7280" y="3952240"/>
                <a:ext cx="3495040" cy="11480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8908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4E49C-BE46-65B8-B3EC-6F2B4BC2B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Approximate Counting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38C0099-269E-0C3B-36DB-76265F2FFA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9212" y="2133600"/>
                <a:ext cx="8915400" cy="985520"/>
              </a:xfrm>
            </p:spPr>
            <p:txBody>
              <a:bodyPr/>
              <a:lstStyle/>
              <a:p>
                <a:r>
                  <a:rPr lang="en-IN" dirty="0"/>
                  <a:t>Approximate estimation of the hamming weight of the input.</a:t>
                </a:r>
              </a:p>
              <a:p>
                <a:r>
                  <a:rPr lang="en-IN" dirty="0"/>
                  <a:t>With an allowed error rate of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IN" dirty="0"/>
                  <a:t> for input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IN" dirty="0"/>
                  <a:t>.</a:t>
                </a:r>
              </a:p>
              <a:p>
                <a:pPr marL="0" indent="0">
                  <a:buNone/>
                </a:pPr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38C0099-269E-0C3B-36DB-76265F2FFA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2133600"/>
                <a:ext cx="8915400" cy="985520"/>
              </a:xfrm>
              <a:blipFill>
                <a:blip r:embed="rId2"/>
                <a:stretch>
                  <a:fillRect l="-479" t="-30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AE75795-5535-89DF-BB45-3054E45DC671}"/>
                  </a:ext>
                </a:extLst>
              </p:cNvPr>
              <p:cNvSpPr/>
              <p:nvPr/>
            </p:nvSpPr>
            <p:spPr>
              <a:xfrm>
                <a:off x="4704080" y="4064000"/>
                <a:ext cx="3098800" cy="98552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𝜖</m:t>
                          </m:r>
                        </m:sub>
                      </m:sSub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den>
                          </m:f>
                          <m:rad>
                            <m:radPr>
                              <m:degHide m:val="on"/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den>
                              </m:f>
                            </m:e>
                          </m:rad>
                        </m:e>
                      </m:d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AE75795-5535-89DF-BB45-3054E45DC6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4080" y="4064000"/>
                <a:ext cx="3098800" cy="9855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0661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698BE-0A2C-8491-35A5-0FCF5FE76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9CFBB-7368-3335-E23A-7EB0C76D1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Spectral sensitivity of threshold functions.</a:t>
            </a:r>
          </a:p>
          <a:p>
            <a:r>
              <a:rPr lang="en-IN" dirty="0"/>
              <a:t>Adversary bound of total symmetric functions.</a:t>
            </a:r>
          </a:p>
          <a:p>
            <a:r>
              <a:rPr lang="en-IN" dirty="0"/>
              <a:t>Quantum complexity of Gap Majority.</a:t>
            </a:r>
          </a:p>
          <a:p>
            <a:r>
              <a:rPr lang="en-IN" dirty="0"/>
              <a:t>Noisy randomised query complexity vs quantum query complexity.</a:t>
            </a:r>
          </a:p>
        </p:txBody>
      </p:sp>
    </p:spTree>
    <p:extLst>
      <p:ext uri="{BB962C8B-B14F-4D97-AF65-F5344CB8AC3E}">
        <p14:creationId xmlns:p14="http://schemas.microsoft.com/office/powerpoint/2010/main" val="809171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4818</TotalTime>
  <Words>887</Words>
  <Application>Microsoft Office PowerPoint</Application>
  <PresentationFormat>Widescreen</PresentationFormat>
  <Paragraphs>118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Wisp</vt:lpstr>
      <vt:lpstr>On query complexity measures and their relations for symmetric functions</vt:lpstr>
      <vt:lpstr>Motivation</vt:lpstr>
      <vt:lpstr>Preliminaries</vt:lpstr>
      <vt:lpstr>Sensitivity graphs</vt:lpstr>
      <vt:lpstr>Quantum Query model </vt:lpstr>
      <vt:lpstr>Adversary Method</vt:lpstr>
      <vt:lpstr>Spectral Sensitivity</vt:lpstr>
      <vt:lpstr>Approximate Counting</vt:lpstr>
      <vt:lpstr>Results</vt:lpstr>
      <vt:lpstr>Threshold functions</vt:lpstr>
      <vt:lpstr>Total symmetric functions</vt:lpstr>
      <vt:lpstr>Adversary bound and Certificate Game Complexity</vt:lpstr>
      <vt:lpstr>Gap Majority: Quantum algorithm</vt:lpstr>
      <vt:lpstr>Gap Majority: Lower bound on complexity</vt:lpstr>
      <vt:lpstr>Corollary: Noisy randomised query complexity</vt:lpstr>
      <vt:lpstr>Relations of complexity measures</vt:lpstr>
      <vt:lpstr>Future work</vt:lpstr>
      <vt:lpstr>Literature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query complexity measures and their relations for symmetric functions</dc:title>
  <dc:creator>Sanjay S Nair</dc:creator>
  <cp:lastModifiedBy>919559155987</cp:lastModifiedBy>
  <cp:revision>14</cp:revision>
  <dcterms:created xsi:type="dcterms:W3CDTF">2024-02-11T23:56:44Z</dcterms:created>
  <dcterms:modified xsi:type="dcterms:W3CDTF">2024-02-15T08:29:07Z</dcterms:modified>
</cp:coreProperties>
</file>