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4"/>
  </p:notesMasterIdLst>
  <p:sldIdLst>
    <p:sldId id="256" r:id="rId2"/>
    <p:sldId id="1489" r:id="rId3"/>
    <p:sldId id="1491" r:id="rId4"/>
    <p:sldId id="1422" r:id="rId5"/>
    <p:sldId id="1155" r:id="rId6"/>
    <p:sldId id="1490" r:id="rId7"/>
    <p:sldId id="1492" r:id="rId8"/>
    <p:sldId id="1493" r:id="rId9"/>
    <p:sldId id="1494" r:id="rId10"/>
    <p:sldId id="1226" r:id="rId11"/>
    <p:sldId id="1227" r:id="rId12"/>
    <p:sldId id="1024" r:id="rId13"/>
    <p:sldId id="1502" r:id="rId14"/>
    <p:sldId id="1505" r:id="rId15"/>
    <p:sldId id="1528" r:id="rId16"/>
    <p:sldId id="732" r:id="rId17"/>
    <p:sldId id="734" r:id="rId18"/>
    <p:sldId id="1496" r:id="rId19"/>
    <p:sldId id="1497" r:id="rId20"/>
    <p:sldId id="791" r:id="rId21"/>
    <p:sldId id="1529" r:id="rId22"/>
    <p:sldId id="833" r:id="rId23"/>
    <p:sldId id="702" r:id="rId24"/>
    <p:sldId id="703" r:id="rId25"/>
    <p:sldId id="704" r:id="rId26"/>
    <p:sldId id="705" r:id="rId27"/>
    <p:sldId id="706" r:id="rId28"/>
    <p:sldId id="1483" r:id="rId29"/>
    <p:sldId id="642" r:id="rId30"/>
    <p:sldId id="741" r:id="rId31"/>
    <p:sldId id="751" r:id="rId32"/>
    <p:sldId id="756" r:id="rId33"/>
    <p:sldId id="735" r:id="rId34"/>
    <p:sldId id="749" r:id="rId35"/>
    <p:sldId id="750" r:id="rId36"/>
    <p:sldId id="752" r:id="rId37"/>
    <p:sldId id="753" r:id="rId38"/>
    <p:sldId id="759" r:id="rId39"/>
    <p:sldId id="761" r:id="rId40"/>
    <p:sldId id="758" r:id="rId41"/>
    <p:sldId id="762" r:id="rId42"/>
    <p:sldId id="763" r:id="rId43"/>
    <p:sldId id="1530" r:id="rId44"/>
    <p:sldId id="1506" r:id="rId45"/>
    <p:sldId id="1508" r:id="rId46"/>
    <p:sldId id="1509" r:id="rId47"/>
    <p:sldId id="1511" r:id="rId48"/>
    <p:sldId id="1512" r:id="rId49"/>
    <p:sldId id="1513" r:id="rId50"/>
    <p:sldId id="1514" r:id="rId51"/>
    <p:sldId id="1495" r:id="rId52"/>
    <p:sldId id="1498" r:id="rId53"/>
    <p:sldId id="1518" r:id="rId54"/>
    <p:sldId id="1503" r:id="rId55"/>
    <p:sldId id="1522" r:id="rId56"/>
    <p:sldId id="1523" r:id="rId57"/>
    <p:sldId id="1524" r:id="rId58"/>
    <p:sldId id="1500" r:id="rId59"/>
    <p:sldId id="1531" r:id="rId60"/>
    <p:sldId id="1532" r:id="rId61"/>
    <p:sldId id="1533" r:id="rId62"/>
    <p:sldId id="1525" r:id="rId63"/>
    <p:sldId id="1516" r:id="rId64"/>
    <p:sldId id="1199" r:id="rId65"/>
    <p:sldId id="1204" r:id="rId66"/>
    <p:sldId id="1201" r:id="rId67"/>
    <p:sldId id="1202" r:id="rId68"/>
    <p:sldId id="1477" r:id="rId69"/>
    <p:sldId id="1519" r:id="rId70"/>
    <p:sldId id="1520" r:id="rId71"/>
    <p:sldId id="1521" r:id="rId72"/>
    <p:sldId id="1501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4" userDrawn="1">
          <p15:clr>
            <a:srgbClr val="A4A3A4"/>
          </p15:clr>
        </p15:guide>
        <p15:guide id="2" pos="27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00CC"/>
    <a:srgbClr val="DEEAFD"/>
    <a:srgbClr val="85B2F6"/>
    <a:srgbClr val="993366"/>
    <a:srgbClr val="FF0066"/>
    <a:srgbClr val="467299"/>
    <a:srgbClr val="708F98"/>
    <a:srgbClr val="FF33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4" autoAdjust="0"/>
    <p:restoredTop sz="94388" autoAdjust="0"/>
  </p:normalViewPr>
  <p:slideViewPr>
    <p:cSldViewPr snapToGrid="0">
      <p:cViewPr>
        <p:scale>
          <a:sx n="76" d="100"/>
          <a:sy n="76" d="100"/>
        </p:scale>
        <p:origin x="836" y="20"/>
      </p:cViewPr>
      <p:guideLst>
        <p:guide orient="horz" pos="984"/>
        <p:guide pos="27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18491-4693-4B50-9B57-3EA69A048613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E825D-50D5-4BFB-BFD8-460B6038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0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59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5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4"/>
            <a:ext cx="7772400" cy="2505075"/>
          </a:xfrm>
        </p:spPr>
        <p:txBody>
          <a:bodyPr anchor="b"/>
          <a:lstStyle>
            <a:lvl1pPr algn="ctr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7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4296729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52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9" y="273054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4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4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50AE424-85B4-42A9-A313-EB44DF0FF9DF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4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6356354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2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377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21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377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0.png"/><Relationship Id="rId5" Type="http://schemas.openxmlformats.org/officeDocument/2006/relationships/image" Target="../media/image179.png"/><Relationship Id="rId4" Type="http://schemas.openxmlformats.org/officeDocument/2006/relationships/image" Target="../media/image15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1.png"/><Relationship Id="rId13" Type="http://schemas.openxmlformats.org/officeDocument/2006/relationships/image" Target="../media/image30.png"/><Relationship Id="rId7" Type="http://schemas.openxmlformats.org/officeDocument/2006/relationships/image" Target="../media/image471.png"/><Relationship Id="rId12" Type="http://schemas.openxmlformats.org/officeDocument/2006/relationships/image" Target="../media/image158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10" Type="http://schemas.openxmlformats.org/officeDocument/2006/relationships/image" Target="../media/image166.png"/><Relationship Id="rId9" Type="http://schemas.openxmlformats.org/officeDocument/2006/relationships/image" Target="../media/image15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10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1.png"/><Relationship Id="rId7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01.png"/><Relationship Id="rId4" Type="http://schemas.openxmlformats.org/officeDocument/2006/relationships/image" Target="../media/image100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fi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58.png"/><Relationship Id="rId9" Type="http://schemas.openxmlformats.org/officeDocument/2006/relationships/image" Target="../media/image1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1.png"/><Relationship Id="rId7" Type="http://schemas.openxmlformats.org/officeDocument/2006/relationships/image" Target="../media/image13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513.png"/><Relationship Id="rId4" Type="http://schemas.openxmlformats.org/officeDocument/2006/relationships/image" Target="../media/image4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213.png"/><Relationship Id="rId7" Type="http://schemas.openxmlformats.org/officeDocument/2006/relationships/image" Target="../media/image18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0.png"/><Relationship Id="rId5" Type="http://schemas.openxmlformats.org/officeDocument/2006/relationships/image" Target="../media/image1610.png"/><Relationship Id="rId10" Type="http://schemas.openxmlformats.org/officeDocument/2006/relationships/image" Target="../media/image210.png"/><Relationship Id="rId4" Type="http://schemas.openxmlformats.org/officeDocument/2006/relationships/image" Target="../media/image1510.png"/><Relationship Id="rId9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30.png"/><Relationship Id="rId7" Type="http://schemas.openxmlformats.org/officeDocument/2006/relationships/image" Target="../media/image6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1.png"/><Relationship Id="rId4" Type="http://schemas.openxmlformats.org/officeDocument/2006/relationships/image" Target="../media/image2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1050.png"/><Relationship Id="rId7" Type="http://schemas.openxmlformats.org/officeDocument/2006/relationships/image" Target="../media/image310.png"/><Relationship Id="rId12" Type="http://schemas.openxmlformats.org/officeDocument/2006/relationships/image" Target="../media/image3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50.png"/><Relationship Id="rId5" Type="http://schemas.openxmlformats.org/officeDocument/2006/relationships/image" Target="../media/image290.png"/><Relationship Id="rId10" Type="http://schemas.openxmlformats.org/officeDocument/2006/relationships/image" Target="../media/image341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7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91.png"/><Relationship Id="rId4" Type="http://schemas.openxmlformats.org/officeDocument/2006/relationships/image" Target="../media/image8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250.png"/><Relationship Id="rId4" Type="http://schemas.openxmlformats.org/officeDocument/2006/relationships/image" Target="../media/image11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13" Type="http://schemas.openxmlformats.org/officeDocument/2006/relationships/image" Target="../media/image231.png"/><Relationship Id="rId18" Type="http://schemas.openxmlformats.org/officeDocument/2006/relationships/image" Target="../media/image281.png"/><Relationship Id="rId3" Type="http://schemas.openxmlformats.org/officeDocument/2006/relationships/image" Target="../media/image180.png"/><Relationship Id="rId7" Type="http://schemas.openxmlformats.org/officeDocument/2006/relationships/image" Target="../media/image2800.png"/><Relationship Id="rId12" Type="http://schemas.openxmlformats.org/officeDocument/2006/relationships/image" Target="../media/image220.png"/><Relationship Id="rId17" Type="http://schemas.openxmlformats.org/officeDocument/2006/relationships/image" Target="../media/image27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3.emf"/><Relationship Id="rId11" Type="http://schemas.openxmlformats.org/officeDocument/2006/relationships/image" Target="../media/image211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252.png"/><Relationship Id="rId10" Type="http://schemas.openxmlformats.org/officeDocument/2006/relationships/image" Target="../media/image200.png"/><Relationship Id="rId19" Type="http://schemas.openxmlformats.org/officeDocument/2006/relationships/image" Target="../media/image311.png"/><Relationship Id="rId4" Type="http://schemas.openxmlformats.org/officeDocument/2006/relationships/image" Target="../media/image191.png"/><Relationship Id="rId9" Type="http://schemas.openxmlformats.org/officeDocument/2006/relationships/image" Target="../media/image301.png"/><Relationship Id="rId14" Type="http://schemas.openxmlformats.org/officeDocument/2006/relationships/image" Target="../media/image2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image" Target="../media/image1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3.png"/><Relationship Id="rId2" Type="http://schemas.openxmlformats.org/officeDocument/2006/relationships/image" Target="../media/image12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86.png"/><Relationship Id="rId3" Type="http://schemas.openxmlformats.org/officeDocument/2006/relationships/image" Target="../media/image78.png"/><Relationship Id="rId7" Type="http://schemas.openxmlformats.org/officeDocument/2006/relationships/image" Target="../media/image83.png"/><Relationship Id="rId1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4.png"/><Relationship Id="rId5" Type="http://schemas.openxmlformats.org/officeDocument/2006/relationships/image" Target="../media/image80.png"/><Relationship Id="rId10" Type="http://schemas.openxmlformats.org/officeDocument/2006/relationships/image" Target="../media/image127.png"/><Relationship Id="rId4" Type="http://schemas.openxmlformats.org/officeDocument/2006/relationships/image" Target="../media/image1210.png"/><Relationship Id="rId9" Type="http://schemas.openxmlformats.org/officeDocument/2006/relationships/image" Target="../media/image126.png"/><Relationship Id="rId14" Type="http://schemas.openxmlformats.org/officeDocument/2006/relationships/image" Target="../media/image1410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.png"/><Relationship Id="rId3" Type="http://schemas.openxmlformats.org/officeDocument/2006/relationships/image" Target="../media/image78.png"/><Relationship Id="rId7" Type="http://schemas.openxmlformats.org/officeDocument/2006/relationships/image" Target="../media/image87.png"/><Relationship Id="rId12" Type="http://schemas.openxmlformats.org/officeDocument/2006/relationships/image" Target="../media/image85.png"/><Relationship Id="rId16" Type="http://schemas.openxmlformats.org/officeDocument/2006/relationships/image" Target="../media/image15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8.png"/><Relationship Id="rId5" Type="http://schemas.openxmlformats.org/officeDocument/2006/relationships/image" Target="../media/image80.png"/><Relationship Id="rId15" Type="http://schemas.openxmlformats.org/officeDocument/2006/relationships/image" Target="../media/image1311.png"/><Relationship Id="rId10" Type="http://schemas.openxmlformats.org/officeDocument/2006/relationships/image" Target="../media/image127.png"/><Relationship Id="rId4" Type="http://schemas.openxmlformats.org/officeDocument/2006/relationships/image" Target="../media/image1210.png"/><Relationship Id="rId9" Type="http://schemas.openxmlformats.org/officeDocument/2006/relationships/image" Target="../media/image126.png"/><Relationship Id="rId14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89.png"/><Relationship Id="rId3" Type="http://schemas.openxmlformats.org/officeDocument/2006/relationships/image" Target="../media/image1411.png"/><Relationship Id="rId7" Type="http://schemas.openxmlformats.org/officeDocument/2006/relationships/image" Target="../media/image87.png"/><Relationship Id="rId12" Type="http://schemas.openxmlformats.org/officeDocument/2006/relationships/image" Target="../media/image192.png"/><Relationship Id="rId2" Type="http://schemas.openxmlformats.org/officeDocument/2006/relationships/image" Target="../media/image15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0.png"/><Relationship Id="rId11" Type="http://schemas.openxmlformats.org/officeDocument/2006/relationships/image" Target="../media/image88.png"/><Relationship Id="rId5" Type="http://schemas.openxmlformats.org/officeDocument/2006/relationships/image" Target="../media/image153.png"/><Relationship Id="rId4" Type="http://schemas.openxmlformats.org/officeDocument/2006/relationships/image" Target="../media/image1210.png"/><Relationship Id="rId9" Type="http://schemas.openxmlformats.org/officeDocument/2006/relationships/image" Target="../media/image181.png"/><Relationship Id="rId14" Type="http://schemas.openxmlformats.org/officeDocument/2006/relationships/image" Target="../media/image20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411.png"/><Relationship Id="rId1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0.png"/><Relationship Id="rId5" Type="http://schemas.openxmlformats.org/officeDocument/2006/relationships/image" Target="../media/image153.png"/><Relationship Id="rId15" Type="http://schemas.openxmlformats.org/officeDocument/2006/relationships/image" Target="../media/image232.png"/><Relationship Id="rId4" Type="http://schemas.openxmlformats.org/officeDocument/2006/relationships/image" Target="../media/image221.png"/><Relationship Id="rId9" Type="http://schemas.openxmlformats.org/officeDocument/2006/relationships/image" Target="../media/image181.png"/><Relationship Id="rId14" Type="http://schemas.openxmlformats.org/officeDocument/2006/relationships/image" Target="../media/image20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411.png"/><Relationship Id="rId12" Type="http://schemas.openxmlformats.org/officeDocument/2006/relationships/image" Target="../media/image192.png"/><Relationship Id="rId16" Type="http://schemas.openxmlformats.org/officeDocument/2006/relationships/image" Target="../media/image2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0.png"/><Relationship Id="rId5" Type="http://schemas.openxmlformats.org/officeDocument/2006/relationships/image" Target="../media/image153.png"/><Relationship Id="rId15" Type="http://schemas.openxmlformats.org/officeDocument/2006/relationships/image" Target="../media/image212.png"/><Relationship Id="rId9" Type="http://schemas.openxmlformats.org/officeDocument/2006/relationships/image" Target="../media/image181.png"/><Relationship Id="rId14" Type="http://schemas.openxmlformats.org/officeDocument/2006/relationships/image" Target="../media/image201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2.png"/><Relationship Id="rId8" Type="http://schemas.openxmlformats.org/officeDocument/2006/relationships/image" Target="../media/image170.png"/><Relationship Id="rId3" Type="http://schemas.openxmlformats.org/officeDocument/2006/relationships/image" Target="../media/image1411.png"/><Relationship Id="rId1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0.png"/><Relationship Id="rId5" Type="http://schemas.openxmlformats.org/officeDocument/2006/relationships/image" Target="../media/image153.png"/><Relationship Id="rId4" Type="http://schemas.openxmlformats.org/officeDocument/2006/relationships/image" Target="../media/image243.png"/><Relationship Id="rId9" Type="http://schemas.openxmlformats.org/officeDocument/2006/relationships/image" Target="../media/image181.png"/><Relationship Id="rId14" Type="http://schemas.openxmlformats.org/officeDocument/2006/relationships/image" Target="../media/image20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png"/><Relationship Id="rId3" Type="http://schemas.openxmlformats.org/officeDocument/2006/relationships/image" Target="../media/image262.png"/><Relationship Id="rId7" Type="http://schemas.openxmlformats.org/officeDocument/2006/relationships/image" Target="../media/image312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2.png"/><Relationship Id="rId5" Type="http://schemas.openxmlformats.org/officeDocument/2006/relationships/image" Target="../media/image282.png"/><Relationship Id="rId4" Type="http://schemas.openxmlformats.org/officeDocument/2006/relationships/image" Target="../media/image271.png"/><Relationship Id="rId9" Type="http://schemas.openxmlformats.org/officeDocument/2006/relationships/image" Target="../media/image33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262.png"/><Relationship Id="rId7" Type="http://schemas.openxmlformats.org/officeDocument/2006/relationships/image" Target="../media/image312.png"/><Relationship Id="rId12" Type="http://schemas.openxmlformats.org/officeDocument/2006/relationships/image" Target="../media/image361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2.png"/><Relationship Id="rId11" Type="http://schemas.openxmlformats.org/officeDocument/2006/relationships/image" Target="../media/image170.png"/><Relationship Id="rId5" Type="http://schemas.openxmlformats.org/officeDocument/2006/relationships/image" Target="../media/image282.png"/><Relationship Id="rId10" Type="http://schemas.openxmlformats.org/officeDocument/2006/relationships/image" Target="../media/image351.png"/><Relationship Id="rId4" Type="http://schemas.openxmlformats.org/officeDocument/2006/relationships/image" Target="../media/image271.png"/><Relationship Id="rId9" Type="http://schemas.openxmlformats.org/officeDocument/2006/relationships/image" Target="../media/image3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262.png"/><Relationship Id="rId7" Type="http://schemas.openxmlformats.org/officeDocument/2006/relationships/image" Target="../media/image312.png"/><Relationship Id="rId12" Type="http://schemas.openxmlformats.org/officeDocument/2006/relationships/image" Target="../media/image361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2.png"/><Relationship Id="rId11" Type="http://schemas.openxmlformats.org/officeDocument/2006/relationships/image" Target="../media/image170.png"/><Relationship Id="rId5" Type="http://schemas.openxmlformats.org/officeDocument/2006/relationships/image" Target="../media/image282.png"/><Relationship Id="rId10" Type="http://schemas.openxmlformats.org/officeDocument/2006/relationships/image" Target="../media/image351.png"/><Relationship Id="rId4" Type="http://schemas.openxmlformats.org/officeDocument/2006/relationships/image" Target="../media/image271.png"/><Relationship Id="rId9" Type="http://schemas.openxmlformats.org/officeDocument/2006/relationships/image" Target="../media/image33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262.png"/><Relationship Id="rId7" Type="http://schemas.openxmlformats.org/officeDocument/2006/relationships/image" Target="../media/image312.png"/><Relationship Id="rId12" Type="http://schemas.openxmlformats.org/officeDocument/2006/relationships/image" Target="../media/image401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2.png"/><Relationship Id="rId11" Type="http://schemas.openxmlformats.org/officeDocument/2006/relationships/image" Target="../media/image390.png"/><Relationship Id="rId5" Type="http://schemas.openxmlformats.org/officeDocument/2006/relationships/image" Target="../media/image282.png"/><Relationship Id="rId10" Type="http://schemas.openxmlformats.org/officeDocument/2006/relationships/image" Target="../media/image380.png"/><Relationship Id="rId4" Type="http://schemas.openxmlformats.org/officeDocument/2006/relationships/image" Target="../media/image271.png"/><Relationship Id="rId9" Type="http://schemas.openxmlformats.org/officeDocument/2006/relationships/image" Target="../media/image33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2.png"/><Relationship Id="rId3" Type="http://schemas.openxmlformats.org/officeDocument/2006/relationships/image" Target="../media/image262.png"/><Relationship Id="rId7" Type="http://schemas.openxmlformats.org/officeDocument/2006/relationships/image" Target="../media/image312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2.png"/><Relationship Id="rId11" Type="http://schemas.openxmlformats.org/officeDocument/2006/relationships/image" Target="../media/image401.png"/><Relationship Id="rId5" Type="http://schemas.openxmlformats.org/officeDocument/2006/relationships/image" Target="../media/image282.png"/><Relationship Id="rId10" Type="http://schemas.openxmlformats.org/officeDocument/2006/relationships/image" Target="../media/image390.png"/><Relationship Id="rId4" Type="http://schemas.openxmlformats.org/officeDocument/2006/relationships/image" Target="../media/image271.png"/><Relationship Id="rId9" Type="http://schemas.openxmlformats.org/officeDocument/2006/relationships/image" Target="../media/image38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.png"/><Relationship Id="rId5" Type="http://schemas.openxmlformats.org/officeDocument/2006/relationships/image" Target="../media/image79.png"/><Relationship Id="rId4" Type="http://schemas.openxmlformats.org/officeDocument/2006/relationships/image" Target="../media/image78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40.png"/><Relationship Id="rId4" Type="http://schemas.openxmlformats.org/officeDocument/2006/relationships/image" Target="../media/image83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0.png"/><Relationship Id="rId7" Type="http://schemas.openxmlformats.org/officeDocument/2006/relationships/image" Target="../media/image93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0.png"/><Relationship Id="rId5" Type="http://schemas.openxmlformats.org/officeDocument/2006/relationships/image" Target="../media/image910.png"/><Relationship Id="rId10" Type="http://schemas.openxmlformats.org/officeDocument/2006/relationships/image" Target="../media/image96.png"/><Relationship Id="rId4" Type="http://schemas.openxmlformats.org/officeDocument/2006/relationships/image" Target="../media/image900.png"/><Relationship Id="rId9" Type="http://schemas.openxmlformats.org/officeDocument/2006/relationships/image" Target="../media/image9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0.png"/><Relationship Id="rId7" Type="http://schemas.openxmlformats.org/officeDocument/2006/relationships/image" Target="../media/image930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0.png"/><Relationship Id="rId5" Type="http://schemas.openxmlformats.org/officeDocument/2006/relationships/image" Target="../media/image910.png"/><Relationship Id="rId4" Type="http://schemas.openxmlformats.org/officeDocument/2006/relationships/image" Target="../media/image900.png"/><Relationship Id="rId9" Type="http://schemas.openxmlformats.org/officeDocument/2006/relationships/image" Target="../media/image9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99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0.png"/><Relationship Id="rId7" Type="http://schemas.openxmlformats.org/officeDocument/2006/relationships/image" Target="../media/image106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4.png"/><Relationship Id="rId18" Type="http://schemas.openxmlformats.org/officeDocument/2006/relationships/image" Target="../media/image120.png"/><Relationship Id="rId3" Type="http://schemas.openxmlformats.org/officeDocument/2006/relationships/image" Target="../media/image108.png"/><Relationship Id="rId7" Type="http://schemas.openxmlformats.org/officeDocument/2006/relationships/image" Target="../media/image105.png"/><Relationship Id="rId12" Type="http://schemas.openxmlformats.org/officeDocument/2006/relationships/image" Target="../media/image113.png"/><Relationship Id="rId17" Type="http://schemas.openxmlformats.org/officeDocument/2006/relationships/image" Target="../media/image119.png"/><Relationship Id="rId2" Type="http://schemas.openxmlformats.org/officeDocument/2006/relationships/image" Target="../media/image1000.pn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12.png"/><Relationship Id="rId5" Type="http://schemas.openxmlformats.org/officeDocument/2006/relationships/image" Target="../media/image103.pn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4" Type="http://schemas.openxmlformats.org/officeDocument/2006/relationships/image" Target="../media/image109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260.png"/><Relationship Id="rId18" Type="http://schemas.openxmlformats.org/officeDocument/2006/relationships/image" Target="../media/image119.png"/><Relationship Id="rId3" Type="http://schemas.openxmlformats.org/officeDocument/2006/relationships/image" Target="../media/image108.png"/><Relationship Id="rId7" Type="http://schemas.openxmlformats.org/officeDocument/2006/relationships/image" Target="../media/image105.png"/><Relationship Id="rId12" Type="http://schemas.openxmlformats.org/officeDocument/2006/relationships/image" Target="../media/image1250.png"/><Relationship Id="rId17" Type="http://schemas.openxmlformats.org/officeDocument/2006/relationships/image" Target="../media/image118.png"/><Relationship Id="rId2" Type="http://schemas.openxmlformats.org/officeDocument/2006/relationships/image" Target="../media/image1000.png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24.png"/><Relationship Id="rId5" Type="http://schemas.openxmlformats.org/officeDocument/2006/relationships/image" Target="../media/image103.png"/><Relationship Id="rId15" Type="http://schemas.openxmlformats.org/officeDocument/2006/relationships/image" Target="../media/image110.png"/><Relationship Id="rId10" Type="http://schemas.openxmlformats.org/officeDocument/2006/relationships/image" Target="../media/image123.png"/><Relationship Id="rId4" Type="http://schemas.openxmlformats.org/officeDocument/2006/relationships/image" Target="../media/image1213.png"/><Relationship Id="rId9" Type="http://schemas.openxmlformats.org/officeDocument/2006/relationships/image" Target="../media/image1220.png"/><Relationship Id="rId14" Type="http://schemas.openxmlformats.org/officeDocument/2006/relationships/image" Target="../media/image12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0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0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0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26" y="543200"/>
            <a:ext cx="8829676" cy="1349847"/>
          </a:xfrm>
        </p:spPr>
        <p:txBody>
          <a:bodyPr anchor="t" anchorCtr="0">
            <a:noAutofit/>
          </a:bodyPr>
          <a:lstStyle/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From Approximate to Exact Integer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0174" y="2552844"/>
            <a:ext cx="3090433" cy="63584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Daniel Dadush</a:t>
            </a:r>
          </a:p>
          <a:p>
            <a:endParaRPr lang="en-US" sz="2800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69504A9-3B85-4B46-9C52-FA004879F26D}"/>
              </a:ext>
            </a:extLst>
          </p:cNvPr>
          <p:cNvSpPr txBox="1">
            <a:spLocks/>
          </p:cNvSpPr>
          <p:nvPr/>
        </p:nvSpPr>
        <p:spPr>
          <a:xfrm>
            <a:off x="2384700" y="5201289"/>
            <a:ext cx="8562109" cy="40435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32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Thomas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Rothvoss</a:t>
            </a:r>
            <a:br>
              <a:rPr lang="en-US" sz="2800" dirty="0">
                <a:solidFill>
                  <a:schemeClr val="tx1"/>
                </a:solidFill>
                <a:latin typeface="+mn-lt"/>
              </a:rPr>
            </a:br>
            <a:r>
              <a:rPr lang="en-US" sz="2800" dirty="0">
                <a:solidFill>
                  <a:schemeClr val="tx1"/>
                </a:solidFill>
                <a:latin typeface="+mn-lt"/>
              </a:rPr>
              <a:t>University of Washington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9E08CA3-39FB-4F12-B46C-0B43254C0CCC}"/>
              </a:ext>
            </a:extLst>
          </p:cNvPr>
          <p:cNvSpPr txBox="1">
            <a:spLocks/>
          </p:cNvSpPr>
          <p:nvPr/>
        </p:nvSpPr>
        <p:spPr>
          <a:xfrm>
            <a:off x="-2530552" y="4718356"/>
            <a:ext cx="8562109" cy="4305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32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n-US" sz="2800" dirty="0">
              <a:solidFill>
                <a:schemeClr val="tx1"/>
              </a:solidFill>
              <a:latin typeface="+mn-lt"/>
            </a:endParaRP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Friedrich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Eisenbrand</a:t>
            </a:r>
            <a:br>
              <a:rPr lang="en-US" sz="2800" dirty="0">
                <a:solidFill>
                  <a:schemeClr val="tx1"/>
                </a:solidFill>
                <a:latin typeface="+mn-lt"/>
              </a:rPr>
            </a:br>
            <a:r>
              <a:rPr lang="en-US" sz="2800" dirty="0">
                <a:solidFill>
                  <a:schemeClr val="tx1"/>
                </a:solidFill>
                <a:latin typeface="+mn-lt"/>
              </a:rPr>
              <a:t>EPFL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084F1F-CFE2-4FF9-A1F0-C5220F76D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57" y="3292381"/>
            <a:ext cx="1847850" cy="2466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1A3809-E768-488A-B8B6-B644A8E49D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0" t="4273" r="20429" b="18998"/>
          <a:stretch/>
        </p:blipFill>
        <p:spPr>
          <a:xfrm>
            <a:off x="974300" y="3292381"/>
            <a:ext cx="1828800" cy="2466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7C6BE1-E6DC-4175-9ED1-4585ADF8F5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23"/>
          <a:stretch/>
        </p:blipFill>
        <p:spPr>
          <a:xfrm>
            <a:off x="3561047" y="3188685"/>
            <a:ext cx="1712563" cy="78105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7EF05F85-CEEF-43F8-AAD3-69E130C72C4C}"/>
              </a:ext>
            </a:extLst>
          </p:cNvPr>
          <p:cNvSpPr txBox="1">
            <a:spLocks/>
          </p:cNvSpPr>
          <p:nvPr/>
        </p:nvSpPr>
        <p:spPr>
          <a:xfrm>
            <a:off x="2872111" y="4525868"/>
            <a:ext cx="3090433" cy="6358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189" indent="0" algn="ctr" defTabSz="914377" rtl="0" eaLnBrk="1" latinLnBrk="0" hangingPunct="1">
              <a:spcBef>
                <a:spcPct val="20000"/>
              </a:spcBef>
              <a:buFont typeface="Courier New" pitchFamily="49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377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566" indent="0" algn="ctr" defTabSz="914377" rtl="0" eaLnBrk="1" latinLnBrk="0" hangingPunct="1">
              <a:spcBef>
                <a:spcPct val="20000"/>
              </a:spcBef>
              <a:buFont typeface="Courier New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754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5943" indent="0" algn="ctr" defTabSz="914377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CALDAM 2023</a:t>
            </a:r>
          </a:p>
          <a:p>
            <a:endParaRPr lang="en-US" sz="2800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1413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/>
              <p:cNvSpPr txBox="1">
                <a:spLocks noChangeArrowheads="1"/>
              </p:cNvSpPr>
              <p:nvPr/>
            </p:nvSpPr>
            <p:spPr>
              <a:xfrm>
                <a:off x="0" y="1308684"/>
                <a:ext cx="9144000" cy="13632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convex body.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invertible, center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s.t.</a:t>
                </a:r>
              </a:p>
              <a:p>
                <a:pPr algn="ctr">
                  <a:buNone/>
                </a:pPr>
                <a:r>
                  <a:rPr lang="en-US" sz="3200" b="0" dirty="0">
                    <a:solidFill>
                      <a:schemeClr val="tx1"/>
                    </a:solidFill>
                  </a:rPr>
                  <a:t>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⊆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⊆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08684"/>
                <a:ext cx="9144000" cy="1363264"/>
              </a:xfrm>
              <a:prstGeom prst="rect">
                <a:avLst/>
              </a:prstGeom>
              <a:blipFill>
                <a:blip r:embed="rId2"/>
                <a:stretch>
                  <a:fillRect t="-5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 rot="17651238">
            <a:off x="4099130" y="786138"/>
            <a:ext cx="1469418" cy="7002110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609978" y="3393532"/>
            <a:ext cx="4809506" cy="2244436"/>
          </a:xfrm>
          <a:custGeom>
            <a:avLst/>
            <a:gdLst>
              <a:gd name="connsiteX0" fmla="*/ 771896 w 4809506"/>
              <a:gd name="connsiteY0" fmla="*/ 11875 h 2244436"/>
              <a:gd name="connsiteX1" fmla="*/ 2006930 w 4809506"/>
              <a:gd name="connsiteY1" fmla="*/ 0 h 2244436"/>
              <a:gd name="connsiteX2" fmla="*/ 4809506 w 4809506"/>
              <a:gd name="connsiteY2" fmla="*/ 2244436 h 2244436"/>
              <a:gd name="connsiteX3" fmla="*/ 0 w 4809506"/>
              <a:gd name="connsiteY3" fmla="*/ 427512 h 2244436"/>
              <a:gd name="connsiteX4" fmla="*/ 771896 w 4809506"/>
              <a:gd name="connsiteY4" fmla="*/ 11875 h 224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9506" h="2244436">
                <a:moveTo>
                  <a:pt x="771896" y="11875"/>
                </a:moveTo>
                <a:lnTo>
                  <a:pt x="2006930" y="0"/>
                </a:lnTo>
                <a:lnTo>
                  <a:pt x="4809506" y="2244436"/>
                </a:lnTo>
                <a:lnTo>
                  <a:pt x="0" y="427512"/>
                </a:lnTo>
                <a:lnTo>
                  <a:pt x="771896" y="1187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1" name="Oval 48"/>
          <p:cNvSpPr>
            <a:spLocks noChangeAspect="1" noChangeArrowheads="1"/>
          </p:cNvSpPr>
          <p:nvPr/>
        </p:nvSpPr>
        <p:spPr bwMode="auto">
          <a:xfrm>
            <a:off x="4837653" y="610077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Oval 49"/>
          <p:cNvSpPr>
            <a:spLocks noChangeAspect="1" noChangeArrowheads="1"/>
          </p:cNvSpPr>
          <p:nvPr/>
        </p:nvSpPr>
        <p:spPr bwMode="auto">
          <a:xfrm>
            <a:off x="4831303" y="473552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Oval 50"/>
          <p:cNvSpPr>
            <a:spLocks noChangeAspect="1" noChangeArrowheads="1"/>
          </p:cNvSpPr>
          <p:nvPr/>
        </p:nvSpPr>
        <p:spPr bwMode="auto">
          <a:xfrm>
            <a:off x="4837653" y="335757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154" name="Oval 52"/>
          <p:cNvSpPr>
            <a:spLocks noChangeAspect="1" noChangeArrowheads="1"/>
          </p:cNvSpPr>
          <p:nvPr/>
        </p:nvSpPr>
        <p:spPr bwMode="auto">
          <a:xfrm>
            <a:off x="6666453" y="610077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Oval 53"/>
          <p:cNvSpPr>
            <a:spLocks noChangeAspect="1" noChangeArrowheads="1"/>
          </p:cNvSpPr>
          <p:nvPr/>
        </p:nvSpPr>
        <p:spPr bwMode="auto">
          <a:xfrm>
            <a:off x="6660103" y="473552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Oval 54"/>
          <p:cNvSpPr>
            <a:spLocks noChangeAspect="1" noChangeArrowheads="1"/>
          </p:cNvSpPr>
          <p:nvPr/>
        </p:nvSpPr>
        <p:spPr bwMode="auto">
          <a:xfrm>
            <a:off x="6666453" y="335757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157" name="Oval 72"/>
          <p:cNvSpPr>
            <a:spLocks noChangeAspect="1" noChangeArrowheads="1"/>
          </p:cNvSpPr>
          <p:nvPr/>
        </p:nvSpPr>
        <p:spPr bwMode="auto">
          <a:xfrm>
            <a:off x="3021553" y="609442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Oval 73"/>
          <p:cNvSpPr>
            <a:spLocks noChangeAspect="1" noChangeArrowheads="1"/>
          </p:cNvSpPr>
          <p:nvPr/>
        </p:nvSpPr>
        <p:spPr bwMode="auto">
          <a:xfrm>
            <a:off x="3015203" y="472917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74"/>
          <p:cNvSpPr>
            <a:spLocks noChangeAspect="1" noChangeArrowheads="1"/>
          </p:cNvSpPr>
          <p:nvPr/>
        </p:nvSpPr>
        <p:spPr bwMode="auto">
          <a:xfrm>
            <a:off x="3021553" y="335122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3"/>
              <p:cNvSpPr txBox="1">
                <a:spLocks noChangeArrowheads="1"/>
              </p:cNvSpPr>
              <p:nvPr/>
            </p:nvSpPr>
            <p:spPr bwMode="auto">
              <a:xfrm>
                <a:off x="6019268" y="5598253"/>
                <a:ext cx="771109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9268" y="5598253"/>
                <a:ext cx="77110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 rot="17651238">
            <a:off x="4509522" y="2470906"/>
            <a:ext cx="648666" cy="36326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224033" y="3300210"/>
                <a:ext cx="5738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033" y="3300210"/>
                <a:ext cx="57381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9"/>
          <p:cNvSpPr>
            <a:spLocks noChangeAspect="1" noChangeArrowheads="1"/>
          </p:cNvSpPr>
          <p:nvPr/>
        </p:nvSpPr>
        <p:spPr bwMode="auto">
          <a:xfrm>
            <a:off x="4796917" y="4253998"/>
            <a:ext cx="76236" cy="73152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57512" y="4510074"/>
                <a:ext cx="2619628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b="0" dirty="0"/>
                  <a:t>Build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from ellipsoid</a:t>
                </a: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12" y="4510074"/>
                <a:ext cx="2619628" cy="1077218"/>
              </a:xfrm>
              <a:prstGeom prst="rect">
                <a:avLst/>
              </a:prstGeom>
              <a:blipFill>
                <a:blip r:embed="rId5"/>
                <a:stretch>
                  <a:fillRect l="-6047" t="-6780" r="-2558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60" name="Straight Arrow Connector 6159"/>
          <p:cNvCxnSpPr/>
          <p:nvPr/>
        </p:nvCxnSpPr>
        <p:spPr>
          <a:xfrm flipV="1">
            <a:off x="1987826" y="3498574"/>
            <a:ext cx="310101" cy="101717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140226" y="4190337"/>
            <a:ext cx="2169381" cy="47781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4791352" y="4070067"/>
                <a:ext cx="4766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352" y="4070067"/>
                <a:ext cx="47660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Ellipsoidal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Apx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: John’s Theorem</a:t>
            </a:r>
          </a:p>
        </p:txBody>
      </p:sp>
    </p:spTree>
    <p:extLst>
      <p:ext uri="{BB962C8B-B14F-4D97-AF65-F5344CB8AC3E}">
        <p14:creationId xmlns:p14="http://schemas.microsoft.com/office/powerpoint/2010/main" val="192654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47" grpId="0" animBg="1"/>
      <p:bldP spid="48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val 92"/>
          <p:cNvSpPr>
            <a:spLocks noChangeAspect="1"/>
          </p:cNvSpPr>
          <p:nvPr/>
        </p:nvSpPr>
        <p:spPr>
          <a:xfrm rot="17651238">
            <a:off x="3437791" y="3797382"/>
            <a:ext cx="2339892" cy="234086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640385" y="3840696"/>
            <a:ext cx="1643738" cy="1750549"/>
          </a:xfrm>
          <a:custGeom>
            <a:avLst/>
            <a:gdLst>
              <a:gd name="connsiteX0" fmla="*/ 771896 w 4809506"/>
              <a:gd name="connsiteY0" fmla="*/ 11875 h 2244436"/>
              <a:gd name="connsiteX1" fmla="*/ 2006930 w 4809506"/>
              <a:gd name="connsiteY1" fmla="*/ 0 h 2244436"/>
              <a:gd name="connsiteX2" fmla="*/ 4809506 w 4809506"/>
              <a:gd name="connsiteY2" fmla="*/ 2244436 h 2244436"/>
              <a:gd name="connsiteX3" fmla="*/ 0 w 4809506"/>
              <a:gd name="connsiteY3" fmla="*/ 427512 h 2244436"/>
              <a:gd name="connsiteX4" fmla="*/ 771896 w 4809506"/>
              <a:gd name="connsiteY4" fmla="*/ 11875 h 2244436"/>
              <a:gd name="connsiteX0" fmla="*/ 771896 w 4809506"/>
              <a:gd name="connsiteY0" fmla="*/ 0 h 2232561"/>
              <a:gd name="connsiteX1" fmla="*/ 2607005 w 4809506"/>
              <a:gd name="connsiteY1" fmla="*/ 264350 h 2232561"/>
              <a:gd name="connsiteX2" fmla="*/ 4809506 w 4809506"/>
              <a:gd name="connsiteY2" fmla="*/ 2232561 h 2232561"/>
              <a:gd name="connsiteX3" fmla="*/ 0 w 4809506"/>
              <a:gd name="connsiteY3" fmla="*/ 415637 h 2232561"/>
              <a:gd name="connsiteX4" fmla="*/ 771896 w 4809506"/>
              <a:gd name="connsiteY4" fmla="*/ 0 h 2232561"/>
              <a:gd name="connsiteX0" fmla="*/ 2219696 w 4809506"/>
              <a:gd name="connsiteY0" fmla="*/ 388113 h 1968211"/>
              <a:gd name="connsiteX1" fmla="*/ 2607005 w 4809506"/>
              <a:gd name="connsiteY1" fmla="*/ 0 h 1968211"/>
              <a:gd name="connsiteX2" fmla="*/ 4809506 w 4809506"/>
              <a:gd name="connsiteY2" fmla="*/ 1968211 h 1968211"/>
              <a:gd name="connsiteX3" fmla="*/ 0 w 4809506"/>
              <a:gd name="connsiteY3" fmla="*/ 151287 h 1968211"/>
              <a:gd name="connsiteX4" fmla="*/ 2219696 w 4809506"/>
              <a:gd name="connsiteY4" fmla="*/ 388113 h 1968211"/>
              <a:gd name="connsiteX0" fmla="*/ 383752 w 2973562"/>
              <a:gd name="connsiteY0" fmla="*/ 388113 h 1968211"/>
              <a:gd name="connsiteX1" fmla="*/ 771061 w 2973562"/>
              <a:gd name="connsiteY1" fmla="*/ 0 h 1968211"/>
              <a:gd name="connsiteX2" fmla="*/ 2973562 w 2973562"/>
              <a:gd name="connsiteY2" fmla="*/ 1968211 h 1968211"/>
              <a:gd name="connsiteX3" fmla="*/ 0 w 2973562"/>
              <a:gd name="connsiteY3" fmla="*/ 979962 h 1968211"/>
              <a:gd name="connsiteX4" fmla="*/ 383752 w 2973562"/>
              <a:gd name="connsiteY4" fmla="*/ 388113 h 1968211"/>
              <a:gd name="connsiteX0" fmla="*/ 383752 w 966168"/>
              <a:gd name="connsiteY0" fmla="*/ 388113 h 1072861"/>
              <a:gd name="connsiteX1" fmla="*/ 771061 w 966168"/>
              <a:gd name="connsiteY1" fmla="*/ 0 h 1072861"/>
              <a:gd name="connsiteX2" fmla="*/ 966168 w 966168"/>
              <a:gd name="connsiteY2" fmla="*/ 1072861 h 1072861"/>
              <a:gd name="connsiteX3" fmla="*/ 0 w 966168"/>
              <a:gd name="connsiteY3" fmla="*/ 979962 h 1072861"/>
              <a:gd name="connsiteX4" fmla="*/ 383752 w 966168"/>
              <a:gd name="connsiteY4" fmla="*/ 388113 h 1072861"/>
              <a:gd name="connsiteX0" fmla="*/ 376608 w 966168"/>
              <a:gd name="connsiteY0" fmla="*/ 385732 h 1072861"/>
              <a:gd name="connsiteX1" fmla="*/ 771061 w 966168"/>
              <a:gd name="connsiteY1" fmla="*/ 0 h 1072861"/>
              <a:gd name="connsiteX2" fmla="*/ 966168 w 966168"/>
              <a:gd name="connsiteY2" fmla="*/ 1072861 h 1072861"/>
              <a:gd name="connsiteX3" fmla="*/ 0 w 966168"/>
              <a:gd name="connsiteY3" fmla="*/ 979962 h 1072861"/>
              <a:gd name="connsiteX4" fmla="*/ 376608 w 966168"/>
              <a:gd name="connsiteY4" fmla="*/ 385732 h 1072861"/>
              <a:gd name="connsiteX0" fmla="*/ 376608 w 966168"/>
              <a:gd name="connsiteY0" fmla="*/ 366682 h 1053811"/>
              <a:gd name="connsiteX1" fmla="*/ 756774 w 966168"/>
              <a:gd name="connsiteY1" fmla="*/ 0 h 1053811"/>
              <a:gd name="connsiteX2" fmla="*/ 966168 w 966168"/>
              <a:gd name="connsiteY2" fmla="*/ 1053811 h 1053811"/>
              <a:gd name="connsiteX3" fmla="*/ 0 w 966168"/>
              <a:gd name="connsiteY3" fmla="*/ 960912 h 1053811"/>
              <a:gd name="connsiteX4" fmla="*/ 376608 w 966168"/>
              <a:gd name="connsiteY4" fmla="*/ 366682 h 1053811"/>
              <a:gd name="connsiteX0" fmla="*/ 376608 w 966168"/>
              <a:gd name="connsiteY0" fmla="*/ 390494 h 1077623"/>
              <a:gd name="connsiteX1" fmla="*/ 771062 w 966168"/>
              <a:gd name="connsiteY1" fmla="*/ 0 h 1077623"/>
              <a:gd name="connsiteX2" fmla="*/ 966168 w 966168"/>
              <a:gd name="connsiteY2" fmla="*/ 1077623 h 1077623"/>
              <a:gd name="connsiteX3" fmla="*/ 0 w 966168"/>
              <a:gd name="connsiteY3" fmla="*/ 984724 h 1077623"/>
              <a:gd name="connsiteX4" fmla="*/ 376608 w 966168"/>
              <a:gd name="connsiteY4" fmla="*/ 390494 h 1077623"/>
              <a:gd name="connsiteX0" fmla="*/ 376608 w 970930"/>
              <a:gd name="connsiteY0" fmla="*/ 390494 h 1080004"/>
              <a:gd name="connsiteX1" fmla="*/ 771062 w 970930"/>
              <a:gd name="connsiteY1" fmla="*/ 0 h 1080004"/>
              <a:gd name="connsiteX2" fmla="*/ 970930 w 970930"/>
              <a:gd name="connsiteY2" fmla="*/ 1080004 h 1080004"/>
              <a:gd name="connsiteX3" fmla="*/ 0 w 970930"/>
              <a:gd name="connsiteY3" fmla="*/ 984724 h 1080004"/>
              <a:gd name="connsiteX4" fmla="*/ 376608 w 970930"/>
              <a:gd name="connsiteY4" fmla="*/ 390494 h 1080004"/>
              <a:gd name="connsiteX0" fmla="*/ 376608 w 982836"/>
              <a:gd name="connsiteY0" fmla="*/ 390494 h 1082386"/>
              <a:gd name="connsiteX1" fmla="*/ 771062 w 982836"/>
              <a:gd name="connsiteY1" fmla="*/ 0 h 1082386"/>
              <a:gd name="connsiteX2" fmla="*/ 982836 w 982836"/>
              <a:gd name="connsiteY2" fmla="*/ 1082386 h 1082386"/>
              <a:gd name="connsiteX3" fmla="*/ 0 w 982836"/>
              <a:gd name="connsiteY3" fmla="*/ 984724 h 1082386"/>
              <a:gd name="connsiteX4" fmla="*/ 376608 w 982836"/>
              <a:gd name="connsiteY4" fmla="*/ 390494 h 1082386"/>
              <a:gd name="connsiteX0" fmla="*/ 376608 w 970930"/>
              <a:gd name="connsiteY0" fmla="*/ 390494 h 1077624"/>
              <a:gd name="connsiteX1" fmla="*/ 771062 w 970930"/>
              <a:gd name="connsiteY1" fmla="*/ 0 h 1077624"/>
              <a:gd name="connsiteX2" fmla="*/ 970930 w 970930"/>
              <a:gd name="connsiteY2" fmla="*/ 1077624 h 1077624"/>
              <a:gd name="connsiteX3" fmla="*/ 0 w 970930"/>
              <a:gd name="connsiteY3" fmla="*/ 984724 h 1077624"/>
              <a:gd name="connsiteX4" fmla="*/ 376608 w 970930"/>
              <a:gd name="connsiteY4" fmla="*/ 390494 h 107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930" h="1077624">
                <a:moveTo>
                  <a:pt x="376608" y="390494"/>
                </a:moveTo>
                <a:lnTo>
                  <a:pt x="771062" y="0"/>
                </a:lnTo>
                <a:lnTo>
                  <a:pt x="970930" y="1077624"/>
                </a:lnTo>
                <a:lnTo>
                  <a:pt x="0" y="984724"/>
                </a:lnTo>
                <a:lnTo>
                  <a:pt x="376608" y="39049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 rot="17651238">
            <a:off x="4067966" y="4435195"/>
            <a:ext cx="1079540" cy="107987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49"/>
          <p:cNvSpPr>
            <a:spLocks noChangeAspect="1" noChangeArrowheads="1"/>
          </p:cNvSpPr>
          <p:nvPr/>
        </p:nvSpPr>
        <p:spPr bwMode="auto">
          <a:xfrm>
            <a:off x="4546820" y="4927822"/>
            <a:ext cx="76236" cy="73152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65394" y="3945031"/>
                <a:ext cx="188468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>
                          <a:latin typeface="Cambria Math"/>
                        </a:rPr>
                        <m:t>𝐾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394" y="3945031"/>
                <a:ext cx="1884683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Group 100"/>
          <p:cNvGrpSpPr/>
          <p:nvPr/>
        </p:nvGrpSpPr>
        <p:grpSpPr>
          <a:xfrm rot="235136">
            <a:off x="4633026" y="4489184"/>
            <a:ext cx="1101481" cy="602719"/>
            <a:chOff x="4854308" y="3764296"/>
            <a:chExt cx="1191582" cy="607143"/>
          </a:xfrm>
        </p:grpSpPr>
        <p:cxnSp>
          <p:nvCxnSpPr>
            <p:cNvPr id="103" name="Straight Arrow Connector 102"/>
            <p:cNvCxnSpPr/>
            <p:nvPr/>
          </p:nvCxnSpPr>
          <p:spPr>
            <a:xfrm rot="16709676">
              <a:off x="5225854" y="3559263"/>
              <a:ext cx="440630" cy="11837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rot="16709676">
              <a:off x="5026683" y="3952459"/>
              <a:ext cx="211440" cy="5347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/>
                <p:cNvSpPr/>
                <p:nvPr/>
              </p:nvSpPr>
              <p:spPr>
                <a:xfrm rot="55332">
                  <a:off x="5065896" y="3909721"/>
                  <a:ext cx="332135" cy="3231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0" i="1" dirty="0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105" name="Rectangle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5332">
                  <a:off x="5065896" y="3909721"/>
                  <a:ext cx="332135" cy="32317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/>
                <p:cNvSpPr/>
                <p:nvPr/>
              </p:nvSpPr>
              <p:spPr>
                <a:xfrm rot="21364864">
                  <a:off x="5674516" y="3764296"/>
                  <a:ext cx="371374" cy="3693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Rectangle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364864">
                  <a:off x="5674516" y="3764296"/>
                  <a:ext cx="371374" cy="36934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4350579" y="4913097"/>
                <a:ext cx="50206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579" y="4913097"/>
                <a:ext cx="502061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423882" y="3031430"/>
            <a:ext cx="3945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dirty="0"/>
              <a:t>Apply Transformation</a:t>
            </a:r>
            <a:endParaRPr lang="en-US" sz="32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1864108" y="3674364"/>
            <a:ext cx="5464766" cy="2584149"/>
            <a:chOff x="1864108" y="3674364"/>
            <a:chExt cx="5464766" cy="2584149"/>
          </a:xfrm>
        </p:grpSpPr>
        <p:sp>
          <p:nvSpPr>
            <p:cNvPr id="71" name="Oval 53"/>
            <p:cNvSpPr>
              <a:spLocks noChangeAspect="1" noChangeArrowheads="1"/>
            </p:cNvSpPr>
            <p:nvPr/>
          </p:nvSpPr>
          <p:spPr bwMode="auto">
            <a:xfrm rot="10800000">
              <a:off x="1864108" y="3674364"/>
              <a:ext cx="76236" cy="7315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53"/>
            <p:cNvSpPr>
              <a:spLocks noChangeAspect="1" noChangeArrowheads="1"/>
            </p:cNvSpPr>
            <p:nvPr/>
          </p:nvSpPr>
          <p:spPr bwMode="auto">
            <a:xfrm rot="10800000">
              <a:off x="7252638" y="6185361"/>
              <a:ext cx="76236" cy="7315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53"/>
            <p:cNvSpPr>
              <a:spLocks noChangeAspect="1" noChangeArrowheads="1"/>
            </p:cNvSpPr>
            <p:nvPr/>
          </p:nvSpPr>
          <p:spPr bwMode="auto">
            <a:xfrm rot="10800000">
              <a:off x="3079769" y="3788159"/>
              <a:ext cx="76236" cy="7315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49"/>
            <p:cNvSpPr>
              <a:spLocks noChangeAspect="1" noChangeArrowheads="1"/>
            </p:cNvSpPr>
            <p:nvPr/>
          </p:nvSpPr>
          <p:spPr bwMode="auto">
            <a:xfrm>
              <a:off x="4546571" y="4924187"/>
              <a:ext cx="76236" cy="73152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53"/>
            <p:cNvSpPr>
              <a:spLocks noChangeAspect="1" noChangeArrowheads="1"/>
            </p:cNvSpPr>
            <p:nvPr/>
          </p:nvSpPr>
          <p:spPr bwMode="auto">
            <a:xfrm>
              <a:off x="5523618" y="4022166"/>
              <a:ext cx="76236" cy="7315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53"/>
            <p:cNvSpPr>
              <a:spLocks noChangeAspect="1" noChangeArrowheads="1"/>
            </p:cNvSpPr>
            <p:nvPr/>
          </p:nvSpPr>
          <p:spPr bwMode="auto">
            <a:xfrm rot="10800000">
              <a:off x="3579732" y="5833801"/>
              <a:ext cx="76236" cy="7315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53"/>
            <p:cNvSpPr>
              <a:spLocks noChangeAspect="1" noChangeArrowheads="1"/>
            </p:cNvSpPr>
            <p:nvPr/>
          </p:nvSpPr>
          <p:spPr bwMode="auto">
            <a:xfrm>
              <a:off x="4798646" y="5946506"/>
              <a:ext cx="76236" cy="7315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53"/>
            <p:cNvSpPr>
              <a:spLocks noChangeAspect="1" noChangeArrowheads="1"/>
            </p:cNvSpPr>
            <p:nvPr/>
          </p:nvSpPr>
          <p:spPr bwMode="auto">
            <a:xfrm>
              <a:off x="5773047" y="5042354"/>
              <a:ext cx="76236" cy="7315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53"/>
            <p:cNvSpPr>
              <a:spLocks noChangeAspect="1" noChangeArrowheads="1"/>
            </p:cNvSpPr>
            <p:nvPr/>
          </p:nvSpPr>
          <p:spPr bwMode="auto">
            <a:xfrm rot="10800000">
              <a:off x="4292957" y="3905539"/>
              <a:ext cx="76236" cy="7315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53"/>
            <p:cNvSpPr>
              <a:spLocks noChangeAspect="1" noChangeArrowheads="1"/>
            </p:cNvSpPr>
            <p:nvPr/>
          </p:nvSpPr>
          <p:spPr bwMode="auto">
            <a:xfrm>
              <a:off x="6752454" y="4145625"/>
              <a:ext cx="76236" cy="7315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53"/>
            <p:cNvSpPr>
              <a:spLocks noChangeAspect="1" noChangeArrowheads="1"/>
            </p:cNvSpPr>
            <p:nvPr/>
          </p:nvSpPr>
          <p:spPr bwMode="auto">
            <a:xfrm rot="10800000">
              <a:off x="3333464" y="4810997"/>
              <a:ext cx="76236" cy="7315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53"/>
            <p:cNvSpPr>
              <a:spLocks noChangeAspect="1" noChangeArrowheads="1"/>
            </p:cNvSpPr>
            <p:nvPr/>
          </p:nvSpPr>
          <p:spPr bwMode="auto">
            <a:xfrm rot="10800000">
              <a:off x="2371621" y="5726295"/>
              <a:ext cx="76236" cy="7315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53"/>
            <p:cNvSpPr>
              <a:spLocks noChangeAspect="1" noChangeArrowheads="1"/>
            </p:cNvSpPr>
            <p:nvPr/>
          </p:nvSpPr>
          <p:spPr bwMode="auto">
            <a:xfrm rot="10800000">
              <a:off x="2115568" y="4699119"/>
              <a:ext cx="76236" cy="7315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53"/>
            <p:cNvSpPr>
              <a:spLocks noChangeAspect="1" noChangeArrowheads="1"/>
            </p:cNvSpPr>
            <p:nvPr/>
          </p:nvSpPr>
          <p:spPr bwMode="auto">
            <a:xfrm rot="10800000">
              <a:off x="7000425" y="5164198"/>
              <a:ext cx="76236" cy="7315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53"/>
            <p:cNvSpPr>
              <a:spLocks noChangeAspect="1" noChangeArrowheads="1"/>
            </p:cNvSpPr>
            <p:nvPr/>
          </p:nvSpPr>
          <p:spPr bwMode="auto">
            <a:xfrm>
              <a:off x="6024248" y="6066169"/>
              <a:ext cx="76236" cy="7315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</a:rPr>
              <a:t>Ellipsoidal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</a:rPr>
              <a:t>Apx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</a:rPr>
              <a:t>: John’s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"/>
              <p:cNvSpPr txBox="1">
                <a:spLocks noChangeArrowheads="1"/>
              </p:cNvSpPr>
              <p:nvPr/>
            </p:nvSpPr>
            <p:spPr>
              <a:xfrm>
                <a:off x="0" y="1308684"/>
                <a:ext cx="9144000" cy="13632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convex body.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invertible, center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s.t.</a:t>
                </a:r>
              </a:p>
              <a:p>
                <a:pPr algn="ctr">
                  <a:buNone/>
                </a:pPr>
                <a:r>
                  <a:rPr lang="en-US" sz="3200" b="0" dirty="0">
                    <a:solidFill>
                      <a:schemeClr val="tx1"/>
                    </a:solidFill>
                  </a:rPr>
                  <a:t>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⊆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⊆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08684"/>
                <a:ext cx="9144000" cy="1363264"/>
              </a:xfrm>
              <a:prstGeom prst="rect">
                <a:avLst/>
              </a:prstGeom>
              <a:blipFill>
                <a:blip r:embed="rId10"/>
                <a:stretch>
                  <a:fillRect t="-5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93"/>
              <p:cNvSpPr txBox="1">
                <a:spLocks noChangeArrowheads="1"/>
              </p:cNvSpPr>
              <p:nvPr/>
            </p:nvSpPr>
            <p:spPr bwMode="auto">
              <a:xfrm>
                <a:off x="5766167" y="5599584"/>
                <a:ext cx="181306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6167" y="5599584"/>
                <a:ext cx="181306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93"/>
              <p:cNvSpPr txBox="1">
                <a:spLocks noChangeArrowheads="1"/>
              </p:cNvSpPr>
              <p:nvPr/>
            </p:nvSpPr>
            <p:spPr bwMode="auto">
              <a:xfrm>
                <a:off x="4059274" y="5453934"/>
                <a:ext cx="815608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9274" y="5453934"/>
                <a:ext cx="815608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93">
                <a:extLst>
                  <a:ext uri="{FF2B5EF4-FFF2-40B4-BE49-F238E27FC236}">
                    <a16:creationId xmlns:a16="http://schemas.microsoft.com/office/drawing/2014/main" id="{B2D617C2-7ECF-4196-868D-7788AE1FE2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1554" y="6252837"/>
                <a:ext cx="367940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>
                    <a:latin typeface="Comic Sans MS" pitchFamily="66" charset="0"/>
                  </a:rPr>
                  <a:t> </a:t>
                </a:r>
                <a:r>
                  <a:rPr lang="en-US" sz="3200" dirty="0">
                    <a:latin typeface="+mj-lt"/>
                  </a:rPr>
                  <a:t>is a general lattice</a:t>
                </a:r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 Box 93">
                <a:extLst>
                  <a:ext uri="{FF2B5EF4-FFF2-40B4-BE49-F238E27FC236}">
                    <a16:creationId xmlns:a16="http://schemas.microsoft.com/office/drawing/2014/main" id="{B2D617C2-7ECF-4196-868D-7788AE1FE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1554" y="6252837"/>
                <a:ext cx="3679405" cy="584775"/>
              </a:xfrm>
              <a:prstGeom prst="rect">
                <a:avLst/>
              </a:prstGeom>
              <a:blipFill>
                <a:blip r:embed="rId13"/>
                <a:stretch>
                  <a:fillRect t="-12500" r="-3146" b="-343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567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3390"/>
                <a:ext cx="8229600" cy="88638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4400" dirty="0">
                    <a:solidFill>
                      <a:schemeClr val="bg2">
                        <a:lumMod val="50000"/>
                      </a:schemeClr>
                    </a:solidFill>
                  </a:rPr>
                  <a:t>Upper and lower bounds on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3390"/>
                <a:ext cx="8229600" cy="886383"/>
              </a:xfrm>
              <a:blipFill>
                <a:blip r:embed="rId2"/>
                <a:stretch>
                  <a:fillRect l="-2296" t="-1370" b="-4109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  <a:noFill/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dirty="0">
                <a:solidFill>
                  <a:srgbClr val="CC3399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86499" y="5725249"/>
                <a:ext cx="732905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SzPct val="120000"/>
                </a:pPr>
                <a:r>
                  <a:rPr lang="en-US" sz="3200" dirty="0">
                    <a:sym typeface="Mathematica1"/>
                  </a:rPr>
                  <a:t>Open Question: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Mathematica1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Mathematica1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Θ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600" dirty="0">
                    <a:sym typeface="Mathematica1"/>
                  </a:rPr>
                  <a:t>?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99" y="5725249"/>
                <a:ext cx="7329056" cy="646331"/>
              </a:xfrm>
              <a:prstGeom prst="rect">
                <a:avLst/>
              </a:prstGeom>
              <a:blipFill>
                <a:blip r:embed="rId3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C836163-CC7C-43AC-B437-61E4CB436B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5838593"/>
                  </p:ext>
                </p:extLst>
              </p:nvPr>
            </p:nvGraphicFramePr>
            <p:xfrm>
              <a:off x="415255" y="1285552"/>
              <a:ext cx="8271545" cy="4372215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60304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3425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334251">
                      <a:extLst>
                        <a:ext uri="{9D8B030D-6E8A-4147-A177-3AD203B41FA5}">
                          <a16:colId xmlns:a16="http://schemas.microsoft.com/office/drawing/2014/main" val="3977760183"/>
                        </a:ext>
                      </a:extLst>
                    </a:gridCol>
                  </a:tblGrid>
                  <a:tr h="66111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Authors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Ideas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14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30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DEEA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Lenstra</a:t>
                          </a:r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‘83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John’s theorem,</a:t>
                          </a:r>
                          <a:b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</a:br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Short lattice bases,</a:t>
                          </a:r>
                          <a:b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</a:br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Hyperplane branching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325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 baseline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baseline="0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000" b="0" i="1" baseline="0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𝑂</m:t>
                                  </m:r>
                                  <m:r>
                                    <a:rPr lang="en-US" sz="2000" b="0" i="1" baseline="0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000" b="0" i="1" baseline="0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b="0" i="1" baseline="0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b="0" i="1" baseline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baseline="0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b="0" i="1" baseline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1.5</m:t>
                                  </m:r>
                                  <m:r>
                                    <a:rPr lang="en-US" sz="2000" b="0" i="1" baseline="0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baseline="-25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(modern analysis)</a:t>
                          </a:r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endParaRPr lang="en-US" sz="2000" baseline="-25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Kannan ’87, Helfrich ’85, </a:t>
                          </a:r>
                          <a:r>
                            <a:rPr lang="en-US" sz="200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Hanrot</a:t>
                          </a: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sz="200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Stehlé</a:t>
                          </a: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’07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Shortest lattice bases, Subspace branching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2066"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000" b="0" i="0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DEEA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Impagliazzo</a:t>
                          </a: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, </a:t>
                          </a:r>
                          <a:r>
                            <a:rPr lang="en-US" sz="200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Paturi</a:t>
                          </a: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‘01</a:t>
                          </a:r>
                        </a:p>
                      </a:txBody>
                      <a:tcPr anchor="ctr">
                        <a:solidFill>
                          <a:srgbClr val="DEEA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Exponential Time Hypothesis</a:t>
                          </a:r>
                        </a:p>
                      </a:txBody>
                      <a:tcPr anchor="ctr">
                        <a:solidFill>
                          <a:srgbClr val="DEEAF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0186305"/>
                      </a:ext>
                    </a:extLst>
                  </a:tr>
                  <a:tr h="9120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30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85B2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D. </a:t>
                          </a:r>
                          <a:r>
                            <a:rPr lang="en-US" sz="2000" baseline="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Peikert</a:t>
                          </a:r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sz="2000" baseline="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Vempala</a:t>
                          </a:r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‘11,</a:t>
                          </a:r>
                          <a:b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</a:br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D. ‘12</a:t>
                          </a:r>
                        </a:p>
                      </a:txBody>
                      <a:tcPr anchor="ctr">
                        <a:solidFill>
                          <a:srgbClr val="85B2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M-Ellipsoid Approximation,</a:t>
                          </a:r>
                          <a:b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</a:br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Shortest lattice bases under general norms,</a:t>
                          </a:r>
                          <a:b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</a:br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Subspace branching</a:t>
                          </a:r>
                        </a:p>
                      </a:txBody>
                      <a:tcPr anchor="ctr">
                        <a:solidFill>
                          <a:srgbClr val="85B2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C836163-CC7C-43AC-B437-61E4CB436B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5838593"/>
                  </p:ext>
                </p:extLst>
              </p:nvPr>
            </p:nvGraphicFramePr>
            <p:xfrm>
              <a:off x="415255" y="1285552"/>
              <a:ext cx="8271545" cy="4372215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60304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3425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334251">
                      <a:extLst>
                        <a:ext uri="{9D8B030D-6E8A-4147-A177-3AD203B41FA5}">
                          <a16:colId xmlns:a16="http://schemas.microsoft.com/office/drawing/2014/main" val="3977760183"/>
                        </a:ext>
                      </a:extLst>
                    </a:gridCol>
                  </a:tblGrid>
                  <a:tr h="661114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80" t="-917" r="-417490" b="-57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Authors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Ideas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80" t="-66667" r="-417490" b="-2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Lenstra</a:t>
                          </a:r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‘83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John’s theorem,</a:t>
                          </a:r>
                          <a:b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</a:br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Short lattice bases,</a:t>
                          </a:r>
                          <a:b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</a:br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Hyperplane branching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32555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80" t="-227273" r="-417490" b="-28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Kannan ’87, Helfrich ’85, </a:t>
                          </a:r>
                          <a:r>
                            <a:rPr lang="en-US" sz="200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Hanrot</a:t>
                          </a: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sz="200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Stehlé</a:t>
                          </a: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’07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Shortest lattice bases, Subspace branching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2066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80" t="-366667" r="-417490" b="-215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Impagliazzo</a:t>
                          </a: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, </a:t>
                          </a:r>
                          <a:r>
                            <a:rPr lang="en-US" sz="200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Paturi</a:t>
                          </a: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‘01</a:t>
                          </a:r>
                        </a:p>
                      </a:txBody>
                      <a:tcPr anchor="ctr">
                        <a:solidFill>
                          <a:srgbClr val="DEEA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Exponential Time Hypothesis</a:t>
                          </a:r>
                        </a:p>
                      </a:txBody>
                      <a:tcPr anchor="ctr">
                        <a:solidFill>
                          <a:srgbClr val="DEEAF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0186305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80" t="-233333" r="-417490" b="-7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D. </a:t>
                          </a:r>
                          <a:r>
                            <a:rPr lang="en-US" sz="2000" baseline="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Peikert</a:t>
                          </a:r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sz="2000" baseline="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Vempala</a:t>
                          </a:r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‘11,</a:t>
                          </a:r>
                          <a:b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</a:br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D. ‘12</a:t>
                          </a:r>
                        </a:p>
                      </a:txBody>
                      <a:tcPr anchor="ctr">
                        <a:solidFill>
                          <a:srgbClr val="85B2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M-Ellipsoid Approximation,</a:t>
                          </a:r>
                          <a:b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</a:br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Shortest lattice bases under general norms,</a:t>
                          </a:r>
                          <a:b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</a:br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Subspace branching</a:t>
                          </a:r>
                        </a:p>
                      </a:txBody>
                      <a:tcPr anchor="ctr">
                        <a:solidFill>
                          <a:srgbClr val="85B2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73128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53"/>
          <p:cNvSpPr>
            <a:spLocks noChangeAspect="1" noChangeArrowheads="1"/>
          </p:cNvSpPr>
          <p:nvPr/>
        </p:nvSpPr>
        <p:spPr bwMode="auto">
          <a:xfrm rot="10800000">
            <a:off x="4034460" y="2385603"/>
            <a:ext cx="210312" cy="2103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20451" y="154378"/>
            <a:ext cx="8379681" cy="751115"/>
          </a:xfrm>
        </p:spPr>
        <p:txBody>
          <a:bodyPr/>
          <a:lstStyle/>
          <a:p>
            <a:pPr eaLnBrk="1" hangingPunct="1"/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</a:rPr>
              <a:t>Current IP Algorithms</a:t>
            </a:r>
          </a:p>
        </p:txBody>
      </p:sp>
      <p:sp>
        <p:nvSpPr>
          <p:cNvPr id="28" name="Oval 53"/>
          <p:cNvSpPr>
            <a:spLocks noChangeAspect="1" noChangeArrowheads="1"/>
          </p:cNvSpPr>
          <p:nvPr/>
        </p:nvSpPr>
        <p:spPr bwMode="auto">
          <a:xfrm rot="10800000">
            <a:off x="4028851" y="1490887"/>
            <a:ext cx="210312" cy="2103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2" name="Straight Arrow Connector 31"/>
          <p:cNvCxnSpPr>
            <a:endCxn id="42" idx="4"/>
          </p:cNvCxnSpPr>
          <p:nvPr/>
        </p:nvCxnSpPr>
        <p:spPr>
          <a:xfrm flipH="1">
            <a:off x="4139618" y="1701201"/>
            <a:ext cx="2751" cy="684403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8" idx="0"/>
          </p:cNvCxnSpPr>
          <p:nvPr/>
        </p:nvCxnSpPr>
        <p:spPr>
          <a:xfrm>
            <a:off x="4134007" y="1701203"/>
            <a:ext cx="444764" cy="789559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53"/>
          <p:cNvSpPr>
            <a:spLocks noChangeAspect="1" noChangeArrowheads="1"/>
          </p:cNvSpPr>
          <p:nvPr/>
        </p:nvSpPr>
        <p:spPr bwMode="auto">
          <a:xfrm rot="10800000">
            <a:off x="4473615" y="2376253"/>
            <a:ext cx="210312" cy="2103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53"/>
          <p:cNvSpPr>
            <a:spLocks noChangeAspect="1" noChangeArrowheads="1"/>
          </p:cNvSpPr>
          <p:nvPr/>
        </p:nvSpPr>
        <p:spPr bwMode="auto">
          <a:xfrm rot="10800000">
            <a:off x="4866583" y="2376252"/>
            <a:ext cx="210312" cy="2103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Arrow Connector 2"/>
          <p:cNvCxnSpPr>
            <a:stCxn id="28" idx="0"/>
            <a:endCxn id="45" idx="5"/>
          </p:cNvCxnSpPr>
          <p:nvPr/>
        </p:nvCxnSpPr>
        <p:spPr>
          <a:xfrm>
            <a:off x="4134007" y="1701199"/>
            <a:ext cx="763376" cy="705852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53"/>
          <p:cNvSpPr>
            <a:spLocks noChangeAspect="1" noChangeArrowheads="1"/>
          </p:cNvSpPr>
          <p:nvPr/>
        </p:nvSpPr>
        <p:spPr bwMode="auto">
          <a:xfrm rot="10800000">
            <a:off x="3609049" y="2385603"/>
            <a:ext cx="210312" cy="2103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53"/>
          <p:cNvSpPr>
            <a:spLocks noChangeAspect="1" noChangeArrowheads="1"/>
          </p:cNvSpPr>
          <p:nvPr/>
        </p:nvSpPr>
        <p:spPr bwMode="auto">
          <a:xfrm rot="10800000">
            <a:off x="3161199" y="2385604"/>
            <a:ext cx="210312" cy="2103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2" name="Straight Arrow Connector 51"/>
          <p:cNvCxnSpPr>
            <a:stCxn id="28" idx="0"/>
            <a:endCxn id="50" idx="4"/>
          </p:cNvCxnSpPr>
          <p:nvPr/>
        </p:nvCxnSpPr>
        <p:spPr>
          <a:xfrm flipH="1">
            <a:off x="3714209" y="1701199"/>
            <a:ext cx="419801" cy="684404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8" idx="0"/>
            <a:endCxn id="51" idx="4"/>
          </p:cNvCxnSpPr>
          <p:nvPr/>
        </p:nvCxnSpPr>
        <p:spPr>
          <a:xfrm flipH="1">
            <a:off x="3266358" y="1701201"/>
            <a:ext cx="867651" cy="684405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364918" y="1505597"/>
                <a:ext cx="1173013" cy="60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918" y="1505597"/>
                <a:ext cx="1173013" cy="6052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3999627" y="2376257"/>
            <a:ext cx="2376728" cy="1105029"/>
            <a:chOff x="3999627" y="2376254"/>
            <a:chExt cx="2376728" cy="1105029"/>
          </a:xfrm>
        </p:grpSpPr>
        <p:sp>
          <p:nvSpPr>
            <p:cNvPr id="59" name="Oval 53"/>
            <p:cNvSpPr>
              <a:spLocks noChangeAspect="1" noChangeArrowheads="1"/>
            </p:cNvSpPr>
            <p:nvPr/>
          </p:nvSpPr>
          <p:spPr bwMode="auto">
            <a:xfrm rot="10800000">
              <a:off x="4872888" y="3270969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53"/>
            <p:cNvSpPr>
              <a:spLocks noChangeAspect="1" noChangeArrowheads="1"/>
            </p:cNvSpPr>
            <p:nvPr/>
          </p:nvSpPr>
          <p:spPr bwMode="auto">
            <a:xfrm rot="10800000">
              <a:off x="4867278" y="2376254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1" name="Straight Arrow Connector 60"/>
            <p:cNvCxnSpPr>
              <a:endCxn id="59" idx="4"/>
            </p:cNvCxnSpPr>
            <p:nvPr/>
          </p:nvCxnSpPr>
          <p:spPr>
            <a:xfrm flipH="1">
              <a:off x="4978044" y="2586567"/>
              <a:ext cx="2750" cy="684402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60" idx="0"/>
            </p:cNvCxnSpPr>
            <p:nvPr/>
          </p:nvCxnSpPr>
          <p:spPr>
            <a:xfrm>
              <a:off x="4972434" y="2586566"/>
              <a:ext cx="444764" cy="789559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3"/>
            <p:cNvSpPr>
              <a:spLocks noChangeAspect="1" noChangeArrowheads="1"/>
            </p:cNvSpPr>
            <p:nvPr/>
          </p:nvSpPr>
          <p:spPr bwMode="auto">
            <a:xfrm rot="10800000">
              <a:off x="5312042" y="3261620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53"/>
            <p:cNvSpPr>
              <a:spLocks noChangeAspect="1" noChangeArrowheads="1"/>
            </p:cNvSpPr>
            <p:nvPr/>
          </p:nvSpPr>
          <p:spPr bwMode="auto">
            <a:xfrm rot="10800000">
              <a:off x="5705011" y="3261619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5" name="Straight Arrow Connector 64"/>
            <p:cNvCxnSpPr>
              <a:stCxn id="60" idx="0"/>
              <a:endCxn id="64" idx="5"/>
            </p:cNvCxnSpPr>
            <p:nvPr/>
          </p:nvCxnSpPr>
          <p:spPr>
            <a:xfrm>
              <a:off x="4972434" y="2586566"/>
              <a:ext cx="763376" cy="705852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53"/>
            <p:cNvSpPr>
              <a:spLocks noChangeAspect="1" noChangeArrowheads="1"/>
            </p:cNvSpPr>
            <p:nvPr/>
          </p:nvSpPr>
          <p:spPr bwMode="auto">
            <a:xfrm rot="10800000">
              <a:off x="4447477" y="3270970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53"/>
            <p:cNvSpPr>
              <a:spLocks noChangeAspect="1" noChangeArrowheads="1"/>
            </p:cNvSpPr>
            <p:nvPr/>
          </p:nvSpPr>
          <p:spPr bwMode="auto">
            <a:xfrm rot="10800000">
              <a:off x="3999627" y="3270971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5" name="Straight Arrow Connector 74"/>
            <p:cNvCxnSpPr>
              <a:stCxn id="60" idx="0"/>
              <a:endCxn id="69" idx="4"/>
            </p:cNvCxnSpPr>
            <p:nvPr/>
          </p:nvCxnSpPr>
          <p:spPr>
            <a:xfrm flipH="1">
              <a:off x="4552633" y="2586566"/>
              <a:ext cx="419801" cy="684404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60" idx="0"/>
              <a:endCxn id="71" idx="4"/>
            </p:cNvCxnSpPr>
            <p:nvPr/>
          </p:nvCxnSpPr>
          <p:spPr>
            <a:xfrm flipH="1">
              <a:off x="4104783" y="2586566"/>
              <a:ext cx="867651" cy="684405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5203342" y="2390961"/>
                  <a:ext cx="1173013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3342" y="2390961"/>
                  <a:ext cx="1173013" cy="60529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77"/>
          <p:cNvGrpSpPr/>
          <p:nvPr/>
        </p:nvGrpSpPr>
        <p:grpSpPr>
          <a:xfrm>
            <a:off x="4839949" y="3261621"/>
            <a:ext cx="2376728" cy="1105029"/>
            <a:chOff x="3999627" y="2376254"/>
            <a:chExt cx="2376728" cy="1105029"/>
          </a:xfrm>
        </p:grpSpPr>
        <p:sp>
          <p:nvSpPr>
            <p:cNvPr id="79" name="Oval 53"/>
            <p:cNvSpPr>
              <a:spLocks noChangeAspect="1" noChangeArrowheads="1"/>
            </p:cNvSpPr>
            <p:nvPr/>
          </p:nvSpPr>
          <p:spPr bwMode="auto">
            <a:xfrm rot="10800000">
              <a:off x="4872888" y="3270969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53"/>
            <p:cNvSpPr>
              <a:spLocks noChangeAspect="1" noChangeArrowheads="1"/>
            </p:cNvSpPr>
            <p:nvPr/>
          </p:nvSpPr>
          <p:spPr bwMode="auto">
            <a:xfrm rot="10800000">
              <a:off x="4867278" y="2376254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2" name="Straight Arrow Connector 81"/>
            <p:cNvCxnSpPr>
              <a:endCxn id="79" idx="4"/>
            </p:cNvCxnSpPr>
            <p:nvPr/>
          </p:nvCxnSpPr>
          <p:spPr>
            <a:xfrm flipH="1">
              <a:off x="4978044" y="2586567"/>
              <a:ext cx="2750" cy="684402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80" idx="0"/>
            </p:cNvCxnSpPr>
            <p:nvPr/>
          </p:nvCxnSpPr>
          <p:spPr>
            <a:xfrm>
              <a:off x="4972434" y="2586566"/>
              <a:ext cx="444764" cy="789559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53"/>
            <p:cNvSpPr>
              <a:spLocks noChangeAspect="1" noChangeArrowheads="1"/>
            </p:cNvSpPr>
            <p:nvPr/>
          </p:nvSpPr>
          <p:spPr bwMode="auto">
            <a:xfrm rot="10800000">
              <a:off x="5312042" y="3261620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53"/>
            <p:cNvSpPr>
              <a:spLocks noChangeAspect="1" noChangeArrowheads="1"/>
            </p:cNvSpPr>
            <p:nvPr/>
          </p:nvSpPr>
          <p:spPr bwMode="auto">
            <a:xfrm rot="10800000">
              <a:off x="5705011" y="3261619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6" name="Straight Arrow Connector 85"/>
            <p:cNvCxnSpPr>
              <a:stCxn id="80" idx="0"/>
              <a:endCxn id="85" idx="5"/>
            </p:cNvCxnSpPr>
            <p:nvPr/>
          </p:nvCxnSpPr>
          <p:spPr>
            <a:xfrm>
              <a:off x="4972434" y="2586566"/>
              <a:ext cx="763376" cy="705852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53"/>
            <p:cNvSpPr>
              <a:spLocks noChangeAspect="1" noChangeArrowheads="1"/>
            </p:cNvSpPr>
            <p:nvPr/>
          </p:nvSpPr>
          <p:spPr bwMode="auto">
            <a:xfrm rot="10800000">
              <a:off x="4447477" y="3270970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53"/>
            <p:cNvSpPr>
              <a:spLocks noChangeAspect="1" noChangeArrowheads="1"/>
            </p:cNvSpPr>
            <p:nvPr/>
          </p:nvSpPr>
          <p:spPr bwMode="auto">
            <a:xfrm rot="10800000">
              <a:off x="3999627" y="3270971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0" name="Straight Arrow Connector 89"/>
            <p:cNvCxnSpPr>
              <a:stCxn id="80" idx="0"/>
              <a:endCxn id="87" idx="4"/>
            </p:cNvCxnSpPr>
            <p:nvPr/>
          </p:nvCxnSpPr>
          <p:spPr>
            <a:xfrm flipH="1">
              <a:off x="4552633" y="2586566"/>
              <a:ext cx="419801" cy="684404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80" idx="0"/>
              <a:endCxn id="89" idx="4"/>
            </p:cNvCxnSpPr>
            <p:nvPr/>
          </p:nvCxnSpPr>
          <p:spPr>
            <a:xfrm flipH="1">
              <a:off x="4104783" y="2586566"/>
              <a:ext cx="867651" cy="684405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5203342" y="2390961"/>
                  <a:ext cx="1173013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3342" y="2390961"/>
                  <a:ext cx="1173013" cy="60529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roup 92"/>
          <p:cNvGrpSpPr/>
          <p:nvPr/>
        </p:nvGrpSpPr>
        <p:grpSpPr>
          <a:xfrm>
            <a:off x="5674826" y="4146987"/>
            <a:ext cx="2376728" cy="1105029"/>
            <a:chOff x="3999627" y="2376254"/>
            <a:chExt cx="2376728" cy="1105029"/>
          </a:xfrm>
        </p:grpSpPr>
        <p:sp>
          <p:nvSpPr>
            <p:cNvPr id="94" name="Oval 53"/>
            <p:cNvSpPr>
              <a:spLocks noChangeAspect="1" noChangeArrowheads="1"/>
            </p:cNvSpPr>
            <p:nvPr/>
          </p:nvSpPr>
          <p:spPr bwMode="auto">
            <a:xfrm rot="10800000">
              <a:off x="4872888" y="3270969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53"/>
            <p:cNvSpPr>
              <a:spLocks noChangeAspect="1" noChangeArrowheads="1"/>
            </p:cNvSpPr>
            <p:nvPr/>
          </p:nvSpPr>
          <p:spPr bwMode="auto">
            <a:xfrm rot="10800000">
              <a:off x="4867278" y="2376254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6" name="Straight Arrow Connector 95"/>
            <p:cNvCxnSpPr>
              <a:endCxn id="94" idx="4"/>
            </p:cNvCxnSpPr>
            <p:nvPr/>
          </p:nvCxnSpPr>
          <p:spPr>
            <a:xfrm flipH="1">
              <a:off x="4978044" y="2586567"/>
              <a:ext cx="2750" cy="684402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95" idx="0"/>
            </p:cNvCxnSpPr>
            <p:nvPr/>
          </p:nvCxnSpPr>
          <p:spPr>
            <a:xfrm>
              <a:off x="4972434" y="2586566"/>
              <a:ext cx="444764" cy="789559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53"/>
            <p:cNvSpPr>
              <a:spLocks noChangeAspect="1" noChangeArrowheads="1"/>
            </p:cNvSpPr>
            <p:nvPr/>
          </p:nvSpPr>
          <p:spPr bwMode="auto">
            <a:xfrm rot="10800000">
              <a:off x="5312042" y="3261620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Oval 53"/>
            <p:cNvSpPr>
              <a:spLocks noChangeAspect="1" noChangeArrowheads="1"/>
            </p:cNvSpPr>
            <p:nvPr/>
          </p:nvSpPr>
          <p:spPr bwMode="auto">
            <a:xfrm rot="10800000">
              <a:off x="5705011" y="3261619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0" name="Straight Arrow Connector 99"/>
            <p:cNvCxnSpPr>
              <a:stCxn id="95" idx="0"/>
              <a:endCxn id="99" idx="5"/>
            </p:cNvCxnSpPr>
            <p:nvPr/>
          </p:nvCxnSpPr>
          <p:spPr>
            <a:xfrm>
              <a:off x="4972434" y="2586566"/>
              <a:ext cx="763376" cy="705852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53"/>
            <p:cNvSpPr>
              <a:spLocks noChangeAspect="1" noChangeArrowheads="1"/>
            </p:cNvSpPr>
            <p:nvPr/>
          </p:nvSpPr>
          <p:spPr bwMode="auto">
            <a:xfrm rot="10800000">
              <a:off x="4447477" y="3270970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53"/>
            <p:cNvSpPr>
              <a:spLocks noChangeAspect="1" noChangeArrowheads="1"/>
            </p:cNvSpPr>
            <p:nvPr/>
          </p:nvSpPr>
          <p:spPr bwMode="auto">
            <a:xfrm rot="10800000">
              <a:off x="3999627" y="3270971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4" name="Straight Arrow Connector 103"/>
            <p:cNvCxnSpPr>
              <a:stCxn id="95" idx="0"/>
              <a:endCxn id="101" idx="4"/>
            </p:cNvCxnSpPr>
            <p:nvPr/>
          </p:nvCxnSpPr>
          <p:spPr>
            <a:xfrm flipH="1">
              <a:off x="4552633" y="2586566"/>
              <a:ext cx="419801" cy="684404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95" idx="0"/>
              <a:endCxn id="103" idx="4"/>
            </p:cNvCxnSpPr>
            <p:nvPr/>
          </p:nvCxnSpPr>
          <p:spPr>
            <a:xfrm flipH="1">
              <a:off x="4104783" y="2586566"/>
              <a:ext cx="867651" cy="684405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5203342" y="2390961"/>
                  <a:ext cx="1173013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3342" y="2390961"/>
                  <a:ext cx="1173013" cy="60529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7" name="Straight Arrow Connector 106"/>
          <p:cNvCxnSpPr/>
          <p:nvPr/>
        </p:nvCxnSpPr>
        <p:spPr>
          <a:xfrm flipH="1">
            <a:off x="3280265" y="2597292"/>
            <a:ext cx="867651" cy="684405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2834785" y="2594091"/>
            <a:ext cx="867651" cy="684405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2385318" y="2599389"/>
            <a:ext cx="867651" cy="684405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>
            <a:off x="3714208" y="2577217"/>
            <a:ext cx="867651" cy="684405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10162" y="3041530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…………...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3241304" y="3471932"/>
            <a:ext cx="867651" cy="684405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3684985" y="3481287"/>
            <a:ext cx="867651" cy="684405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4111770" y="3481285"/>
            <a:ext cx="867651" cy="684405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4561590" y="3471931"/>
            <a:ext cx="867651" cy="684405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678182" y="3912182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…………...</a:t>
            </a:r>
          </a:p>
        </p:txBody>
      </p:sp>
      <p:cxnSp>
        <p:nvCxnSpPr>
          <p:cNvPr id="118" name="Straight Arrow Connector 117"/>
          <p:cNvCxnSpPr/>
          <p:nvPr/>
        </p:nvCxnSpPr>
        <p:spPr>
          <a:xfrm flipH="1">
            <a:off x="4075617" y="4356072"/>
            <a:ext cx="867651" cy="684405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>
            <a:off x="4519298" y="4365427"/>
            <a:ext cx="867651" cy="684405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H="1">
            <a:off x="4946084" y="4365425"/>
            <a:ext cx="867651" cy="684405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>
            <a:off x="5395904" y="4356071"/>
            <a:ext cx="867651" cy="684405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3512495" y="4796322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…………...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6767" y="1751016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Recursion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123642" y="5826540"/>
                <a:ext cx="8935299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 controlled by # of nodes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42" y="5826540"/>
                <a:ext cx="8935299" cy="605294"/>
              </a:xfrm>
              <a:prstGeom prst="rect">
                <a:avLst/>
              </a:prstGeom>
              <a:blipFill>
                <a:blip r:embed="rId6"/>
                <a:stretch>
                  <a:fillRect t="-9091" b="-3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042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53"/>
          <p:cNvSpPr>
            <a:spLocks noChangeAspect="1" noChangeArrowheads="1"/>
          </p:cNvSpPr>
          <p:nvPr/>
        </p:nvSpPr>
        <p:spPr bwMode="auto">
          <a:xfrm rot="10800000">
            <a:off x="4034460" y="2385603"/>
            <a:ext cx="210312" cy="2103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20451" y="154378"/>
                <a:ext cx="8379681" cy="751115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44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rgbClr val="FF0000"/>
                    </a:solidFill>
                    <a:effectLst/>
                  </a:rPr>
                  <a:t>?</a:t>
                </a:r>
              </a:p>
            </p:txBody>
          </p:sp>
        </mc:Choice>
        <mc:Fallback xmlns="">
          <p:sp>
            <p:nvSpPr>
              <p:cNvPr id="614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0451" y="154378"/>
                <a:ext cx="8379681" cy="751115"/>
              </a:xfrm>
              <a:blipFill>
                <a:blip r:embed="rId2"/>
                <a:stretch>
                  <a:fillRect t="-16935" b="-387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53"/>
          <p:cNvSpPr>
            <a:spLocks noChangeAspect="1" noChangeArrowheads="1"/>
          </p:cNvSpPr>
          <p:nvPr/>
        </p:nvSpPr>
        <p:spPr bwMode="auto">
          <a:xfrm rot="10800000">
            <a:off x="4028851" y="1490887"/>
            <a:ext cx="210312" cy="2103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2" name="Straight Arrow Connector 31"/>
          <p:cNvCxnSpPr>
            <a:endCxn id="42" idx="4"/>
          </p:cNvCxnSpPr>
          <p:nvPr/>
        </p:nvCxnSpPr>
        <p:spPr>
          <a:xfrm flipH="1">
            <a:off x="4139618" y="1701201"/>
            <a:ext cx="2751" cy="684403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8" idx="0"/>
          </p:cNvCxnSpPr>
          <p:nvPr/>
        </p:nvCxnSpPr>
        <p:spPr>
          <a:xfrm>
            <a:off x="4134007" y="1701203"/>
            <a:ext cx="444764" cy="789559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53"/>
          <p:cNvSpPr>
            <a:spLocks noChangeAspect="1" noChangeArrowheads="1"/>
          </p:cNvSpPr>
          <p:nvPr/>
        </p:nvSpPr>
        <p:spPr bwMode="auto">
          <a:xfrm rot="10800000">
            <a:off x="4473615" y="2376253"/>
            <a:ext cx="210312" cy="2103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53"/>
          <p:cNvSpPr>
            <a:spLocks noChangeAspect="1" noChangeArrowheads="1"/>
          </p:cNvSpPr>
          <p:nvPr/>
        </p:nvSpPr>
        <p:spPr bwMode="auto">
          <a:xfrm rot="10800000">
            <a:off x="4866583" y="2376252"/>
            <a:ext cx="210312" cy="2103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Arrow Connector 2"/>
          <p:cNvCxnSpPr>
            <a:stCxn id="28" idx="0"/>
            <a:endCxn id="45" idx="5"/>
          </p:cNvCxnSpPr>
          <p:nvPr/>
        </p:nvCxnSpPr>
        <p:spPr>
          <a:xfrm>
            <a:off x="4134007" y="1701199"/>
            <a:ext cx="763376" cy="705852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53"/>
          <p:cNvSpPr>
            <a:spLocks noChangeAspect="1" noChangeArrowheads="1"/>
          </p:cNvSpPr>
          <p:nvPr/>
        </p:nvSpPr>
        <p:spPr bwMode="auto">
          <a:xfrm rot="10800000">
            <a:off x="3609049" y="2385603"/>
            <a:ext cx="210312" cy="2103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53"/>
          <p:cNvSpPr>
            <a:spLocks noChangeAspect="1" noChangeArrowheads="1"/>
          </p:cNvSpPr>
          <p:nvPr/>
        </p:nvSpPr>
        <p:spPr bwMode="auto">
          <a:xfrm rot="10800000">
            <a:off x="3161199" y="2385604"/>
            <a:ext cx="210312" cy="2103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2" name="Straight Arrow Connector 51"/>
          <p:cNvCxnSpPr>
            <a:stCxn id="28" idx="0"/>
            <a:endCxn id="50" idx="4"/>
          </p:cNvCxnSpPr>
          <p:nvPr/>
        </p:nvCxnSpPr>
        <p:spPr>
          <a:xfrm flipH="1">
            <a:off x="3714209" y="1701199"/>
            <a:ext cx="419801" cy="684404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8" idx="0"/>
            <a:endCxn id="51" idx="4"/>
          </p:cNvCxnSpPr>
          <p:nvPr/>
        </p:nvCxnSpPr>
        <p:spPr>
          <a:xfrm flipH="1">
            <a:off x="3266358" y="1701201"/>
            <a:ext cx="867651" cy="684405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364918" y="1505597"/>
                <a:ext cx="11292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918" y="1505597"/>
                <a:ext cx="112922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3999627" y="2376257"/>
            <a:ext cx="2332935" cy="1105029"/>
            <a:chOff x="3999627" y="2376254"/>
            <a:chExt cx="2332935" cy="1105029"/>
          </a:xfrm>
        </p:grpSpPr>
        <p:sp>
          <p:nvSpPr>
            <p:cNvPr id="59" name="Oval 53"/>
            <p:cNvSpPr>
              <a:spLocks noChangeAspect="1" noChangeArrowheads="1"/>
            </p:cNvSpPr>
            <p:nvPr/>
          </p:nvSpPr>
          <p:spPr bwMode="auto">
            <a:xfrm rot="10800000">
              <a:off x="4872888" y="3270969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53"/>
            <p:cNvSpPr>
              <a:spLocks noChangeAspect="1" noChangeArrowheads="1"/>
            </p:cNvSpPr>
            <p:nvPr/>
          </p:nvSpPr>
          <p:spPr bwMode="auto">
            <a:xfrm rot="10800000">
              <a:off x="4867278" y="2376254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1" name="Straight Arrow Connector 60"/>
            <p:cNvCxnSpPr>
              <a:endCxn id="59" idx="4"/>
            </p:cNvCxnSpPr>
            <p:nvPr/>
          </p:nvCxnSpPr>
          <p:spPr>
            <a:xfrm flipH="1">
              <a:off x="4978044" y="2586567"/>
              <a:ext cx="2750" cy="684402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60" idx="0"/>
            </p:cNvCxnSpPr>
            <p:nvPr/>
          </p:nvCxnSpPr>
          <p:spPr>
            <a:xfrm>
              <a:off x="4972434" y="2586566"/>
              <a:ext cx="444764" cy="789559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3"/>
            <p:cNvSpPr>
              <a:spLocks noChangeAspect="1" noChangeArrowheads="1"/>
            </p:cNvSpPr>
            <p:nvPr/>
          </p:nvSpPr>
          <p:spPr bwMode="auto">
            <a:xfrm rot="10800000">
              <a:off x="5312042" y="3261620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53"/>
            <p:cNvSpPr>
              <a:spLocks noChangeAspect="1" noChangeArrowheads="1"/>
            </p:cNvSpPr>
            <p:nvPr/>
          </p:nvSpPr>
          <p:spPr bwMode="auto">
            <a:xfrm rot="10800000">
              <a:off x="5705011" y="3261619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5" name="Straight Arrow Connector 64"/>
            <p:cNvCxnSpPr>
              <a:stCxn id="60" idx="0"/>
              <a:endCxn id="64" idx="5"/>
            </p:cNvCxnSpPr>
            <p:nvPr/>
          </p:nvCxnSpPr>
          <p:spPr>
            <a:xfrm>
              <a:off x="4972434" y="2586566"/>
              <a:ext cx="763376" cy="705852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53"/>
            <p:cNvSpPr>
              <a:spLocks noChangeAspect="1" noChangeArrowheads="1"/>
            </p:cNvSpPr>
            <p:nvPr/>
          </p:nvSpPr>
          <p:spPr bwMode="auto">
            <a:xfrm rot="10800000">
              <a:off x="4447477" y="3270970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53"/>
            <p:cNvSpPr>
              <a:spLocks noChangeAspect="1" noChangeArrowheads="1"/>
            </p:cNvSpPr>
            <p:nvPr/>
          </p:nvSpPr>
          <p:spPr bwMode="auto">
            <a:xfrm rot="10800000">
              <a:off x="3999627" y="3270971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5" name="Straight Arrow Connector 74"/>
            <p:cNvCxnSpPr>
              <a:stCxn id="60" idx="0"/>
              <a:endCxn id="69" idx="4"/>
            </p:cNvCxnSpPr>
            <p:nvPr/>
          </p:nvCxnSpPr>
          <p:spPr>
            <a:xfrm flipH="1">
              <a:off x="4552633" y="2586566"/>
              <a:ext cx="419801" cy="684404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60" idx="0"/>
              <a:endCxn id="71" idx="4"/>
            </p:cNvCxnSpPr>
            <p:nvPr/>
          </p:nvCxnSpPr>
          <p:spPr>
            <a:xfrm flipH="1">
              <a:off x="4104783" y="2586566"/>
              <a:ext cx="867651" cy="684405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5203342" y="2390961"/>
                  <a:ext cx="112922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3342" y="2390961"/>
                  <a:ext cx="1129220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77"/>
          <p:cNvGrpSpPr/>
          <p:nvPr/>
        </p:nvGrpSpPr>
        <p:grpSpPr>
          <a:xfrm>
            <a:off x="4839949" y="3261621"/>
            <a:ext cx="2332935" cy="1105029"/>
            <a:chOff x="3999627" y="2376254"/>
            <a:chExt cx="2332935" cy="1105029"/>
          </a:xfrm>
        </p:grpSpPr>
        <p:sp>
          <p:nvSpPr>
            <p:cNvPr id="79" name="Oval 53"/>
            <p:cNvSpPr>
              <a:spLocks noChangeAspect="1" noChangeArrowheads="1"/>
            </p:cNvSpPr>
            <p:nvPr/>
          </p:nvSpPr>
          <p:spPr bwMode="auto">
            <a:xfrm rot="10800000">
              <a:off x="4872888" y="3270969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53"/>
            <p:cNvSpPr>
              <a:spLocks noChangeAspect="1" noChangeArrowheads="1"/>
            </p:cNvSpPr>
            <p:nvPr/>
          </p:nvSpPr>
          <p:spPr bwMode="auto">
            <a:xfrm rot="10800000">
              <a:off x="4867278" y="2376254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2" name="Straight Arrow Connector 81"/>
            <p:cNvCxnSpPr>
              <a:endCxn id="79" idx="4"/>
            </p:cNvCxnSpPr>
            <p:nvPr/>
          </p:nvCxnSpPr>
          <p:spPr>
            <a:xfrm flipH="1">
              <a:off x="4978044" y="2586567"/>
              <a:ext cx="2750" cy="684402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80" idx="0"/>
            </p:cNvCxnSpPr>
            <p:nvPr/>
          </p:nvCxnSpPr>
          <p:spPr>
            <a:xfrm>
              <a:off x="4972434" y="2586566"/>
              <a:ext cx="444764" cy="789559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53"/>
            <p:cNvSpPr>
              <a:spLocks noChangeAspect="1" noChangeArrowheads="1"/>
            </p:cNvSpPr>
            <p:nvPr/>
          </p:nvSpPr>
          <p:spPr bwMode="auto">
            <a:xfrm rot="10800000">
              <a:off x="5312042" y="3261620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53"/>
            <p:cNvSpPr>
              <a:spLocks noChangeAspect="1" noChangeArrowheads="1"/>
            </p:cNvSpPr>
            <p:nvPr/>
          </p:nvSpPr>
          <p:spPr bwMode="auto">
            <a:xfrm rot="10800000">
              <a:off x="5705011" y="3261619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6" name="Straight Arrow Connector 85"/>
            <p:cNvCxnSpPr>
              <a:stCxn id="80" idx="0"/>
              <a:endCxn id="85" idx="5"/>
            </p:cNvCxnSpPr>
            <p:nvPr/>
          </p:nvCxnSpPr>
          <p:spPr>
            <a:xfrm>
              <a:off x="4972434" y="2586566"/>
              <a:ext cx="763376" cy="705852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53"/>
            <p:cNvSpPr>
              <a:spLocks noChangeAspect="1" noChangeArrowheads="1"/>
            </p:cNvSpPr>
            <p:nvPr/>
          </p:nvSpPr>
          <p:spPr bwMode="auto">
            <a:xfrm rot="10800000">
              <a:off x="4447477" y="3270970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53"/>
            <p:cNvSpPr>
              <a:spLocks noChangeAspect="1" noChangeArrowheads="1"/>
            </p:cNvSpPr>
            <p:nvPr/>
          </p:nvSpPr>
          <p:spPr bwMode="auto">
            <a:xfrm rot="10800000">
              <a:off x="3999627" y="3270971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0" name="Straight Arrow Connector 89"/>
            <p:cNvCxnSpPr>
              <a:stCxn id="80" idx="0"/>
              <a:endCxn id="87" idx="4"/>
            </p:cNvCxnSpPr>
            <p:nvPr/>
          </p:nvCxnSpPr>
          <p:spPr>
            <a:xfrm flipH="1">
              <a:off x="4552633" y="2586566"/>
              <a:ext cx="419801" cy="684404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80" idx="0"/>
              <a:endCxn id="89" idx="4"/>
            </p:cNvCxnSpPr>
            <p:nvPr/>
          </p:nvCxnSpPr>
          <p:spPr>
            <a:xfrm flipH="1">
              <a:off x="4104783" y="2586566"/>
              <a:ext cx="867651" cy="684405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5203342" y="2390961"/>
                  <a:ext cx="112922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3342" y="2390961"/>
                  <a:ext cx="1129220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roup 92"/>
          <p:cNvGrpSpPr/>
          <p:nvPr/>
        </p:nvGrpSpPr>
        <p:grpSpPr>
          <a:xfrm>
            <a:off x="5674826" y="4146987"/>
            <a:ext cx="2332935" cy="1105029"/>
            <a:chOff x="3999627" y="2376254"/>
            <a:chExt cx="2332935" cy="1105029"/>
          </a:xfrm>
        </p:grpSpPr>
        <p:sp>
          <p:nvSpPr>
            <p:cNvPr id="94" name="Oval 53"/>
            <p:cNvSpPr>
              <a:spLocks noChangeAspect="1" noChangeArrowheads="1"/>
            </p:cNvSpPr>
            <p:nvPr/>
          </p:nvSpPr>
          <p:spPr bwMode="auto">
            <a:xfrm rot="10800000">
              <a:off x="4872888" y="3270969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53"/>
            <p:cNvSpPr>
              <a:spLocks noChangeAspect="1" noChangeArrowheads="1"/>
            </p:cNvSpPr>
            <p:nvPr/>
          </p:nvSpPr>
          <p:spPr bwMode="auto">
            <a:xfrm rot="10800000">
              <a:off x="4867278" y="2376254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6" name="Straight Arrow Connector 95"/>
            <p:cNvCxnSpPr>
              <a:endCxn id="94" idx="4"/>
            </p:cNvCxnSpPr>
            <p:nvPr/>
          </p:nvCxnSpPr>
          <p:spPr>
            <a:xfrm flipH="1">
              <a:off x="4978044" y="2586567"/>
              <a:ext cx="2750" cy="684402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95" idx="0"/>
            </p:cNvCxnSpPr>
            <p:nvPr/>
          </p:nvCxnSpPr>
          <p:spPr>
            <a:xfrm>
              <a:off x="4972434" y="2586566"/>
              <a:ext cx="444764" cy="789559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53"/>
            <p:cNvSpPr>
              <a:spLocks noChangeAspect="1" noChangeArrowheads="1"/>
            </p:cNvSpPr>
            <p:nvPr/>
          </p:nvSpPr>
          <p:spPr bwMode="auto">
            <a:xfrm rot="10800000">
              <a:off x="5312042" y="3261620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Oval 53"/>
            <p:cNvSpPr>
              <a:spLocks noChangeAspect="1" noChangeArrowheads="1"/>
            </p:cNvSpPr>
            <p:nvPr/>
          </p:nvSpPr>
          <p:spPr bwMode="auto">
            <a:xfrm rot="10800000">
              <a:off x="5705011" y="3261619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0" name="Straight Arrow Connector 99"/>
            <p:cNvCxnSpPr>
              <a:stCxn id="95" idx="0"/>
              <a:endCxn id="99" idx="5"/>
            </p:cNvCxnSpPr>
            <p:nvPr/>
          </p:nvCxnSpPr>
          <p:spPr>
            <a:xfrm>
              <a:off x="4972434" y="2586566"/>
              <a:ext cx="763376" cy="705852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53"/>
            <p:cNvSpPr>
              <a:spLocks noChangeAspect="1" noChangeArrowheads="1"/>
            </p:cNvSpPr>
            <p:nvPr/>
          </p:nvSpPr>
          <p:spPr bwMode="auto">
            <a:xfrm rot="10800000">
              <a:off x="4447477" y="3270970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53"/>
            <p:cNvSpPr>
              <a:spLocks noChangeAspect="1" noChangeArrowheads="1"/>
            </p:cNvSpPr>
            <p:nvPr/>
          </p:nvSpPr>
          <p:spPr bwMode="auto">
            <a:xfrm rot="10800000">
              <a:off x="3999627" y="3270971"/>
              <a:ext cx="210312" cy="210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4" name="Straight Arrow Connector 103"/>
            <p:cNvCxnSpPr>
              <a:stCxn id="95" idx="0"/>
              <a:endCxn id="101" idx="4"/>
            </p:cNvCxnSpPr>
            <p:nvPr/>
          </p:nvCxnSpPr>
          <p:spPr>
            <a:xfrm flipH="1">
              <a:off x="4552633" y="2586566"/>
              <a:ext cx="419801" cy="684404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95" idx="0"/>
              <a:endCxn id="103" idx="4"/>
            </p:cNvCxnSpPr>
            <p:nvPr/>
          </p:nvCxnSpPr>
          <p:spPr>
            <a:xfrm flipH="1">
              <a:off x="4104783" y="2586566"/>
              <a:ext cx="867651" cy="684405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5203342" y="2390961"/>
                  <a:ext cx="112922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3342" y="2390961"/>
                  <a:ext cx="1129220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7" name="Straight Arrow Connector 106"/>
          <p:cNvCxnSpPr/>
          <p:nvPr/>
        </p:nvCxnSpPr>
        <p:spPr>
          <a:xfrm flipH="1">
            <a:off x="3280265" y="2597292"/>
            <a:ext cx="867651" cy="684405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2834785" y="2594091"/>
            <a:ext cx="867651" cy="684405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2385318" y="2599389"/>
            <a:ext cx="867651" cy="684405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>
            <a:off x="3714208" y="2577217"/>
            <a:ext cx="867651" cy="684405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10162" y="3041530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…………...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3241304" y="3471932"/>
            <a:ext cx="867651" cy="684405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3684985" y="3481287"/>
            <a:ext cx="867651" cy="684405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4111770" y="3481285"/>
            <a:ext cx="867651" cy="684405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4561590" y="3471931"/>
            <a:ext cx="867651" cy="684405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678182" y="3912182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…………...</a:t>
            </a:r>
          </a:p>
        </p:txBody>
      </p:sp>
      <p:cxnSp>
        <p:nvCxnSpPr>
          <p:cNvPr id="118" name="Straight Arrow Connector 117"/>
          <p:cNvCxnSpPr/>
          <p:nvPr/>
        </p:nvCxnSpPr>
        <p:spPr>
          <a:xfrm flipH="1">
            <a:off x="4075617" y="4356072"/>
            <a:ext cx="867651" cy="684405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>
            <a:off x="4519298" y="4365427"/>
            <a:ext cx="867651" cy="684405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H="1">
            <a:off x="4946084" y="4365425"/>
            <a:ext cx="867651" cy="684405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>
            <a:off x="5395904" y="4356071"/>
            <a:ext cx="867651" cy="684405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3512495" y="4796322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…………...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6767" y="1751016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Recursion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123642" y="5826540"/>
                <a:ext cx="8935299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controlled by # of nodes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42" y="5826540"/>
                <a:ext cx="8935299" cy="605294"/>
              </a:xfrm>
              <a:prstGeom prst="rect">
                <a:avLst/>
              </a:prstGeom>
              <a:blipFill>
                <a:blip r:embed="rId7"/>
                <a:stretch>
                  <a:fillRect t="-9091" b="-3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176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Outline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05897" y="1520383"/>
            <a:ext cx="81969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3600" dirty="0">
                <a:solidFill>
                  <a:srgbClr val="990099"/>
                </a:solidFill>
                <a:ea typeface="Cambria Math" panose="02040503050406030204" pitchFamily="18" charset="0"/>
              </a:rPr>
              <a:t>Anatomy of IP Algorithms</a:t>
            </a:r>
          </a:p>
          <a:p>
            <a:pPr marL="514350" indent="-514350">
              <a:buFontTx/>
              <a:buAutoNum type="arabicPeriod"/>
            </a:pPr>
            <a:endParaRPr lang="en-US" sz="3600" dirty="0">
              <a:solidFill>
                <a:srgbClr val="990099"/>
              </a:solidFill>
              <a:ea typeface="Cambria Math" panose="02040503050406030204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3600" dirty="0">
                <a:solidFill>
                  <a:srgbClr val="FF0000"/>
                </a:solidFill>
                <a:ea typeface="Cambria Math" panose="02040503050406030204" pitchFamily="18" charset="0"/>
              </a:rPr>
              <a:t>Approximate IP and Exact IP</a:t>
            </a:r>
          </a:p>
          <a:p>
            <a:pPr marL="514350" indent="-514350">
              <a:buAutoNum type="arabicPeriod"/>
            </a:pPr>
            <a:endParaRPr lang="en-US" sz="3600" dirty="0">
              <a:solidFill>
                <a:srgbClr val="990099"/>
              </a:solidFill>
              <a:ea typeface="Cambria Math" panose="02040503050406030204" pitchFamily="18" charset="0"/>
            </a:endParaRPr>
          </a:p>
          <a:p>
            <a:pPr marL="514350" indent="-514350">
              <a:buAutoNum type="arabicPeriod"/>
            </a:pPr>
            <a:r>
              <a:rPr lang="en-US" sz="3600" dirty="0">
                <a:solidFill>
                  <a:srgbClr val="990099"/>
                </a:solidFill>
                <a:ea typeface="Cambria Math" panose="02040503050406030204" pitchFamily="18" charset="0"/>
              </a:rPr>
              <a:t>Primer on Lattice Algorithms</a:t>
            </a:r>
          </a:p>
          <a:p>
            <a:pPr marL="514350" indent="-514350">
              <a:buAutoNum type="arabicPeriod"/>
            </a:pPr>
            <a:endParaRPr lang="en-US" sz="3600" dirty="0">
              <a:solidFill>
                <a:srgbClr val="990099"/>
              </a:solidFill>
              <a:ea typeface="Cambria Math" panose="02040503050406030204" pitchFamily="18" charset="0"/>
            </a:endParaRPr>
          </a:p>
          <a:p>
            <a:pPr marL="514350" indent="-514350">
              <a:buAutoNum type="arabicPeriod"/>
            </a:pPr>
            <a:r>
              <a:rPr lang="en-US" sz="3600" dirty="0">
                <a:solidFill>
                  <a:srgbClr val="990099"/>
                </a:solidFill>
                <a:ea typeface="Cambria Math" panose="02040503050406030204" pitchFamily="18" charset="0"/>
              </a:rPr>
              <a:t>Fast IP Algorithms via Approximate IP</a:t>
            </a:r>
            <a:br>
              <a:rPr lang="en-US" sz="3600" dirty="0">
                <a:solidFill>
                  <a:schemeClr val="bg1">
                    <a:lumMod val="85000"/>
                  </a:schemeClr>
                </a:solidFill>
                <a:latin typeface="+mj-lt"/>
                <a:ea typeface="Cambria Math" panose="02040503050406030204" pitchFamily="18" charset="0"/>
              </a:rPr>
            </a:br>
            <a:endParaRPr lang="en-US" sz="3600" dirty="0">
              <a:solidFill>
                <a:schemeClr val="bg1">
                  <a:lumMod val="85000"/>
                </a:schemeClr>
              </a:solidFill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634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5181" y="1132463"/>
                <a:ext cx="8718698" cy="2751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convex body and center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satisfying </a:t>
                </a:r>
                <a:br>
                  <a:rPr lang="en-US" sz="28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vol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vol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</a:t>
                </a:r>
                <a:br>
                  <a:rPr lang="en-US" sz="2800" dirty="0"/>
                </a:br>
                <a:r>
                  <a:rPr lang="en-US" sz="2800" dirty="0"/>
                  <a:t>then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00CC"/>
                    </a:solidFill>
                  </a:rPr>
                  <a:t>time</a:t>
                </a:r>
                <a:r>
                  <a:rPr lang="en-US" sz="2800" dirty="0"/>
                  <a:t>,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/>
                  <a:t>one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either</a:t>
                </a:r>
              </a:p>
              <a:p>
                <a:pPr marL="514350" indent="-514350">
                  <a:buFontTx/>
                  <a:buAutoNum type="arabicPeriod"/>
                </a:pPr>
                <a:r>
                  <a:rPr lang="en-US" sz="2800" dirty="0"/>
                  <a:t>decide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is integer free, </a:t>
                </a:r>
                <a:r>
                  <a:rPr lang="en-US" sz="28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or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compute an integer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 2</m:t>
                    </m:r>
                    <m:r>
                      <a:rPr lang="en-US" sz="2800" b="0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.</a:t>
                </a:r>
                <a:endParaRPr lang="en-US" sz="2800" dirty="0"/>
              </a:p>
              <a:p>
                <a:pPr marL="514350" indent="-514350">
                  <a:buAutoNum type="arabicPeriod"/>
                </a:pP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81" y="1132463"/>
                <a:ext cx="8718698" cy="2751010"/>
              </a:xfrm>
              <a:prstGeom prst="rect">
                <a:avLst/>
              </a:prstGeom>
              <a:blipFill>
                <a:blip r:embed="rId2"/>
                <a:stretch>
                  <a:fillRect l="-1469" t="-221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165556"/>
            <a:ext cx="8379681" cy="751115"/>
          </a:xfrm>
        </p:spPr>
        <p:txBody>
          <a:bodyPr/>
          <a:lstStyle/>
          <a:p>
            <a:pPr eaLnBrk="1" hangingPunct="1"/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Approximate IP [D. 14, D.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Kun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16]</a:t>
            </a:r>
          </a:p>
        </p:txBody>
      </p:sp>
      <p:sp>
        <p:nvSpPr>
          <p:cNvPr id="7" name="Oval 48"/>
          <p:cNvSpPr>
            <a:spLocks noChangeAspect="1" noChangeArrowheads="1"/>
          </p:cNvSpPr>
          <p:nvPr/>
        </p:nvSpPr>
        <p:spPr bwMode="auto">
          <a:xfrm>
            <a:off x="5181205" y="6364590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50"/>
          <p:cNvSpPr>
            <a:spLocks noChangeAspect="1" noChangeArrowheads="1"/>
          </p:cNvSpPr>
          <p:nvPr/>
        </p:nvSpPr>
        <p:spPr bwMode="auto">
          <a:xfrm>
            <a:off x="5181205" y="3878097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" name="Oval 52"/>
          <p:cNvSpPr>
            <a:spLocks noChangeAspect="1" noChangeArrowheads="1"/>
          </p:cNvSpPr>
          <p:nvPr/>
        </p:nvSpPr>
        <p:spPr bwMode="auto">
          <a:xfrm>
            <a:off x="6838866" y="6364590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53"/>
          <p:cNvSpPr>
            <a:spLocks noChangeAspect="1" noChangeArrowheads="1"/>
          </p:cNvSpPr>
          <p:nvPr/>
        </p:nvSpPr>
        <p:spPr bwMode="auto">
          <a:xfrm>
            <a:off x="6833110" y="5127099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54"/>
          <p:cNvSpPr>
            <a:spLocks noChangeAspect="1" noChangeArrowheads="1"/>
          </p:cNvSpPr>
          <p:nvPr/>
        </p:nvSpPr>
        <p:spPr bwMode="auto">
          <a:xfrm>
            <a:off x="6838866" y="3878097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3" name="Oval 72"/>
          <p:cNvSpPr>
            <a:spLocks noChangeAspect="1" noChangeArrowheads="1"/>
          </p:cNvSpPr>
          <p:nvPr/>
        </p:nvSpPr>
        <p:spPr bwMode="auto">
          <a:xfrm>
            <a:off x="3535055" y="6358834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74"/>
          <p:cNvSpPr>
            <a:spLocks noChangeAspect="1" noChangeArrowheads="1"/>
          </p:cNvSpPr>
          <p:nvPr/>
        </p:nvSpPr>
        <p:spPr bwMode="auto">
          <a:xfrm>
            <a:off x="3535055" y="3872341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93"/>
              <p:cNvSpPr txBox="1">
                <a:spLocks noChangeAspect="1" noChangeArrowheads="1"/>
              </p:cNvSpPr>
              <p:nvPr/>
            </p:nvSpPr>
            <p:spPr bwMode="auto">
              <a:xfrm>
                <a:off x="6130877" y="4134400"/>
                <a:ext cx="69895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30877" y="4134400"/>
                <a:ext cx="69895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8"/>
          <p:cNvSpPr>
            <a:spLocks noChangeAspect="1"/>
          </p:cNvSpPr>
          <p:nvPr/>
        </p:nvSpPr>
        <p:spPr>
          <a:xfrm>
            <a:off x="3899109" y="4347255"/>
            <a:ext cx="2317646" cy="1081568"/>
          </a:xfrm>
          <a:custGeom>
            <a:avLst/>
            <a:gdLst>
              <a:gd name="connsiteX0" fmla="*/ 771896 w 4809506"/>
              <a:gd name="connsiteY0" fmla="*/ 11875 h 2244436"/>
              <a:gd name="connsiteX1" fmla="*/ 2006930 w 4809506"/>
              <a:gd name="connsiteY1" fmla="*/ 0 h 2244436"/>
              <a:gd name="connsiteX2" fmla="*/ 4809506 w 4809506"/>
              <a:gd name="connsiteY2" fmla="*/ 2244436 h 2244436"/>
              <a:gd name="connsiteX3" fmla="*/ 0 w 4809506"/>
              <a:gd name="connsiteY3" fmla="*/ 427512 h 2244436"/>
              <a:gd name="connsiteX4" fmla="*/ 771896 w 4809506"/>
              <a:gd name="connsiteY4" fmla="*/ 11875 h 224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9506" h="2244436">
                <a:moveTo>
                  <a:pt x="771896" y="11875"/>
                </a:moveTo>
                <a:lnTo>
                  <a:pt x="2006930" y="0"/>
                </a:lnTo>
                <a:lnTo>
                  <a:pt x="4809506" y="2244436"/>
                </a:lnTo>
                <a:lnTo>
                  <a:pt x="0" y="427512"/>
                </a:lnTo>
                <a:lnTo>
                  <a:pt x="771896" y="1187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698698" y="4416915"/>
            <a:ext cx="468590" cy="523220"/>
            <a:chOff x="4698698" y="4416915"/>
            <a:chExt cx="468590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698698" y="4416915"/>
                  <a:ext cx="468590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sz="2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1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98698" y="4416915"/>
                  <a:ext cx="468590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49"/>
            <p:cNvSpPr>
              <a:spLocks noChangeAspect="1" noChangeArrowheads="1"/>
            </p:cNvSpPr>
            <p:nvPr/>
          </p:nvSpPr>
          <p:spPr bwMode="auto">
            <a:xfrm>
              <a:off x="4698698" y="4535487"/>
              <a:ext cx="76200" cy="762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8" name="Oval 49"/>
          <p:cNvSpPr>
            <a:spLocks noChangeAspect="1" noChangeArrowheads="1"/>
          </p:cNvSpPr>
          <p:nvPr/>
        </p:nvSpPr>
        <p:spPr bwMode="auto">
          <a:xfrm>
            <a:off x="5175449" y="5127099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73"/>
          <p:cNvSpPr>
            <a:spLocks noChangeAspect="1" noChangeArrowheads="1"/>
          </p:cNvSpPr>
          <p:nvPr/>
        </p:nvSpPr>
        <p:spPr bwMode="auto">
          <a:xfrm>
            <a:off x="3529299" y="5121343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>
                <a:spLocks noChangeAspect="1"/>
              </p:cNvSpPr>
              <p:nvPr/>
            </p:nvSpPr>
            <p:spPr>
              <a:xfrm>
                <a:off x="6155574" y="5278566"/>
                <a:ext cx="52011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574" y="5278566"/>
                <a:ext cx="52011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608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ChangeAspect="1"/>
          </p:cNvSpPr>
          <p:nvPr/>
        </p:nvSpPr>
        <p:spPr>
          <a:xfrm>
            <a:off x="2903043" y="4075154"/>
            <a:ext cx="5053094" cy="2358112"/>
          </a:xfrm>
          <a:custGeom>
            <a:avLst/>
            <a:gdLst>
              <a:gd name="connsiteX0" fmla="*/ 771896 w 4809506"/>
              <a:gd name="connsiteY0" fmla="*/ 11875 h 2244436"/>
              <a:gd name="connsiteX1" fmla="*/ 2006930 w 4809506"/>
              <a:gd name="connsiteY1" fmla="*/ 0 h 2244436"/>
              <a:gd name="connsiteX2" fmla="*/ 4809506 w 4809506"/>
              <a:gd name="connsiteY2" fmla="*/ 2244436 h 2244436"/>
              <a:gd name="connsiteX3" fmla="*/ 0 w 4809506"/>
              <a:gd name="connsiteY3" fmla="*/ 427512 h 2244436"/>
              <a:gd name="connsiteX4" fmla="*/ 771896 w 4809506"/>
              <a:gd name="connsiteY4" fmla="*/ 11875 h 224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9506" h="2244436">
                <a:moveTo>
                  <a:pt x="771896" y="11875"/>
                </a:moveTo>
                <a:lnTo>
                  <a:pt x="2006930" y="0"/>
                </a:lnTo>
                <a:lnTo>
                  <a:pt x="4809506" y="2244436"/>
                </a:lnTo>
                <a:lnTo>
                  <a:pt x="0" y="427512"/>
                </a:lnTo>
                <a:lnTo>
                  <a:pt x="771896" y="1187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18">
            <a:extLst>
              <a:ext uri="{FF2B5EF4-FFF2-40B4-BE49-F238E27FC236}">
                <a16:creationId xmlns:a16="http://schemas.microsoft.com/office/drawing/2014/main" id="{89E1EDE6-DD94-4118-B7CD-17AF9913D7AF}"/>
              </a:ext>
            </a:extLst>
          </p:cNvPr>
          <p:cNvSpPr>
            <a:spLocks noChangeAspect="1"/>
          </p:cNvSpPr>
          <p:nvPr/>
        </p:nvSpPr>
        <p:spPr>
          <a:xfrm>
            <a:off x="3899109" y="4347255"/>
            <a:ext cx="2317646" cy="1081568"/>
          </a:xfrm>
          <a:custGeom>
            <a:avLst/>
            <a:gdLst>
              <a:gd name="connsiteX0" fmla="*/ 771896 w 4809506"/>
              <a:gd name="connsiteY0" fmla="*/ 11875 h 2244436"/>
              <a:gd name="connsiteX1" fmla="*/ 2006930 w 4809506"/>
              <a:gd name="connsiteY1" fmla="*/ 0 h 2244436"/>
              <a:gd name="connsiteX2" fmla="*/ 4809506 w 4809506"/>
              <a:gd name="connsiteY2" fmla="*/ 2244436 h 2244436"/>
              <a:gd name="connsiteX3" fmla="*/ 0 w 4809506"/>
              <a:gd name="connsiteY3" fmla="*/ 427512 h 2244436"/>
              <a:gd name="connsiteX4" fmla="*/ 771896 w 4809506"/>
              <a:gd name="connsiteY4" fmla="*/ 11875 h 224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9506" h="2244436">
                <a:moveTo>
                  <a:pt x="771896" y="11875"/>
                </a:moveTo>
                <a:lnTo>
                  <a:pt x="2006930" y="0"/>
                </a:lnTo>
                <a:lnTo>
                  <a:pt x="4809506" y="2244436"/>
                </a:lnTo>
                <a:lnTo>
                  <a:pt x="0" y="427512"/>
                </a:lnTo>
                <a:lnTo>
                  <a:pt x="771896" y="1187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5181" y="1132463"/>
                <a:ext cx="8718698" cy="2751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convex body and center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satisfying </a:t>
                </a:r>
                <a:br>
                  <a:rPr lang="en-US" sz="28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vol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b>
                      <m:sSub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vol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</a:t>
                </a:r>
                <a:br>
                  <a:rPr lang="en-US" sz="2800" dirty="0"/>
                </a:br>
                <a:r>
                  <a:rPr lang="en-US" sz="2800" dirty="0"/>
                  <a:t>then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00CC"/>
                    </a:solidFill>
                  </a:rPr>
                  <a:t>time</a:t>
                </a:r>
                <a:r>
                  <a:rPr lang="en-US" sz="2800" dirty="0"/>
                  <a:t>,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/>
                  <a:t>one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either</a:t>
                </a:r>
                <a:endParaRPr lang="en-US" sz="2800" dirty="0"/>
              </a:p>
              <a:p>
                <a:pPr marL="514350" indent="-514350">
                  <a:buFontTx/>
                  <a:buAutoNum type="arabicPeriod"/>
                </a:pPr>
                <a:r>
                  <a:rPr lang="en-US" sz="2800" dirty="0"/>
                  <a:t>decide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is integer free, </a:t>
                </a:r>
                <a:r>
                  <a:rPr lang="en-US" sz="2800" dirty="0">
                    <a:solidFill>
                      <a:srgbClr val="FF0000"/>
                    </a:solidFill>
                  </a:rPr>
                  <a:t>or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compute an integer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 2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514350" indent="-514350">
                  <a:buAutoNum type="arabicPeriod"/>
                </a:pP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81" y="1132463"/>
                <a:ext cx="8718698" cy="2751010"/>
              </a:xfrm>
              <a:prstGeom prst="rect">
                <a:avLst/>
              </a:prstGeom>
              <a:blipFill>
                <a:blip r:embed="rId2"/>
                <a:stretch>
                  <a:fillRect l="-1469" t="-221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165556"/>
            <a:ext cx="8379681" cy="751115"/>
          </a:xfrm>
        </p:spPr>
        <p:txBody>
          <a:bodyPr/>
          <a:lstStyle/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Approximate IP [D. 14, D.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Kun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 16]</a:t>
            </a:r>
            <a:endParaRPr lang="en-US" sz="4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Oval 48"/>
          <p:cNvSpPr>
            <a:spLocks noChangeAspect="1" noChangeArrowheads="1"/>
          </p:cNvSpPr>
          <p:nvPr/>
        </p:nvSpPr>
        <p:spPr bwMode="auto">
          <a:xfrm>
            <a:off x="5181205" y="6364590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9"/>
          <p:cNvSpPr>
            <a:spLocks noChangeAspect="1" noChangeArrowheads="1"/>
          </p:cNvSpPr>
          <p:nvPr/>
        </p:nvSpPr>
        <p:spPr bwMode="auto">
          <a:xfrm>
            <a:off x="5175449" y="5127099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50"/>
          <p:cNvSpPr>
            <a:spLocks noChangeAspect="1" noChangeArrowheads="1"/>
          </p:cNvSpPr>
          <p:nvPr/>
        </p:nvSpPr>
        <p:spPr bwMode="auto">
          <a:xfrm>
            <a:off x="5181205" y="3878097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" name="Oval 52"/>
          <p:cNvSpPr>
            <a:spLocks noChangeAspect="1" noChangeArrowheads="1"/>
          </p:cNvSpPr>
          <p:nvPr/>
        </p:nvSpPr>
        <p:spPr bwMode="auto">
          <a:xfrm>
            <a:off x="6838866" y="6364590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53"/>
          <p:cNvSpPr>
            <a:spLocks noChangeAspect="1" noChangeArrowheads="1"/>
          </p:cNvSpPr>
          <p:nvPr/>
        </p:nvSpPr>
        <p:spPr bwMode="auto">
          <a:xfrm>
            <a:off x="6833110" y="5127099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54"/>
          <p:cNvSpPr>
            <a:spLocks noChangeAspect="1" noChangeArrowheads="1"/>
          </p:cNvSpPr>
          <p:nvPr/>
        </p:nvSpPr>
        <p:spPr bwMode="auto">
          <a:xfrm>
            <a:off x="6838866" y="3878097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3" name="Oval 72"/>
          <p:cNvSpPr>
            <a:spLocks noChangeAspect="1" noChangeArrowheads="1"/>
          </p:cNvSpPr>
          <p:nvPr/>
        </p:nvSpPr>
        <p:spPr bwMode="auto">
          <a:xfrm>
            <a:off x="3535055" y="6358834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73"/>
          <p:cNvSpPr>
            <a:spLocks noChangeAspect="1" noChangeArrowheads="1"/>
          </p:cNvSpPr>
          <p:nvPr/>
        </p:nvSpPr>
        <p:spPr bwMode="auto">
          <a:xfrm>
            <a:off x="3529299" y="5121343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74"/>
          <p:cNvSpPr>
            <a:spLocks noChangeAspect="1" noChangeArrowheads="1"/>
          </p:cNvSpPr>
          <p:nvPr/>
        </p:nvSpPr>
        <p:spPr bwMode="auto">
          <a:xfrm>
            <a:off x="3535055" y="3872341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93"/>
              <p:cNvSpPr txBox="1">
                <a:spLocks noChangeAspect="1" noChangeArrowheads="1"/>
              </p:cNvSpPr>
              <p:nvPr/>
            </p:nvSpPr>
            <p:spPr bwMode="auto">
              <a:xfrm>
                <a:off x="6130877" y="4134400"/>
                <a:ext cx="69895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30877" y="4134400"/>
                <a:ext cx="69895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175242" y="4785825"/>
            <a:ext cx="572138" cy="584775"/>
            <a:chOff x="5175242" y="4785825"/>
            <a:chExt cx="572138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>
                  <a:spLocks noChangeAspect="1"/>
                </p:cNvSpPr>
                <p:nvPr/>
              </p:nvSpPr>
              <p:spPr>
                <a:xfrm>
                  <a:off x="5227266" y="4785825"/>
                  <a:ext cx="52011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7266" y="4785825"/>
                  <a:ext cx="520114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49"/>
            <p:cNvSpPr>
              <a:spLocks noChangeAspect="1" noChangeArrowheads="1"/>
            </p:cNvSpPr>
            <p:nvPr/>
          </p:nvSpPr>
          <p:spPr bwMode="auto">
            <a:xfrm>
              <a:off x="5175242" y="5127031"/>
              <a:ext cx="69069" cy="69069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98698" y="4416915"/>
            <a:ext cx="468590" cy="523220"/>
            <a:chOff x="4698698" y="4416915"/>
            <a:chExt cx="468590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698698" y="4416915"/>
                  <a:ext cx="468590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sz="2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1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98698" y="4416915"/>
                  <a:ext cx="468590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49"/>
            <p:cNvSpPr>
              <a:spLocks noChangeAspect="1" noChangeArrowheads="1"/>
            </p:cNvSpPr>
            <p:nvPr/>
          </p:nvSpPr>
          <p:spPr bwMode="auto">
            <a:xfrm>
              <a:off x="4698698" y="4535487"/>
              <a:ext cx="76200" cy="762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EA2283D-CA2B-4633-B731-E06D988693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90068" y="3872341"/>
                <a:ext cx="155010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/>
                        </a:rPr>
                        <m:t>𝐾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EA2283D-CA2B-4633-B731-E06D988693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068" y="3872341"/>
                <a:ext cx="155010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6542295-7B54-4CAE-AC75-BAB5DB63D3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55574" y="5278566"/>
                <a:ext cx="52011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6542295-7B54-4CAE-AC75-BAB5DB63D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574" y="5278566"/>
                <a:ext cx="520114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269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5">
            <a:extLst>
              <a:ext uri="{FF2B5EF4-FFF2-40B4-BE49-F238E27FC236}">
                <a16:creationId xmlns:a16="http://schemas.microsoft.com/office/drawing/2014/main" id="{B59616D8-56A5-4FDB-A653-F54AA9E9AD29}"/>
              </a:ext>
            </a:extLst>
          </p:cNvPr>
          <p:cNvSpPr>
            <a:spLocks noChangeAspect="1"/>
          </p:cNvSpPr>
          <p:nvPr/>
        </p:nvSpPr>
        <p:spPr>
          <a:xfrm rot="10800000">
            <a:off x="1519219" y="2896098"/>
            <a:ext cx="5053094" cy="2358112"/>
          </a:xfrm>
          <a:custGeom>
            <a:avLst/>
            <a:gdLst>
              <a:gd name="connsiteX0" fmla="*/ 771896 w 4809506"/>
              <a:gd name="connsiteY0" fmla="*/ 11875 h 2244436"/>
              <a:gd name="connsiteX1" fmla="*/ 2006930 w 4809506"/>
              <a:gd name="connsiteY1" fmla="*/ 0 h 2244436"/>
              <a:gd name="connsiteX2" fmla="*/ 4809506 w 4809506"/>
              <a:gd name="connsiteY2" fmla="*/ 2244436 h 2244436"/>
              <a:gd name="connsiteX3" fmla="*/ 0 w 4809506"/>
              <a:gd name="connsiteY3" fmla="*/ 427512 h 2244436"/>
              <a:gd name="connsiteX4" fmla="*/ 771896 w 4809506"/>
              <a:gd name="connsiteY4" fmla="*/ 11875 h 224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9506" h="2244436">
                <a:moveTo>
                  <a:pt x="771896" y="11875"/>
                </a:moveTo>
                <a:lnTo>
                  <a:pt x="2006930" y="0"/>
                </a:lnTo>
                <a:lnTo>
                  <a:pt x="4809506" y="2244436"/>
                </a:lnTo>
                <a:lnTo>
                  <a:pt x="0" y="427512"/>
                </a:lnTo>
                <a:lnTo>
                  <a:pt x="771896" y="11875"/>
                </a:lnTo>
                <a:close/>
              </a:path>
            </a:pathLst>
          </a:custGeom>
          <a:solidFill>
            <a:schemeClr val="bg2">
              <a:lumMod val="90000"/>
              <a:alpha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>
            <a:spLocks noChangeAspect="1"/>
          </p:cNvSpPr>
          <p:nvPr/>
        </p:nvSpPr>
        <p:spPr>
          <a:xfrm>
            <a:off x="2903043" y="4075154"/>
            <a:ext cx="5053094" cy="2358112"/>
          </a:xfrm>
          <a:custGeom>
            <a:avLst/>
            <a:gdLst>
              <a:gd name="connsiteX0" fmla="*/ 771896 w 4809506"/>
              <a:gd name="connsiteY0" fmla="*/ 11875 h 2244436"/>
              <a:gd name="connsiteX1" fmla="*/ 2006930 w 4809506"/>
              <a:gd name="connsiteY1" fmla="*/ 0 h 2244436"/>
              <a:gd name="connsiteX2" fmla="*/ 4809506 w 4809506"/>
              <a:gd name="connsiteY2" fmla="*/ 2244436 h 2244436"/>
              <a:gd name="connsiteX3" fmla="*/ 0 w 4809506"/>
              <a:gd name="connsiteY3" fmla="*/ 427512 h 2244436"/>
              <a:gd name="connsiteX4" fmla="*/ 771896 w 4809506"/>
              <a:gd name="connsiteY4" fmla="*/ 11875 h 224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9506" h="2244436">
                <a:moveTo>
                  <a:pt x="771896" y="11875"/>
                </a:moveTo>
                <a:lnTo>
                  <a:pt x="2006930" y="0"/>
                </a:lnTo>
                <a:lnTo>
                  <a:pt x="4809506" y="2244436"/>
                </a:lnTo>
                <a:lnTo>
                  <a:pt x="0" y="427512"/>
                </a:lnTo>
                <a:lnTo>
                  <a:pt x="771896" y="11875"/>
                </a:lnTo>
                <a:close/>
              </a:path>
            </a:pathLst>
          </a:custGeom>
          <a:solidFill>
            <a:schemeClr val="bg2">
              <a:lumMod val="90000"/>
              <a:alpha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355241"/>
                <a:ext cx="8718698" cy="1025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 barycenter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uniform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satisfies</a:t>
                </a:r>
              </a:p>
              <a:p>
                <a:r>
                  <a:rPr lang="en-US" sz="2800" dirty="0"/>
                  <a:t>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vol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vol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55241"/>
                <a:ext cx="8718698" cy="1025537"/>
              </a:xfrm>
              <a:prstGeom prst="rect">
                <a:avLst/>
              </a:prstGeom>
              <a:blipFill>
                <a:blip r:embed="rId2"/>
                <a:stretch>
                  <a:fillRect l="-1399" t="-5325" b="-1183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165556"/>
            <a:ext cx="8379681" cy="751115"/>
          </a:xfrm>
        </p:spPr>
        <p:txBody>
          <a:bodyPr/>
          <a:lstStyle/>
          <a:p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Milman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Pajor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 ‘00</a:t>
            </a:r>
            <a:endParaRPr lang="en-US" sz="4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98698" y="4416915"/>
            <a:ext cx="468590" cy="523220"/>
            <a:chOff x="4698698" y="4416915"/>
            <a:chExt cx="468590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698698" y="4416915"/>
                  <a:ext cx="468590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1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98698" y="4416915"/>
                  <a:ext cx="468590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49"/>
            <p:cNvSpPr>
              <a:spLocks noChangeAspect="1" noChangeArrowheads="1"/>
            </p:cNvSpPr>
            <p:nvPr/>
          </p:nvSpPr>
          <p:spPr bwMode="auto">
            <a:xfrm>
              <a:off x="4698698" y="4535487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6542295-7B54-4CAE-AC75-BAB5DB63D3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55574" y="5278566"/>
                <a:ext cx="52011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6542295-7B54-4CAE-AC75-BAB5DB63D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574" y="5278566"/>
                <a:ext cx="52011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212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ChangeAspect="1"/>
          </p:cNvSpPr>
          <p:nvPr/>
        </p:nvSpPr>
        <p:spPr>
          <a:xfrm>
            <a:off x="2903043" y="4075154"/>
            <a:ext cx="5053094" cy="2358112"/>
          </a:xfrm>
          <a:custGeom>
            <a:avLst/>
            <a:gdLst>
              <a:gd name="connsiteX0" fmla="*/ 771896 w 4809506"/>
              <a:gd name="connsiteY0" fmla="*/ 11875 h 2244436"/>
              <a:gd name="connsiteX1" fmla="*/ 2006930 w 4809506"/>
              <a:gd name="connsiteY1" fmla="*/ 0 h 2244436"/>
              <a:gd name="connsiteX2" fmla="*/ 4809506 w 4809506"/>
              <a:gd name="connsiteY2" fmla="*/ 2244436 h 2244436"/>
              <a:gd name="connsiteX3" fmla="*/ 0 w 4809506"/>
              <a:gd name="connsiteY3" fmla="*/ 427512 h 2244436"/>
              <a:gd name="connsiteX4" fmla="*/ 771896 w 4809506"/>
              <a:gd name="connsiteY4" fmla="*/ 11875 h 224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9506" h="2244436">
                <a:moveTo>
                  <a:pt x="771896" y="11875"/>
                </a:moveTo>
                <a:lnTo>
                  <a:pt x="2006930" y="0"/>
                </a:lnTo>
                <a:lnTo>
                  <a:pt x="4809506" y="2244436"/>
                </a:lnTo>
                <a:lnTo>
                  <a:pt x="0" y="427512"/>
                </a:lnTo>
                <a:lnTo>
                  <a:pt x="771896" y="1187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780" y="1355241"/>
                <a:ext cx="8718698" cy="2356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 barycenter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uniform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satisfies</a:t>
                </a:r>
              </a:p>
              <a:p>
                <a:r>
                  <a:rPr lang="en-US" sz="2800" dirty="0"/>
                  <a:t>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vol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vol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Can approximate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by average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of uniform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[Bertsimas, </a:t>
                </a:r>
                <a:r>
                  <a:rPr lang="en-US" sz="2800" dirty="0" err="1">
                    <a:solidFill>
                      <a:schemeClr val="bg2">
                        <a:lumMod val="50000"/>
                      </a:schemeClr>
                    </a:solidFill>
                  </a:rPr>
                  <a:t>Vempala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‘04]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0" y="1355241"/>
                <a:ext cx="8718698" cy="2356414"/>
              </a:xfrm>
              <a:prstGeom prst="rect">
                <a:avLst/>
              </a:prstGeom>
              <a:blipFill>
                <a:blip r:embed="rId2"/>
                <a:stretch>
                  <a:fillRect l="-1469" t="-2326" b="-646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165556"/>
            <a:ext cx="8379681" cy="751115"/>
          </a:xfrm>
        </p:spPr>
        <p:txBody>
          <a:bodyPr/>
          <a:lstStyle/>
          <a:p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Milman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Pajor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 ‘00</a:t>
            </a:r>
            <a:endParaRPr lang="en-US" sz="4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98698" y="4416915"/>
            <a:ext cx="468590" cy="523220"/>
            <a:chOff x="4698698" y="4416915"/>
            <a:chExt cx="468590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698698" y="4416915"/>
                  <a:ext cx="468590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1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98698" y="4416915"/>
                  <a:ext cx="468590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49"/>
            <p:cNvSpPr>
              <a:spLocks noChangeAspect="1" noChangeArrowheads="1"/>
            </p:cNvSpPr>
            <p:nvPr/>
          </p:nvSpPr>
          <p:spPr bwMode="auto">
            <a:xfrm>
              <a:off x="4698698" y="4535487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6542295-7B54-4CAE-AC75-BAB5DB63D3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55574" y="5278566"/>
                <a:ext cx="52011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6542295-7B54-4CAE-AC75-BAB5DB63D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574" y="5278566"/>
                <a:ext cx="52011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49">
            <a:extLst>
              <a:ext uri="{FF2B5EF4-FFF2-40B4-BE49-F238E27FC236}">
                <a16:creationId xmlns:a16="http://schemas.microsoft.com/office/drawing/2014/main" id="{F4C367CC-B242-449D-942C-DA78BC585F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8461" y="434071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Oval 49">
            <a:extLst>
              <a:ext uri="{FF2B5EF4-FFF2-40B4-BE49-F238E27FC236}">
                <a16:creationId xmlns:a16="http://schemas.microsoft.com/office/drawing/2014/main" id="{FD376555-3E8F-4F0D-9BEE-BDEB494992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87283" y="447158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" name="Oval 49">
            <a:extLst>
              <a:ext uri="{FF2B5EF4-FFF2-40B4-BE49-F238E27FC236}">
                <a16:creationId xmlns:a16="http://schemas.microsoft.com/office/drawing/2014/main" id="{8C097C66-EC63-42BE-84B4-F73485955E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37480" y="53525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" name="Oval 49">
            <a:extLst>
              <a:ext uri="{FF2B5EF4-FFF2-40B4-BE49-F238E27FC236}">
                <a16:creationId xmlns:a16="http://schemas.microsoft.com/office/drawing/2014/main" id="{4F72AC73-E551-47D8-B538-BE98E1B811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21249" y="494013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87">
                <a:extLst>
                  <a:ext uri="{FF2B5EF4-FFF2-40B4-BE49-F238E27FC236}">
                    <a16:creationId xmlns:a16="http://schemas.microsoft.com/office/drawing/2014/main" id="{82DA2651-EF84-4AF9-89C2-ED80A4A56F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2058" y="4901870"/>
                <a:ext cx="66601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 Box 87">
                <a:extLst>
                  <a:ext uri="{FF2B5EF4-FFF2-40B4-BE49-F238E27FC236}">
                    <a16:creationId xmlns:a16="http://schemas.microsoft.com/office/drawing/2014/main" id="{82DA2651-EF84-4AF9-89C2-ED80A4A56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2058" y="4901870"/>
                <a:ext cx="66601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87">
                <a:extLst>
                  <a:ext uri="{FF2B5EF4-FFF2-40B4-BE49-F238E27FC236}">
                    <a16:creationId xmlns:a16="http://schemas.microsoft.com/office/drawing/2014/main" id="{3D1A6DFA-9182-433F-83DD-A4485D1107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0321" y="3793072"/>
                <a:ext cx="67428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 Box 87">
                <a:extLst>
                  <a:ext uri="{FF2B5EF4-FFF2-40B4-BE49-F238E27FC236}">
                    <a16:creationId xmlns:a16="http://schemas.microsoft.com/office/drawing/2014/main" id="{3D1A6DFA-9182-433F-83DD-A4485D110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0321" y="3793072"/>
                <a:ext cx="67428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87">
                <a:extLst>
                  <a:ext uri="{FF2B5EF4-FFF2-40B4-BE49-F238E27FC236}">
                    <a16:creationId xmlns:a16="http://schemas.microsoft.com/office/drawing/2014/main" id="{7A7B7689-A688-4CFA-A397-D8465CB091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7038" y="3986469"/>
                <a:ext cx="67428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 Box 87">
                <a:extLst>
                  <a:ext uri="{FF2B5EF4-FFF2-40B4-BE49-F238E27FC236}">
                    <a16:creationId xmlns:a16="http://schemas.microsoft.com/office/drawing/2014/main" id="{7A7B7689-A688-4CFA-A397-D8465CB09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038" y="3986469"/>
                <a:ext cx="67428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87">
                <a:extLst>
                  <a:ext uri="{FF2B5EF4-FFF2-40B4-BE49-F238E27FC236}">
                    <a16:creationId xmlns:a16="http://schemas.microsoft.com/office/drawing/2014/main" id="{4E6138F4-7796-44F3-A246-15E4AD3C11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29590" y="5352575"/>
                <a:ext cx="67428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 Box 87">
                <a:extLst>
                  <a:ext uri="{FF2B5EF4-FFF2-40B4-BE49-F238E27FC236}">
                    <a16:creationId xmlns:a16="http://schemas.microsoft.com/office/drawing/2014/main" id="{4E6138F4-7796-44F3-A246-15E4AD3C1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9590" y="5352575"/>
                <a:ext cx="67428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21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109658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</a:rPr>
              <a:t>Integer Programming (IP)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69654" y="1626082"/>
                <a:ext cx="8974347" cy="5231921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    </m:t>
                        </m:r>
                        <m:r>
                          <a:rPr lang="en-US" sz="28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       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800" i="1" dirty="0">
                    <a:solidFill>
                      <a:srgbClr val="0000FF"/>
                    </a:solidFill>
                    <a:latin typeface="Cambria Math"/>
                  </a:rPr>
                  <a:t>        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00FF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rgbClr val="0000FF"/>
                        </a:solidFill>
                        <a:latin typeface="Cambria Math"/>
                      </a:rPr>
                      <m:t>         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rgbClr val="0000FF"/>
                        </a:solidFill>
                        <a:latin typeface="Cambria Math"/>
                      </a:rPr>
                      <m:t>s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rgbClr val="0000FF"/>
                        </a:solidFill>
                        <a:latin typeface="Cambria Math"/>
                      </a:rPr>
                      <m:t>.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rgbClr val="0000FF"/>
                        </a:solidFill>
                        <a:latin typeface="Cambria Math"/>
                      </a:rPr>
                      <m:t>t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rgbClr val="0000FF"/>
                        </a:solidFill>
                        <a:latin typeface="Cambria Math"/>
                      </a:rPr>
                      <m:t>.  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</a:rPr>
                      <m:t>𝐴𝑥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</a:rPr>
                      <m:t> ≤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sym typeface="Mathematica1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baseline="30000" dirty="0">
                        <a:solidFill>
                          <a:srgbClr val="0000FF"/>
                        </a:solidFill>
                        <a:latin typeface="Cambria Math"/>
                        <a:sym typeface="Mathematica1"/>
                      </a:rPr>
                      <m:t>                                        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  <a:sym typeface="Mathematica1"/>
                      </a:rPr>
                      <m:t>𝑥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  <a:sym typeface="Mathematica1"/>
                      </a:rPr>
                      <m:t> 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Mathematica1"/>
                      </a:rPr>
                      <m:t>𝜖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Mathematica1"/>
                      </a:rPr>
                      <m:t> 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Mathematica1"/>
                      </a:rPr>
                      <m:t>ℤ</m:t>
                    </m:r>
                    <m:r>
                      <a:rPr lang="en-US" sz="2800" i="1" baseline="30000" dirty="0">
                        <a:solidFill>
                          <a:srgbClr val="0000FF"/>
                        </a:solidFill>
                        <a:latin typeface="Cambria Math"/>
                        <a:sym typeface="Mathematica1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sym typeface="Mathematica1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00FF"/>
                    </a:solidFill>
                    <a:sym typeface="Mathematica1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Mathematica1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sym typeface="Mathematica1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variables,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Mathematica1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 constraints</a:t>
                </a:r>
              </a:p>
              <a:p>
                <a:pPr marL="0" indent="0">
                  <a:buNone/>
                </a:pPr>
                <a:br>
                  <a:rPr lang="en-US" sz="2800" dirty="0">
                    <a:solidFill>
                      <a:schemeClr val="tx1"/>
                    </a:solidFill>
                    <a:sym typeface="Mathematica1"/>
                  </a:rPr>
                </a:br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Applications:</a:t>
                </a:r>
                <a:br>
                  <a:rPr lang="en-US" sz="2800" dirty="0">
                    <a:solidFill>
                      <a:schemeClr val="tx1"/>
                    </a:solidFill>
                    <a:sym typeface="Mathematica1"/>
                  </a:rPr>
                </a:br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- Logistics / Transportation</a:t>
                </a:r>
                <a:br>
                  <a:rPr lang="en-US" sz="2800" dirty="0">
                    <a:solidFill>
                      <a:schemeClr val="tx1"/>
                    </a:solidFill>
                    <a:sym typeface="Mathematica1"/>
                  </a:rPr>
                </a:br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- Scheduling / Timetabling</a:t>
                </a:r>
                <a:br>
                  <a:rPr lang="en-US" sz="2800" dirty="0">
                    <a:solidFill>
                      <a:schemeClr val="tx1"/>
                    </a:solidFill>
                    <a:sym typeface="Mathematica1"/>
                  </a:rPr>
                </a:br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- Chip Design</a:t>
                </a:r>
                <a:br>
                  <a:rPr lang="en-US" sz="2800" dirty="0">
                    <a:solidFill>
                      <a:schemeClr val="tx1"/>
                    </a:solidFill>
                    <a:sym typeface="Mathematica1"/>
                  </a:rPr>
                </a:br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- Inventory Management</a:t>
                </a:r>
              </a:p>
              <a:p>
                <a:pPr>
                  <a:buFontTx/>
                  <a:buChar char="-"/>
                </a:pPr>
                <a:endParaRPr lang="en-US" sz="2800" dirty="0">
                  <a:solidFill>
                    <a:schemeClr val="tx1"/>
                  </a:solidFill>
                  <a:sym typeface="Mathematica1"/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654" y="1626082"/>
                <a:ext cx="8974347" cy="5231921"/>
              </a:xfrm>
              <a:blipFill>
                <a:blip r:embed="rId2"/>
                <a:stretch>
                  <a:fillRect l="-142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6"/>
          <p:cNvSpPr/>
          <p:nvPr/>
        </p:nvSpPr>
        <p:spPr>
          <a:xfrm>
            <a:off x="5763534" y="1907123"/>
            <a:ext cx="2209627" cy="1221844"/>
          </a:xfrm>
          <a:custGeom>
            <a:avLst/>
            <a:gdLst>
              <a:gd name="connsiteX0" fmla="*/ 0 w 2819400"/>
              <a:gd name="connsiteY0" fmla="*/ 1508760 h 1539240"/>
              <a:gd name="connsiteX1" fmla="*/ 1447800 w 2819400"/>
              <a:gd name="connsiteY1" fmla="*/ 0 h 1539240"/>
              <a:gd name="connsiteX2" fmla="*/ 2819400 w 2819400"/>
              <a:gd name="connsiteY2" fmla="*/ 15240 h 1539240"/>
              <a:gd name="connsiteX3" fmla="*/ 2819400 w 2819400"/>
              <a:gd name="connsiteY3" fmla="*/ 1539240 h 1539240"/>
              <a:gd name="connsiteX4" fmla="*/ 0 w 2819400"/>
              <a:gd name="connsiteY4" fmla="*/ 1508760 h 1539240"/>
              <a:gd name="connsiteX0" fmla="*/ 0 w 3057670"/>
              <a:gd name="connsiteY0" fmla="*/ 1871675 h 1902155"/>
              <a:gd name="connsiteX1" fmla="*/ 1447800 w 3057670"/>
              <a:gd name="connsiteY1" fmla="*/ 362915 h 1902155"/>
              <a:gd name="connsiteX2" fmla="*/ 3057670 w 3057670"/>
              <a:gd name="connsiteY2" fmla="*/ 0 h 1902155"/>
              <a:gd name="connsiteX3" fmla="*/ 2819400 w 3057670"/>
              <a:gd name="connsiteY3" fmla="*/ 1902155 h 1902155"/>
              <a:gd name="connsiteX4" fmla="*/ 0 w 3057670"/>
              <a:gd name="connsiteY4" fmla="*/ 1871675 h 1902155"/>
              <a:gd name="connsiteX0" fmla="*/ 0 w 3044546"/>
              <a:gd name="connsiteY0" fmla="*/ 1894180 h 1924660"/>
              <a:gd name="connsiteX1" fmla="*/ 1447800 w 3044546"/>
              <a:gd name="connsiteY1" fmla="*/ 385420 h 1924660"/>
              <a:gd name="connsiteX2" fmla="*/ 3044546 w 3044546"/>
              <a:gd name="connsiteY2" fmla="*/ 0 h 1924660"/>
              <a:gd name="connsiteX3" fmla="*/ 2819400 w 3044546"/>
              <a:gd name="connsiteY3" fmla="*/ 1924660 h 1924660"/>
              <a:gd name="connsiteX4" fmla="*/ 0 w 3044546"/>
              <a:gd name="connsiteY4" fmla="*/ 1894180 h 192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546" h="1924660">
                <a:moveTo>
                  <a:pt x="0" y="1894180"/>
                </a:moveTo>
                <a:lnTo>
                  <a:pt x="1447800" y="385420"/>
                </a:lnTo>
                <a:lnTo>
                  <a:pt x="3044546" y="0"/>
                </a:lnTo>
                <a:lnTo>
                  <a:pt x="2819400" y="1924660"/>
                </a:lnTo>
                <a:lnTo>
                  <a:pt x="0" y="189418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190688" y="1718848"/>
            <a:ext cx="2059431" cy="1802384"/>
            <a:chOff x="5434874" y="2457450"/>
            <a:chExt cx="2837600" cy="2839130"/>
          </a:xfrm>
        </p:grpSpPr>
        <p:sp>
          <p:nvSpPr>
            <p:cNvPr id="29" name="Oval 28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7" name="Straight Connector 66"/>
          <p:cNvCxnSpPr/>
          <p:nvPr/>
        </p:nvCxnSpPr>
        <p:spPr>
          <a:xfrm flipV="1">
            <a:off x="6513584" y="1892219"/>
            <a:ext cx="1488131" cy="30623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7811561" y="1892220"/>
            <a:ext cx="158528" cy="1384536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5619747" y="3101572"/>
            <a:ext cx="2350345" cy="13711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5619745" y="1892219"/>
            <a:ext cx="1471068" cy="132789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024733" y="2470491"/>
                <a:ext cx="5738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733" y="2470491"/>
                <a:ext cx="57381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6189151" y="2885311"/>
            <a:ext cx="66364" cy="580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7848707" y="1365889"/>
            <a:ext cx="1021200" cy="1193848"/>
            <a:chOff x="7258158" y="1718314"/>
            <a:chExt cx="1021200" cy="1193848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7258158" y="1718314"/>
              <a:ext cx="581978" cy="11938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7571332" y="2045334"/>
              <a:ext cx="611278" cy="29002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7802753" y="1981209"/>
                  <a:ext cx="47660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2753" y="1981209"/>
                  <a:ext cx="476605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12758BA-8657-419E-ACF0-C9EC29F8FB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45" y="453179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8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21093 0.1319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6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AutoShape 33"/>
          <p:cNvSpPr>
            <a:spLocks noChangeAspect="1" noChangeArrowheads="1"/>
          </p:cNvSpPr>
          <p:nvPr/>
        </p:nvSpPr>
        <p:spPr bwMode="auto">
          <a:xfrm rot="21414006">
            <a:off x="2757974" y="4629291"/>
            <a:ext cx="4495798" cy="1734630"/>
          </a:xfrm>
          <a:prstGeom prst="hexagon">
            <a:avLst>
              <a:gd name="adj" fmla="val 64838"/>
              <a:gd name="vf" fmla="val 115470"/>
            </a:avLst>
          </a:prstGeom>
          <a:solidFill>
            <a:srgbClr val="85B2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 Box 32"/>
              <p:cNvSpPr txBox="1">
                <a:spLocks noChangeArrowheads="1"/>
              </p:cNvSpPr>
              <p:nvPr/>
            </p:nvSpPr>
            <p:spPr bwMode="auto">
              <a:xfrm>
                <a:off x="4984490" y="4027659"/>
                <a:ext cx="148117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 b="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1+</m:t>
                      </m:r>
                      <m:r>
                        <m:rPr>
                          <m:nor/>
                        </m:rPr>
                        <a:rPr lang="en-US" sz="2800" b="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ϵ</m:t>
                      </m:r>
                      <m:r>
                        <a:rPr lang="en-US" sz="2800" b="0" i="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8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7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4490" y="4027659"/>
                <a:ext cx="148117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0" y="208835"/>
            <a:ext cx="9144000" cy="7075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Approximate to Exact IP?</a:t>
            </a:r>
          </a:p>
        </p:txBody>
      </p:sp>
      <p:sp>
        <p:nvSpPr>
          <p:cNvPr id="43" name="AutoShape 2"/>
          <p:cNvSpPr>
            <a:spLocks noChangeAspect="1" noChangeArrowheads="1"/>
          </p:cNvSpPr>
          <p:nvPr/>
        </p:nvSpPr>
        <p:spPr bwMode="auto">
          <a:xfrm rot="21414006">
            <a:off x="3079215" y="4753287"/>
            <a:ext cx="3852392" cy="1486010"/>
          </a:xfrm>
          <a:prstGeom prst="hexagon">
            <a:avLst>
              <a:gd name="adj" fmla="val 64811"/>
              <a:gd name="vf" fmla="val 115470"/>
            </a:avLst>
          </a:prstGeom>
          <a:solidFill>
            <a:srgbClr val="DEEA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14"/>
          <p:cNvSpPr>
            <a:spLocks noChangeAspect="1" noChangeArrowheads="1"/>
          </p:cNvSpPr>
          <p:nvPr/>
        </p:nvSpPr>
        <p:spPr bwMode="auto">
          <a:xfrm>
            <a:off x="4975011" y="5458191"/>
            <a:ext cx="76200" cy="76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rgbClr val="00206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32"/>
              <p:cNvSpPr txBox="1">
                <a:spLocks noChangeArrowheads="1"/>
              </p:cNvSpPr>
              <p:nvPr/>
            </p:nvSpPr>
            <p:spPr bwMode="auto">
              <a:xfrm>
                <a:off x="5364944" y="4667825"/>
                <a:ext cx="55303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3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4944" y="4667825"/>
                <a:ext cx="55303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4"/>
              <p:cNvSpPr txBox="1">
                <a:spLocks noChangeArrowheads="1"/>
              </p:cNvSpPr>
              <p:nvPr/>
            </p:nvSpPr>
            <p:spPr bwMode="auto">
              <a:xfrm>
                <a:off x="4743924" y="5393727"/>
                <a:ext cx="49372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3924" y="5393727"/>
                <a:ext cx="493725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19"/>
          <p:cNvSpPr>
            <a:spLocks noChangeAspect="1" noChangeArrowheads="1"/>
          </p:cNvSpPr>
          <p:nvPr/>
        </p:nvSpPr>
        <p:spPr bwMode="auto">
          <a:xfrm>
            <a:off x="7716652" y="464324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46" name="Oval 22"/>
          <p:cNvSpPr>
            <a:spLocks noChangeAspect="1" noChangeArrowheads="1"/>
          </p:cNvSpPr>
          <p:nvPr/>
        </p:nvSpPr>
        <p:spPr bwMode="auto">
          <a:xfrm>
            <a:off x="2230252" y="462419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47" name="Oval 25"/>
          <p:cNvSpPr>
            <a:spLocks noChangeAspect="1" noChangeArrowheads="1"/>
          </p:cNvSpPr>
          <p:nvPr/>
        </p:nvSpPr>
        <p:spPr bwMode="auto">
          <a:xfrm>
            <a:off x="3144652" y="462419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48" name="Oval 10"/>
          <p:cNvSpPr>
            <a:spLocks noChangeAspect="1" noChangeArrowheads="1"/>
          </p:cNvSpPr>
          <p:nvPr/>
        </p:nvSpPr>
        <p:spPr bwMode="auto">
          <a:xfrm>
            <a:off x="4973452" y="463689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49" name="Oval 13"/>
          <p:cNvSpPr>
            <a:spLocks noChangeAspect="1" noChangeArrowheads="1"/>
          </p:cNvSpPr>
          <p:nvPr/>
        </p:nvSpPr>
        <p:spPr bwMode="auto">
          <a:xfrm>
            <a:off x="5887852" y="463689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0" name="Oval 28"/>
          <p:cNvSpPr>
            <a:spLocks noChangeAspect="1" noChangeArrowheads="1"/>
          </p:cNvSpPr>
          <p:nvPr/>
        </p:nvSpPr>
        <p:spPr bwMode="auto">
          <a:xfrm>
            <a:off x="4059052" y="463054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2" name="Oval 45"/>
          <p:cNvSpPr>
            <a:spLocks noChangeAspect="1" noChangeArrowheads="1"/>
          </p:cNvSpPr>
          <p:nvPr/>
        </p:nvSpPr>
        <p:spPr bwMode="auto">
          <a:xfrm>
            <a:off x="6814952" y="464324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4" name="Oval 22"/>
          <p:cNvSpPr>
            <a:spLocks noChangeAspect="1" noChangeArrowheads="1"/>
          </p:cNvSpPr>
          <p:nvPr/>
        </p:nvSpPr>
        <p:spPr bwMode="auto">
          <a:xfrm>
            <a:off x="1317124" y="462504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6" name="Oval 22"/>
          <p:cNvSpPr>
            <a:spLocks noChangeAspect="1" noChangeArrowheads="1"/>
          </p:cNvSpPr>
          <p:nvPr/>
        </p:nvSpPr>
        <p:spPr bwMode="auto">
          <a:xfrm>
            <a:off x="2543682" y="462419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7" name="Oval 25"/>
          <p:cNvSpPr>
            <a:spLocks noChangeAspect="1" noChangeArrowheads="1"/>
          </p:cNvSpPr>
          <p:nvPr/>
        </p:nvSpPr>
        <p:spPr bwMode="auto">
          <a:xfrm>
            <a:off x="3458082" y="462419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8" name="Oval 10"/>
          <p:cNvSpPr>
            <a:spLocks noChangeAspect="1" noChangeArrowheads="1"/>
          </p:cNvSpPr>
          <p:nvPr/>
        </p:nvSpPr>
        <p:spPr bwMode="auto">
          <a:xfrm>
            <a:off x="5286882" y="463689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9" name="Oval 13"/>
          <p:cNvSpPr>
            <a:spLocks noChangeAspect="1" noChangeArrowheads="1"/>
          </p:cNvSpPr>
          <p:nvPr/>
        </p:nvSpPr>
        <p:spPr bwMode="auto">
          <a:xfrm>
            <a:off x="6201282" y="463689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0" name="Oval 28"/>
          <p:cNvSpPr>
            <a:spLocks noChangeAspect="1" noChangeArrowheads="1"/>
          </p:cNvSpPr>
          <p:nvPr/>
        </p:nvSpPr>
        <p:spPr bwMode="auto">
          <a:xfrm>
            <a:off x="4372482" y="463054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1" name="Oval 45"/>
          <p:cNvSpPr>
            <a:spLocks noChangeAspect="1" noChangeArrowheads="1"/>
          </p:cNvSpPr>
          <p:nvPr/>
        </p:nvSpPr>
        <p:spPr bwMode="auto">
          <a:xfrm>
            <a:off x="7128382" y="464324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2" name="Oval 22"/>
          <p:cNvSpPr>
            <a:spLocks noChangeAspect="1" noChangeArrowheads="1"/>
          </p:cNvSpPr>
          <p:nvPr/>
        </p:nvSpPr>
        <p:spPr bwMode="auto">
          <a:xfrm>
            <a:off x="1630554" y="4625045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3" name="Oval 22"/>
          <p:cNvSpPr>
            <a:spLocks noChangeAspect="1" noChangeArrowheads="1"/>
          </p:cNvSpPr>
          <p:nvPr/>
        </p:nvSpPr>
        <p:spPr bwMode="auto">
          <a:xfrm>
            <a:off x="2850665" y="462529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4" name="Oval 25"/>
          <p:cNvSpPr>
            <a:spLocks noChangeAspect="1" noChangeArrowheads="1"/>
          </p:cNvSpPr>
          <p:nvPr/>
        </p:nvSpPr>
        <p:spPr bwMode="auto">
          <a:xfrm>
            <a:off x="3765065" y="462529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5" name="Oval 10"/>
          <p:cNvSpPr>
            <a:spLocks noChangeAspect="1" noChangeArrowheads="1"/>
          </p:cNvSpPr>
          <p:nvPr/>
        </p:nvSpPr>
        <p:spPr bwMode="auto">
          <a:xfrm>
            <a:off x="5593865" y="463799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6" name="Oval 13"/>
          <p:cNvSpPr>
            <a:spLocks noChangeAspect="1" noChangeArrowheads="1"/>
          </p:cNvSpPr>
          <p:nvPr/>
        </p:nvSpPr>
        <p:spPr bwMode="auto">
          <a:xfrm>
            <a:off x="6508265" y="463799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7" name="Oval 28"/>
          <p:cNvSpPr>
            <a:spLocks noChangeAspect="1" noChangeArrowheads="1"/>
          </p:cNvSpPr>
          <p:nvPr/>
        </p:nvSpPr>
        <p:spPr bwMode="auto">
          <a:xfrm>
            <a:off x="4679465" y="463164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8" name="Oval 45"/>
          <p:cNvSpPr>
            <a:spLocks noChangeAspect="1" noChangeArrowheads="1"/>
          </p:cNvSpPr>
          <p:nvPr/>
        </p:nvSpPr>
        <p:spPr bwMode="auto">
          <a:xfrm>
            <a:off x="7435365" y="464434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9" name="Oval 22"/>
          <p:cNvSpPr>
            <a:spLocks noChangeAspect="1" noChangeArrowheads="1"/>
          </p:cNvSpPr>
          <p:nvPr/>
        </p:nvSpPr>
        <p:spPr bwMode="auto">
          <a:xfrm>
            <a:off x="1937537" y="4626151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1" name="Oval 19"/>
          <p:cNvSpPr>
            <a:spLocks noChangeAspect="1" noChangeArrowheads="1"/>
          </p:cNvSpPr>
          <p:nvPr/>
        </p:nvSpPr>
        <p:spPr bwMode="auto">
          <a:xfrm>
            <a:off x="7720621" y="6288683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2" name="Oval 22"/>
          <p:cNvSpPr>
            <a:spLocks noChangeAspect="1" noChangeArrowheads="1"/>
          </p:cNvSpPr>
          <p:nvPr/>
        </p:nvSpPr>
        <p:spPr bwMode="auto">
          <a:xfrm>
            <a:off x="2234221" y="6269633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3" name="Oval 25"/>
          <p:cNvSpPr>
            <a:spLocks noChangeAspect="1" noChangeArrowheads="1"/>
          </p:cNvSpPr>
          <p:nvPr/>
        </p:nvSpPr>
        <p:spPr bwMode="auto">
          <a:xfrm>
            <a:off x="3148621" y="6269633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4" name="Oval 10"/>
          <p:cNvSpPr>
            <a:spLocks noChangeAspect="1" noChangeArrowheads="1"/>
          </p:cNvSpPr>
          <p:nvPr/>
        </p:nvSpPr>
        <p:spPr bwMode="auto">
          <a:xfrm>
            <a:off x="4977421" y="6282333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5" name="Oval 13"/>
          <p:cNvSpPr>
            <a:spLocks noChangeAspect="1" noChangeArrowheads="1"/>
          </p:cNvSpPr>
          <p:nvPr/>
        </p:nvSpPr>
        <p:spPr bwMode="auto">
          <a:xfrm>
            <a:off x="5891821" y="6282333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6" name="Oval 28"/>
          <p:cNvSpPr>
            <a:spLocks noChangeAspect="1" noChangeArrowheads="1"/>
          </p:cNvSpPr>
          <p:nvPr/>
        </p:nvSpPr>
        <p:spPr bwMode="auto">
          <a:xfrm>
            <a:off x="4063021" y="6275983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7" name="Oval 45"/>
          <p:cNvSpPr>
            <a:spLocks noChangeAspect="1" noChangeArrowheads="1"/>
          </p:cNvSpPr>
          <p:nvPr/>
        </p:nvSpPr>
        <p:spPr bwMode="auto">
          <a:xfrm>
            <a:off x="6818921" y="6288683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8" name="Oval 22"/>
          <p:cNvSpPr>
            <a:spLocks noChangeAspect="1" noChangeArrowheads="1"/>
          </p:cNvSpPr>
          <p:nvPr/>
        </p:nvSpPr>
        <p:spPr bwMode="auto">
          <a:xfrm>
            <a:off x="1321093" y="627048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9" name="Oval 22"/>
          <p:cNvSpPr>
            <a:spLocks noChangeAspect="1" noChangeArrowheads="1"/>
          </p:cNvSpPr>
          <p:nvPr/>
        </p:nvSpPr>
        <p:spPr bwMode="auto">
          <a:xfrm>
            <a:off x="2547651" y="6269633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10" name="Oval 25"/>
          <p:cNvSpPr>
            <a:spLocks noChangeAspect="1" noChangeArrowheads="1"/>
          </p:cNvSpPr>
          <p:nvPr/>
        </p:nvSpPr>
        <p:spPr bwMode="auto">
          <a:xfrm>
            <a:off x="3462051" y="6269633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11" name="Oval 10"/>
          <p:cNvSpPr>
            <a:spLocks noChangeAspect="1" noChangeArrowheads="1"/>
          </p:cNvSpPr>
          <p:nvPr/>
        </p:nvSpPr>
        <p:spPr bwMode="auto">
          <a:xfrm>
            <a:off x="5290851" y="6282333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12" name="Oval 13"/>
          <p:cNvSpPr>
            <a:spLocks noChangeAspect="1" noChangeArrowheads="1"/>
          </p:cNvSpPr>
          <p:nvPr/>
        </p:nvSpPr>
        <p:spPr bwMode="auto">
          <a:xfrm>
            <a:off x="6205251" y="628233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13" name="Oval 28"/>
          <p:cNvSpPr>
            <a:spLocks noChangeAspect="1" noChangeArrowheads="1"/>
          </p:cNvSpPr>
          <p:nvPr/>
        </p:nvSpPr>
        <p:spPr bwMode="auto">
          <a:xfrm>
            <a:off x="4376451" y="6275983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14" name="Oval 45"/>
          <p:cNvSpPr>
            <a:spLocks noChangeAspect="1" noChangeArrowheads="1"/>
          </p:cNvSpPr>
          <p:nvPr/>
        </p:nvSpPr>
        <p:spPr bwMode="auto">
          <a:xfrm>
            <a:off x="7132351" y="6288683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15" name="Oval 22"/>
          <p:cNvSpPr>
            <a:spLocks noChangeAspect="1" noChangeArrowheads="1"/>
          </p:cNvSpPr>
          <p:nvPr/>
        </p:nvSpPr>
        <p:spPr bwMode="auto">
          <a:xfrm>
            <a:off x="1634523" y="627048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16" name="Oval 22"/>
          <p:cNvSpPr>
            <a:spLocks noChangeAspect="1" noChangeArrowheads="1"/>
          </p:cNvSpPr>
          <p:nvPr/>
        </p:nvSpPr>
        <p:spPr bwMode="auto">
          <a:xfrm>
            <a:off x="2854634" y="6270739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17" name="Oval 25"/>
          <p:cNvSpPr>
            <a:spLocks noChangeAspect="1" noChangeArrowheads="1"/>
          </p:cNvSpPr>
          <p:nvPr/>
        </p:nvSpPr>
        <p:spPr bwMode="auto">
          <a:xfrm>
            <a:off x="3769034" y="627073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18" name="Oval 10"/>
          <p:cNvSpPr>
            <a:spLocks noChangeAspect="1" noChangeArrowheads="1"/>
          </p:cNvSpPr>
          <p:nvPr/>
        </p:nvSpPr>
        <p:spPr bwMode="auto">
          <a:xfrm>
            <a:off x="5597834" y="6283439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19" name="Oval 13"/>
          <p:cNvSpPr>
            <a:spLocks noChangeAspect="1" noChangeArrowheads="1"/>
          </p:cNvSpPr>
          <p:nvPr/>
        </p:nvSpPr>
        <p:spPr bwMode="auto">
          <a:xfrm>
            <a:off x="6512234" y="6283439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20" name="Oval 28"/>
          <p:cNvSpPr>
            <a:spLocks noChangeAspect="1" noChangeArrowheads="1"/>
          </p:cNvSpPr>
          <p:nvPr/>
        </p:nvSpPr>
        <p:spPr bwMode="auto">
          <a:xfrm>
            <a:off x="4683434" y="6277089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21" name="Oval 45"/>
          <p:cNvSpPr>
            <a:spLocks noChangeAspect="1" noChangeArrowheads="1"/>
          </p:cNvSpPr>
          <p:nvPr/>
        </p:nvSpPr>
        <p:spPr bwMode="auto">
          <a:xfrm>
            <a:off x="7439334" y="6289789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22" name="Oval 22"/>
          <p:cNvSpPr>
            <a:spLocks noChangeAspect="1" noChangeArrowheads="1"/>
          </p:cNvSpPr>
          <p:nvPr/>
        </p:nvSpPr>
        <p:spPr bwMode="auto">
          <a:xfrm>
            <a:off x="1941506" y="6271594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28" name="Oval 44"/>
          <p:cNvSpPr>
            <a:spLocks noChangeAspect="1" noChangeArrowheads="1"/>
          </p:cNvSpPr>
          <p:nvPr/>
        </p:nvSpPr>
        <p:spPr bwMode="auto">
          <a:xfrm>
            <a:off x="6200748" y="463883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29" name="Oval 16"/>
          <p:cNvSpPr>
            <a:spLocks noChangeAspect="1" noChangeArrowheads="1"/>
          </p:cNvSpPr>
          <p:nvPr/>
        </p:nvSpPr>
        <p:spPr bwMode="auto">
          <a:xfrm>
            <a:off x="3770847" y="6269717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 Box 4">
                <a:extLst>
                  <a:ext uri="{FF2B5EF4-FFF2-40B4-BE49-F238E27FC236}">
                    <a16:creationId xmlns:a16="http://schemas.microsoft.com/office/drawing/2014/main" id="{231178EA-84DA-4AAA-8EDF-E97273B438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1265" y="5723987"/>
                <a:ext cx="498598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9" name="Text Box 4">
                <a:extLst>
                  <a:ext uri="{FF2B5EF4-FFF2-40B4-BE49-F238E27FC236}">
                    <a16:creationId xmlns:a16="http://schemas.microsoft.com/office/drawing/2014/main" id="{231178EA-84DA-4AAA-8EDF-E97273B43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1265" y="5723987"/>
                <a:ext cx="49859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>
            <a:extLst>
              <a:ext uri="{FF2B5EF4-FFF2-40B4-BE49-F238E27FC236}">
                <a16:creationId xmlns:a16="http://schemas.microsoft.com/office/drawing/2014/main" id="{175BB7F8-FCD9-48EB-872D-E03BA585B747}"/>
              </a:ext>
            </a:extLst>
          </p:cNvPr>
          <p:cNvSpPr txBox="1"/>
          <p:nvPr/>
        </p:nvSpPr>
        <p:spPr>
          <a:xfrm>
            <a:off x="0" y="1355241"/>
            <a:ext cx="87186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Approx</a:t>
            </a:r>
            <a:r>
              <a:rPr lang="en-US" sz="2800" dirty="0"/>
              <a:t> IP is a ``near miss’’, but still loses a lot of info.</a:t>
            </a:r>
          </a:p>
          <a:p>
            <a:endParaRPr lang="en-US" sz="2800" dirty="0"/>
          </a:p>
          <a:p>
            <a:r>
              <a:rPr lang="en-US" sz="2800" dirty="0"/>
              <a:t>Is there a way to reduce exact IP to approximate IP?</a:t>
            </a:r>
          </a:p>
        </p:txBody>
      </p:sp>
    </p:spTree>
    <p:extLst>
      <p:ext uri="{BB962C8B-B14F-4D97-AF65-F5344CB8AC3E}">
        <p14:creationId xmlns:p14="http://schemas.microsoft.com/office/powerpoint/2010/main" val="171398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/>
      <p:bldP spid="128" grpId="0" animBg="1"/>
      <p:bldP spid="1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Outline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05897" y="1520383"/>
            <a:ext cx="81969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3600" dirty="0">
                <a:solidFill>
                  <a:srgbClr val="990099"/>
                </a:solidFill>
                <a:ea typeface="Cambria Math" panose="02040503050406030204" pitchFamily="18" charset="0"/>
              </a:rPr>
              <a:t>Anatomy of IP Algorithms</a:t>
            </a:r>
          </a:p>
          <a:p>
            <a:pPr marL="514350" indent="-514350">
              <a:buFontTx/>
              <a:buAutoNum type="arabicPeriod"/>
            </a:pPr>
            <a:endParaRPr lang="en-US" sz="3600" dirty="0">
              <a:solidFill>
                <a:srgbClr val="990099"/>
              </a:solidFill>
              <a:ea typeface="Cambria Math" panose="02040503050406030204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3600" dirty="0">
                <a:solidFill>
                  <a:srgbClr val="990099"/>
                </a:solidFill>
                <a:ea typeface="Cambria Math" panose="02040503050406030204" pitchFamily="18" charset="0"/>
              </a:rPr>
              <a:t>Approximate IP and Exact IP</a:t>
            </a:r>
          </a:p>
          <a:p>
            <a:pPr marL="514350" indent="-514350">
              <a:buAutoNum type="arabicPeriod"/>
            </a:pPr>
            <a:endParaRPr lang="en-US" sz="3600" dirty="0">
              <a:solidFill>
                <a:srgbClr val="990099"/>
              </a:solidFill>
              <a:ea typeface="Cambria Math" panose="02040503050406030204" pitchFamily="18" charset="0"/>
            </a:endParaRPr>
          </a:p>
          <a:p>
            <a:pPr marL="514350" indent="-514350">
              <a:buAutoNum type="arabicPeriod"/>
            </a:pPr>
            <a:r>
              <a:rPr lang="en-US" sz="3600" dirty="0">
                <a:solidFill>
                  <a:srgbClr val="FF0000"/>
                </a:solidFill>
                <a:ea typeface="Cambria Math" panose="02040503050406030204" pitchFamily="18" charset="0"/>
              </a:rPr>
              <a:t>Primer on Lattice Algorithms</a:t>
            </a:r>
          </a:p>
          <a:p>
            <a:pPr marL="514350" indent="-514350">
              <a:buAutoNum type="arabicPeriod"/>
            </a:pPr>
            <a:endParaRPr lang="en-US" sz="3600" dirty="0">
              <a:solidFill>
                <a:srgbClr val="990099"/>
              </a:solidFill>
              <a:ea typeface="Cambria Math" panose="02040503050406030204" pitchFamily="18" charset="0"/>
            </a:endParaRPr>
          </a:p>
          <a:p>
            <a:pPr marL="514350" indent="-514350">
              <a:buAutoNum type="arabicPeriod"/>
            </a:pPr>
            <a:r>
              <a:rPr lang="en-US" sz="3600" dirty="0">
                <a:solidFill>
                  <a:srgbClr val="990099"/>
                </a:solidFill>
                <a:ea typeface="Cambria Math" panose="02040503050406030204" pitchFamily="18" charset="0"/>
              </a:rPr>
              <a:t>Fast IP Algorithms via Approximate IP</a:t>
            </a:r>
            <a:br>
              <a:rPr lang="en-US" sz="3600" dirty="0">
                <a:solidFill>
                  <a:schemeClr val="bg1">
                    <a:lumMod val="85000"/>
                  </a:schemeClr>
                </a:solidFill>
                <a:latin typeface="+mj-lt"/>
                <a:ea typeface="Cambria Math" panose="02040503050406030204" pitchFamily="18" charset="0"/>
              </a:rPr>
            </a:br>
            <a:endParaRPr lang="en-US" sz="3600" dirty="0">
              <a:solidFill>
                <a:schemeClr val="bg1">
                  <a:lumMod val="85000"/>
                </a:schemeClr>
              </a:solidFill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012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2360613"/>
                <a:ext cx="5337175" cy="33547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>
                    <a:latin typeface="+mn-lt"/>
                  </a:rPr>
                  <a:t>A lattice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000" dirty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30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000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000" i="1" dirty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 is all integral combinations of a basis</a:t>
                </a:r>
                <a:endParaRPr lang="en-US" sz="3000" b="0" i="1" dirty="0">
                  <a:latin typeface="Cambria Math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B</m:t>
                    </m:r>
                    <m:r>
                      <a:rPr lang="en-US" sz="3000" b="0" i="0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>
                    <a:latin typeface="+mn-lt"/>
                  </a:rPr>
                  <a:t>. </a:t>
                </a:r>
              </a:p>
              <a:p>
                <a:pPr eaLnBrk="1" hangingPunct="1"/>
                <a:endParaRPr lang="en-US" sz="3000" dirty="0">
                  <a:latin typeface="+mn-lt"/>
                </a:endParaRPr>
              </a:p>
              <a:p>
                <a:pPr eaLnBrk="1" hangingPunct="1"/>
                <a:r>
                  <a:rPr lang="en-US" sz="3000" dirty="0">
                    <a:solidFill>
                      <a:srgbClr val="990099"/>
                    </a:solidFill>
                    <a:latin typeface="+mn-lt"/>
                  </a:rPr>
                  <a:t>Note:</a:t>
                </a:r>
                <a:r>
                  <a:rPr lang="en-US" sz="3000" dirty="0">
                    <a:latin typeface="+mn-lt"/>
                  </a:rPr>
                  <a:t> a lattice has many equivalent bases.</a:t>
                </a:r>
              </a:p>
              <a:p>
                <a:pPr algn="l" eaLnBrk="1" hangingPunct="1"/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2360613"/>
                <a:ext cx="5337175" cy="3354765"/>
              </a:xfrm>
              <a:prstGeom prst="rect">
                <a:avLst/>
              </a:prstGeom>
              <a:blipFill>
                <a:blip r:embed="rId2"/>
                <a:stretch>
                  <a:fillRect l="-2743" t="-21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76" name="Text Box 27"/>
              <p:cNvSpPr txBox="1">
                <a:spLocks noChangeArrowheads="1"/>
              </p:cNvSpPr>
              <p:nvPr/>
            </p:nvSpPr>
            <p:spPr bwMode="auto">
              <a:xfrm>
                <a:off x="7892389" y="4659429"/>
                <a:ext cx="563167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076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2389" y="4659429"/>
                <a:ext cx="56316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Text Box 28"/>
              <p:cNvSpPr txBox="1">
                <a:spLocks noChangeArrowheads="1"/>
              </p:cNvSpPr>
              <p:nvPr/>
            </p:nvSpPr>
            <p:spPr bwMode="auto">
              <a:xfrm>
                <a:off x="6029325" y="3006725"/>
                <a:ext cx="59824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7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9325" y="3006725"/>
                <a:ext cx="598241" cy="5132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Text Box 29"/>
              <p:cNvSpPr txBox="1">
                <a:spLocks noChangeArrowheads="1"/>
              </p:cNvSpPr>
              <p:nvPr/>
            </p:nvSpPr>
            <p:spPr bwMode="auto">
              <a:xfrm>
                <a:off x="7527925" y="2397125"/>
                <a:ext cx="606512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8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7925" y="2397125"/>
                <a:ext cx="606512" cy="51328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Oval 5"/>
          <p:cNvSpPr>
            <a:spLocks noChangeAspect="1" noChangeArrowheads="1"/>
          </p:cNvSpPr>
          <p:nvPr/>
        </p:nvSpPr>
        <p:spPr bwMode="auto">
          <a:xfrm>
            <a:off x="5651500" y="42989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Oval 6"/>
          <p:cNvSpPr>
            <a:spLocks noChangeAspect="1" noChangeArrowheads="1"/>
          </p:cNvSpPr>
          <p:nvPr/>
        </p:nvSpPr>
        <p:spPr bwMode="auto">
          <a:xfrm>
            <a:off x="5645150" y="33909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Oval 7"/>
          <p:cNvSpPr>
            <a:spLocks noChangeAspect="1" noChangeArrowheads="1"/>
          </p:cNvSpPr>
          <p:nvPr/>
        </p:nvSpPr>
        <p:spPr bwMode="auto">
          <a:xfrm>
            <a:off x="5651500" y="24701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82" name="Oval 10"/>
          <p:cNvSpPr>
            <a:spLocks noChangeAspect="1" noChangeArrowheads="1"/>
          </p:cNvSpPr>
          <p:nvPr/>
        </p:nvSpPr>
        <p:spPr bwMode="auto">
          <a:xfrm>
            <a:off x="5645150" y="52133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Oval 12"/>
          <p:cNvSpPr>
            <a:spLocks noChangeAspect="1" noChangeArrowheads="1"/>
          </p:cNvSpPr>
          <p:nvPr/>
        </p:nvSpPr>
        <p:spPr bwMode="auto">
          <a:xfrm>
            <a:off x="6565900" y="42989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Oval 13"/>
          <p:cNvSpPr>
            <a:spLocks noChangeAspect="1" noChangeArrowheads="1"/>
          </p:cNvSpPr>
          <p:nvPr/>
        </p:nvSpPr>
        <p:spPr bwMode="auto">
          <a:xfrm>
            <a:off x="6559550" y="33909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Oval 14"/>
          <p:cNvSpPr>
            <a:spLocks noChangeAspect="1" noChangeArrowheads="1"/>
          </p:cNvSpPr>
          <p:nvPr/>
        </p:nvSpPr>
        <p:spPr bwMode="auto">
          <a:xfrm>
            <a:off x="6565900" y="24701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86" name="Oval 15"/>
          <p:cNvSpPr>
            <a:spLocks noChangeAspect="1" noChangeArrowheads="1"/>
          </p:cNvSpPr>
          <p:nvPr/>
        </p:nvSpPr>
        <p:spPr bwMode="auto">
          <a:xfrm>
            <a:off x="6559550" y="52133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Oval 16"/>
          <p:cNvSpPr>
            <a:spLocks noChangeAspect="1" noChangeArrowheads="1"/>
          </p:cNvSpPr>
          <p:nvPr/>
        </p:nvSpPr>
        <p:spPr bwMode="auto">
          <a:xfrm>
            <a:off x="7480300" y="43053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Oval 17"/>
          <p:cNvSpPr>
            <a:spLocks noChangeAspect="1" noChangeArrowheads="1"/>
          </p:cNvSpPr>
          <p:nvPr/>
        </p:nvSpPr>
        <p:spPr bwMode="auto">
          <a:xfrm>
            <a:off x="7473950" y="33972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Oval 18"/>
          <p:cNvSpPr>
            <a:spLocks noChangeAspect="1" noChangeArrowheads="1"/>
          </p:cNvSpPr>
          <p:nvPr/>
        </p:nvSpPr>
        <p:spPr bwMode="auto">
          <a:xfrm>
            <a:off x="7480300" y="24765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90" name="Oval 19"/>
          <p:cNvSpPr>
            <a:spLocks noChangeAspect="1" noChangeArrowheads="1"/>
          </p:cNvSpPr>
          <p:nvPr/>
        </p:nvSpPr>
        <p:spPr bwMode="auto">
          <a:xfrm>
            <a:off x="7473950" y="52197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Oval 20"/>
          <p:cNvSpPr>
            <a:spLocks noChangeAspect="1" noChangeArrowheads="1"/>
          </p:cNvSpPr>
          <p:nvPr/>
        </p:nvSpPr>
        <p:spPr bwMode="auto">
          <a:xfrm>
            <a:off x="8394700" y="43053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Oval 21"/>
          <p:cNvSpPr>
            <a:spLocks noChangeAspect="1" noChangeArrowheads="1"/>
          </p:cNvSpPr>
          <p:nvPr/>
        </p:nvSpPr>
        <p:spPr bwMode="auto">
          <a:xfrm>
            <a:off x="8388350" y="33972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Oval 22"/>
          <p:cNvSpPr>
            <a:spLocks noChangeAspect="1" noChangeArrowheads="1"/>
          </p:cNvSpPr>
          <p:nvPr/>
        </p:nvSpPr>
        <p:spPr bwMode="auto">
          <a:xfrm>
            <a:off x="8394700" y="24765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94" name="Oval 23"/>
          <p:cNvSpPr>
            <a:spLocks noChangeAspect="1" noChangeArrowheads="1"/>
          </p:cNvSpPr>
          <p:nvPr/>
        </p:nvSpPr>
        <p:spPr bwMode="auto">
          <a:xfrm>
            <a:off x="8388350" y="52197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Line 24"/>
          <p:cNvSpPr>
            <a:spLocks noChangeShapeType="1"/>
          </p:cNvSpPr>
          <p:nvPr/>
        </p:nvSpPr>
        <p:spPr bwMode="auto">
          <a:xfrm flipV="1">
            <a:off x="5670550" y="2517775"/>
            <a:ext cx="1854200" cy="274955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Line 4"/>
          <p:cNvSpPr>
            <a:spLocks noChangeShapeType="1"/>
          </p:cNvSpPr>
          <p:nvPr/>
        </p:nvSpPr>
        <p:spPr bwMode="auto">
          <a:xfrm flipV="1">
            <a:off x="5683250" y="3429000"/>
            <a:ext cx="920750" cy="182245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V="1">
            <a:off x="5676900" y="4337050"/>
            <a:ext cx="927100" cy="914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5670551" y="4337049"/>
            <a:ext cx="1857374" cy="92075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28"/>
              <p:cNvSpPr txBox="1">
                <a:spLocks noChangeArrowheads="1"/>
              </p:cNvSpPr>
              <p:nvPr/>
            </p:nvSpPr>
            <p:spPr bwMode="auto">
              <a:xfrm>
                <a:off x="5976962" y="3881635"/>
                <a:ext cx="59824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76962" y="3881635"/>
                <a:ext cx="598241" cy="51328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9"/>
              <p:cNvSpPr txBox="1">
                <a:spLocks noChangeArrowheads="1"/>
              </p:cNvSpPr>
              <p:nvPr/>
            </p:nvSpPr>
            <p:spPr bwMode="auto">
              <a:xfrm>
                <a:off x="7491500" y="4252330"/>
                <a:ext cx="606512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91500" y="4252330"/>
                <a:ext cx="606512" cy="5132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Lattices</a:t>
            </a: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 flipV="1">
            <a:off x="5651500" y="3435350"/>
            <a:ext cx="2774950" cy="1831972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9"/>
              <p:cNvSpPr txBox="1">
                <a:spLocks noChangeArrowheads="1"/>
              </p:cNvSpPr>
              <p:nvPr/>
            </p:nvSpPr>
            <p:spPr bwMode="auto">
              <a:xfrm>
                <a:off x="8357518" y="3349187"/>
                <a:ext cx="606512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57518" y="3349187"/>
                <a:ext cx="606512" cy="51328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60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95" grpId="0" animBg="1"/>
      <p:bldP spid="3096" grpId="0" animBg="1"/>
      <p:bldP spid="25" grpId="0" animBg="1"/>
      <p:bldP spid="26" grpId="0" animBg="1"/>
      <p:bldP spid="26" grpId="1" animBg="1"/>
      <p:bldP spid="27" grpId="0"/>
      <p:bldP spid="28" grpId="0"/>
      <p:bldP spid="28" grpId="1"/>
      <p:bldP spid="29" grpId="0" animBg="1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ChangeAspect="1"/>
          </p:cNvSpPr>
          <p:nvPr/>
        </p:nvSpPr>
        <p:spPr>
          <a:xfrm rot="8322814">
            <a:off x="757693" y="2639454"/>
            <a:ext cx="3974037" cy="2263639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6106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2156106" y="1195475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4824" y="1143519"/>
                <a:ext cx="809625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Symmetric convex body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𝐾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latin typeface="Cambria Math"/>
                      </a:rPr>
                      <m:t>=−</m:t>
                    </m:r>
                    <m:r>
                      <a:rPr lang="en-US" sz="2800" b="0" i="1" smtClean="0"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i="1" dirty="0">
                  <a:solidFill>
                    <a:schemeClr val="tx2"/>
                  </a:solidFill>
                  <a:latin typeface="Cambria Math"/>
                </a:endParaRPr>
              </a:p>
              <a:p>
                <a:r>
                  <a:rPr lang="en-US" sz="2800" dirty="0">
                    <a:solidFill>
                      <a:schemeClr val="tx2"/>
                    </a:solidFill>
                  </a:rPr>
                  <a:t>Gauge Function: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 smtClean="0">
                        <a:latin typeface="Cambria Math"/>
                      </a:rPr>
                      <m:t>≝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inf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 {</m:t>
                        </m:r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≥0: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𝑠𝐾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}</m:t>
                        </m:r>
                      </m:e>
                    </m:func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143519"/>
                <a:ext cx="8096251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581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 rot="8322814">
            <a:off x="1666659" y="3166792"/>
            <a:ext cx="2156106" cy="1228133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6106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2156106" y="1195475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71601" y="3734971"/>
                <a:ext cx="421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601" y="3734971"/>
                <a:ext cx="42191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41967" y="2695195"/>
                <a:ext cx="5048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967" y="2695195"/>
                <a:ext cx="504882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>
            <a:spLocks noChangeAspect="1"/>
          </p:cNvSpPr>
          <p:nvPr/>
        </p:nvSpPr>
        <p:spPr>
          <a:xfrm>
            <a:off x="2721853" y="374841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539791" y="313650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98181" y="3234474"/>
                <a:ext cx="573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181" y="3234474"/>
                <a:ext cx="57381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45345" y="2910511"/>
                <a:ext cx="7629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𝑠𝐾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345" y="2910511"/>
                <a:ext cx="762966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388"/>
            <a:ext cx="8229600" cy="653143"/>
          </a:xfrm>
        </p:spPr>
        <p:txBody>
          <a:bodyPr/>
          <a:lstStyle/>
          <a:p>
            <a:pPr eaLnBrk="1" hangingPunct="1"/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Norms and Convex Bodies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00053" y="4045023"/>
                <a:ext cx="5193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053" y="4045023"/>
                <a:ext cx="519309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30588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>
            <a:spLocks noChangeAspect="1"/>
          </p:cNvSpPr>
          <p:nvPr/>
        </p:nvSpPr>
        <p:spPr>
          <a:xfrm>
            <a:off x="1197877" y="44863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17125" y="5079288"/>
                <a:ext cx="801312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/>
                  <a:t>        </a:t>
                </a:r>
                <a:r>
                  <a:rPr lang="en-US" sz="2800" dirty="0">
                    <a:solidFill>
                      <a:srgbClr val="990099"/>
                    </a:solidFill>
                  </a:rPr>
                  <a:t>(triangle inequality)</a:t>
                </a:r>
                <a:r>
                  <a:rPr lang="en-US" sz="2800" dirty="0"/>
                  <a:t>                      </a:t>
                </a:r>
              </a:p>
              <a:p>
                <a:r>
                  <a:rPr lang="en-US" sz="2800" dirty="0"/>
                  <a:t>2.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≥0</m:t>
                    </m:r>
                  </m:oMath>
                </a14:m>
                <a:r>
                  <a:rPr lang="en-US" sz="2800" dirty="0"/>
                  <a:t>               </a:t>
                </a:r>
                <a:r>
                  <a:rPr lang="en-US" sz="2800" dirty="0">
                    <a:solidFill>
                      <a:srgbClr val="990099"/>
                    </a:solidFill>
                  </a:rPr>
                  <a:t>(homogeneity)</a:t>
                </a:r>
              </a:p>
              <a:p>
                <a:r>
                  <a:rPr lang="en-US" sz="2800" dirty="0"/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/>
                  <a:t>                            </a:t>
                </a:r>
                <a:r>
                  <a:rPr lang="en-US" sz="2800" dirty="0">
                    <a:solidFill>
                      <a:srgbClr val="990099"/>
                    </a:solidFill>
                  </a:rPr>
                  <a:t>(symmetry)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125" y="5079288"/>
                <a:ext cx="8013120" cy="1384995"/>
              </a:xfrm>
              <a:prstGeom prst="rect">
                <a:avLst/>
              </a:prstGeom>
              <a:blipFill rotWithShape="1">
                <a:blip r:embed="rId9"/>
                <a:stretch>
                  <a:fillRect l="-1521" t="-3965" r="-228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48048" y="3588589"/>
                <a:ext cx="423557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𝐾</m:t>
                      </m:r>
                      <m:r>
                        <a:rPr lang="en-US" sz="2800" b="0" i="1" dirty="0" smtClean="0">
                          <a:latin typeface="Cambria Math"/>
                        </a:rPr>
                        <m:t>={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/>
                        </a:rPr>
                        <m:t>𝜖</m:t>
                      </m:r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: 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/>
                        </a:rPr>
                        <m:t>≤1}</m:t>
                      </m:r>
                    </m:oMath>
                  </m:oMathPara>
                </a14:m>
                <a:endParaRPr lang="en-US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is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unit ball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048" y="3588589"/>
                <a:ext cx="4235570" cy="954107"/>
              </a:xfrm>
              <a:prstGeom prst="rect">
                <a:avLst/>
              </a:prstGeom>
              <a:blipFill rotWithShape="1">
                <a:blip r:embed="rId10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85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8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ChangeAspect="1"/>
          </p:cNvSpPr>
          <p:nvPr/>
        </p:nvSpPr>
        <p:spPr>
          <a:xfrm rot="8322814">
            <a:off x="1369097" y="2413276"/>
            <a:ext cx="3280755" cy="2263639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13020"/>
              <a:gd name="connsiteY0" fmla="*/ 0 h 1369855"/>
              <a:gd name="connsiteX1" fmla="*/ 400291 w 2113020"/>
              <a:gd name="connsiteY1" fmla="*/ 722078 h 1369855"/>
              <a:gd name="connsiteX2" fmla="*/ 1230820 w 2113020"/>
              <a:gd name="connsiteY2" fmla="*/ 1228133 h 1369855"/>
              <a:gd name="connsiteX3" fmla="*/ 2113020 w 2113020"/>
              <a:gd name="connsiteY3" fmla="*/ 1369855 h 1369855"/>
              <a:gd name="connsiteX4" fmla="*/ 1779967 w 2113020"/>
              <a:gd name="connsiteY4" fmla="*/ 529026 h 1369855"/>
              <a:gd name="connsiteX5" fmla="*/ 937044 w 2113020"/>
              <a:gd name="connsiteY5" fmla="*/ 34098 h 1369855"/>
              <a:gd name="connsiteX6" fmla="*/ 0 w 2113020"/>
              <a:gd name="connsiteY6" fmla="*/ 0 h 1369855"/>
              <a:gd name="connsiteX0" fmla="*/ 0 w 1779967"/>
              <a:gd name="connsiteY0" fmla="*/ 0 h 1228133"/>
              <a:gd name="connsiteX1" fmla="*/ 400291 w 1779967"/>
              <a:gd name="connsiteY1" fmla="*/ 722078 h 1228133"/>
              <a:gd name="connsiteX2" fmla="*/ 1230820 w 1779967"/>
              <a:gd name="connsiteY2" fmla="*/ 1228133 h 1228133"/>
              <a:gd name="connsiteX3" fmla="*/ 1779967 w 1779967"/>
              <a:gd name="connsiteY3" fmla="*/ 529026 h 1228133"/>
              <a:gd name="connsiteX4" fmla="*/ 937044 w 1779967"/>
              <a:gd name="connsiteY4" fmla="*/ 34098 h 1228133"/>
              <a:gd name="connsiteX5" fmla="*/ 0 w 1779967"/>
              <a:gd name="connsiteY5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967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467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04824" y="1143519"/>
                <a:ext cx="8096251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Convex body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𝐾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containing the origin </a:t>
                </a:r>
                <a:r>
                  <a:rPr lang="en-US" sz="2800" dirty="0" err="1"/>
                  <a:t>origin</a:t>
                </a:r>
                <a:r>
                  <a:rPr lang="en-US" sz="2800" dirty="0"/>
                  <a:t>.</a:t>
                </a:r>
              </a:p>
              <a:p>
                <a:endParaRPr lang="en-US" sz="2800" i="1" dirty="0">
                  <a:solidFill>
                    <a:schemeClr val="tx2"/>
                  </a:solidFill>
                  <a:latin typeface="Cambria Math"/>
                </a:endParaRPr>
              </a:p>
              <a:p>
                <a:r>
                  <a:rPr lang="en-US" sz="2800" dirty="0">
                    <a:solidFill>
                      <a:schemeClr val="tx2"/>
                    </a:solidFill>
                  </a:rPr>
                  <a:t>Gauge Function: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 smtClean="0">
                        <a:latin typeface="Cambria Math"/>
                      </a:rPr>
                      <m:t>≝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inf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 {</m:t>
                        </m:r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≥0: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𝑠𝐾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}</m:t>
                        </m:r>
                      </m:e>
                    </m:func>
                  </m:oMath>
                </a14:m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143519"/>
                <a:ext cx="8096251" cy="1815882"/>
              </a:xfrm>
              <a:prstGeom prst="rect">
                <a:avLst/>
              </a:prstGeom>
              <a:blipFill>
                <a:blip r:embed="rId2"/>
                <a:stretch>
                  <a:fillRect l="-1581" t="-33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 rot="8322814">
            <a:off x="2000337" y="3045243"/>
            <a:ext cx="1779967" cy="1228133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1779967"/>
              <a:gd name="connsiteY0" fmla="*/ 0 h 1228133"/>
              <a:gd name="connsiteX1" fmla="*/ 400291 w 1779967"/>
              <a:gd name="connsiteY1" fmla="*/ 722078 h 1228133"/>
              <a:gd name="connsiteX2" fmla="*/ 1230820 w 1779967"/>
              <a:gd name="connsiteY2" fmla="*/ 1228133 h 1228133"/>
              <a:gd name="connsiteX3" fmla="*/ 1779967 w 1779967"/>
              <a:gd name="connsiteY3" fmla="*/ 529026 h 1228133"/>
              <a:gd name="connsiteX4" fmla="*/ 937044 w 1779967"/>
              <a:gd name="connsiteY4" fmla="*/ 34098 h 1228133"/>
              <a:gd name="connsiteX5" fmla="*/ 0 w 1779967"/>
              <a:gd name="connsiteY5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967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46257" y="2697739"/>
                <a:ext cx="5048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257" y="2697739"/>
                <a:ext cx="50488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>
            <a:spLocks noChangeAspect="1"/>
          </p:cNvSpPr>
          <p:nvPr/>
        </p:nvSpPr>
        <p:spPr>
          <a:xfrm>
            <a:off x="2726143" y="375095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544081" y="313904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02471" y="3237018"/>
                <a:ext cx="573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471" y="3237018"/>
                <a:ext cx="57381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49635" y="2913055"/>
                <a:ext cx="7629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𝑠𝐾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35" y="2913055"/>
                <a:ext cx="762966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388"/>
            <a:ext cx="8229600" cy="653143"/>
          </a:xfrm>
        </p:spPr>
        <p:txBody>
          <a:bodyPr/>
          <a:lstStyle/>
          <a:p>
            <a:pPr eaLnBrk="1" hangingPunct="1"/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Norms and Convex Bodies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75891" y="3737515"/>
                <a:ext cx="421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891" y="3737515"/>
                <a:ext cx="42191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7124" y="5079288"/>
                <a:ext cx="798937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/>
                  <a:t>        </a:t>
                </a:r>
                <a:r>
                  <a:rPr lang="en-US" sz="2800" dirty="0">
                    <a:solidFill>
                      <a:srgbClr val="990099"/>
                    </a:solidFill>
                  </a:rPr>
                  <a:t>(triangle inequality)</a:t>
                </a:r>
                <a:r>
                  <a:rPr lang="en-US" sz="2800" dirty="0"/>
                  <a:t>                      </a:t>
                </a:r>
              </a:p>
              <a:p>
                <a:r>
                  <a:rPr lang="en-US" sz="2800" dirty="0"/>
                  <a:t>2.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≥0</m:t>
                    </m:r>
                  </m:oMath>
                </a14:m>
                <a:r>
                  <a:rPr lang="en-US" sz="2800" dirty="0"/>
                  <a:t>               </a:t>
                </a:r>
                <a:r>
                  <a:rPr lang="en-US" sz="2800" dirty="0">
                    <a:solidFill>
                      <a:srgbClr val="990099"/>
                    </a:solidFill>
                  </a:rPr>
                  <a:t>(homogeneity)</a:t>
                </a:r>
              </a:p>
              <a:p>
                <a:r>
                  <a:rPr lang="en-US" sz="2800" dirty="0"/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/>
                  <a:t>                            </a:t>
                </a:r>
                <a:r>
                  <a:rPr lang="en-US" sz="2800" dirty="0">
                    <a:solidFill>
                      <a:srgbClr val="990099"/>
                    </a:solidFill>
                  </a:rPr>
                  <a:t>(symmetry)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124" y="5079288"/>
                <a:ext cx="7989370" cy="1384995"/>
              </a:xfrm>
              <a:prstGeom prst="rect">
                <a:avLst/>
              </a:prstGeom>
              <a:blipFill rotWithShape="1">
                <a:blip r:embed="rId7"/>
                <a:stretch>
                  <a:fillRect l="-1526" t="-3965" r="-534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48048" y="3588589"/>
                <a:ext cx="423557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𝐾</m:t>
                      </m:r>
                      <m:r>
                        <a:rPr lang="en-US" sz="2800" b="0" i="1" dirty="0" smtClean="0">
                          <a:latin typeface="Cambria Math"/>
                        </a:rPr>
                        <m:t>={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/>
                        </a:rPr>
                        <m:t>𝜖</m:t>
                      </m:r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: 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/>
                        </a:rPr>
                        <m:t>≤1}</m:t>
                      </m:r>
                    </m:oMath>
                  </m:oMathPara>
                </a14:m>
                <a:endParaRPr lang="en-US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is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unit ball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048" y="3588589"/>
                <a:ext cx="4235570" cy="954107"/>
              </a:xfrm>
              <a:prstGeom prst="rect">
                <a:avLst/>
              </a:prstGeom>
              <a:blipFill rotWithShape="1">
                <a:blip r:embed="rId8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030059" y="6220047"/>
            <a:ext cx="660411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10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4824" y="1143519"/>
                <a:ext cx="8096251" cy="652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 norms,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latin typeface="Cambria Math"/>
                      </a:rPr>
                      <m:t>≥1</m:t>
                    </m:r>
                  </m:oMath>
                </a14:m>
                <a:r>
                  <a:rPr lang="en-US" sz="2800" dirty="0"/>
                  <a:t>: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∑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|</m:t>
                                </m:r>
                              </m:e>
                              <m:sub/>
                              <m:sup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𝑝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1/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𝑝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143519"/>
                <a:ext cx="8096251" cy="652551"/>
              </a:xfrm>
              <a:prstGeom prst="rect">
                <a:avLst/>
              </a:prstGeom>
              <a:blipFill rotWithShape="1">
                <a:blip r:embed="rId3"/>
                <a:stretch>
                  <a:fillRect b="-18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spect="1"/>
          </p:cNvSpPr>
          <p:nvPr/>
        </p:nvSpPr>
        <p:spPr>
          <a:xfrm>
            <a:off x="6400700" y="3433313"/>
            <a:ext cx="1814511" cy="181502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655800" y="3437628"/>
            <a:ext cx="1811635" cy="1810711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 rot="18932315">
            <a:off x="1171569" y="3705208"/>
            <a:ext cx="1292437" cy="129280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57201" y="4313206"/>
            <a:ext cx="421910" cy="461665"/>
            <a:chOff x="2471601" y="3734971"/>
            <a:chExt cx="421910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71601" y="3734971"/>
                  <a:ext cx="42191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1601" y="3734971"/>
                  <a:ext cx="42191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2721853" y="3748414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297052" y="4308181"/>
            <a:ext cx="421910" cy="461665"/>
            <a:chOff x="2471601" y="3734971"/>
            <a:chExt cx="421910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471601" y="3734971"/>
                  <a:ext cx="42191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1601" y="3734971"/>
                  <a:ext cx="421910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2721853" y="3748414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036902" y="4308180"/>
            <a:ext cx="421910" cy="461665"/>
            <a:chOff x="2471601" y="3734971"/>
            <a:chExt cx="421910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471601" y="3734971"/>
                  <a:ext cx="42191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1601" y="3734971"/>
                  <a:ext cx="421910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2721853" y="3748414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286541" y="2830982"/>
                <a:ext cx="13290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ball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541" y="2830982"/>
                <a:ext cx="1329069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2500" r="-137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029736" y="2841223"/>
                <a:ext cx="12546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 ball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736" y="2841223"/>
                <a:ext cx="1254643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12500" r="-825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45351" y="2848538"/>
                <a:ext cx="14353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200" dirty="0"/>
                  <a:t> ball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351" y="2848538"/>
                <a:ext cx="1435396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2500" r="-169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188638" y="5386340"/>
                <a:ext cx="13290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638" y="5386340"/>
                <a:ext cx="1329069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907270" y="5396150"/>
                <a:ext cx="13290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270" y="5396150"/>
                <a:ext cx="1329069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668386" y="5366144"/>
                <a:ext cx="13290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386" y="5366144"/>
                <a:ext cx="1329069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388"/>
            <a:ext cx="8229600" cy="653143"/>
          </a:xfrm>
        </p:spPr>
        <p:txBody>
          <a:bodyPr/>
          <a:lstStyle/>
          <a:p>
            <a:pPr eaLnBrk="1" hangingPunct="1"/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Norms and Convex Bodies</a:t>
            </a:r>
          </a:p>
        </p:txBody>
      </p:sp>
    </p:spTree>
    <p:extLst>
      <p:ext uri="{BB962C8B-B14F-4D97-AF65-F5344CB8AC3E}">
        <p14:creationId xmlns:p14="http://schemas.microsoft.com/office/powerpoint/2010/main" val="3449633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72" y="274860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Shortest Vector Problem (SVP)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87229" y="1129152"/>
                <a:ext cx="8653244" cy="1165073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Given: </a:t>
                </a:r>
                <a:r>
                  <a:rPr lang="en-US" sz="2800" dirty="0">
                    <a:solidFill>
                      <a:schemeClr val="tx1"/>
                    </a:solidFill>
                  </a:rPr>
                  <a:t>Lattice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norm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  <a:endParaRPr lang="en-US" sz="2800" baseline="30000" dirty="0"/>
              </a:p>
              <a:p>
                <a:pPr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Goal: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m:rPr>
                        <m:lit/>
                      </m:rP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∖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{0}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7229" y="1129152"/>
                <a:ext cx="8653244" cy="1165073"/>
              </a:xfrm>
              <a:blipFill>
                <a:blip r:embed="rId2"/>
                <a:stretch>
                  <a:fillRect l="-1408" t="-4712" b="-366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3603625" y="2514600"/>
            <a:ext cx="2517775" cy="3619501"/>
            <a:chOff x="2270" y="1584"/>
            <a:chExt cx="1586" cy="2280"/>
          </a:xfrm>
        </p:grpSpPr>
        <p:sp>
          <p:nvSpPr>
            <p:cNvPr id="4125" name="AutoShape 90"/>
            <p:cNvSpPr>
              <a:spLocks noChangeAspect="1" noChangeArrowheads="1"/>
            </p:cNvSpPr>
            <p:nvPr/>
          </p:nvSpPr>
          <p:spPr bwMode="auto">
            <a:xfrm rot="-3222892">
              <a:off x="1766" y="2300"/>
              <a:ext cx="2209" cy="852"/>
            </a:xfrm>
            <a:prstGeom prst="hexagon">
              <a:avLst>
                <a:gd name="adj" fmla="val 64818"/>
                <a:gd name="vf" fmla="val 115470"/>
              </a:avLst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26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2270" y="3496"/>
                  <a:ext cx="351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sz="3200" dirty="0">
                      <a:solidFill>
                        <a:srgbClr val="993366"/>
                      </a:solidFill>
                    </a:rPr>
                    <a:t>-</a:t>
                  </a:r>
                  <a14:m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993366"/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endParaRPr lang="en-US" sz="3200" dirty="0">
                    <a:solidFill>
                      <a:srgbClr val="993366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4126" name="Text 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70" y="3496"/>
                  <a:ext cx="351" cy="3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7174" t="-14583" b="-3229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27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3513" y="1584"/>
                  <a:ext cx="343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993366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3200" dirty="0">
                    <a:solidFill>
                      <a:srgbClr val="993366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4127" name="Text 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13" y="1584"/>
                  <a:ext cx="343" cy="36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01" name="AutoShape 84"/>
          <p:cNvSpPr>
            <a:spLocks noChangeAspect="1" noChangeArrowheads="1"/>
          </p:cNvSpPr>
          <p:nvPr/>
        </p:nvSpPr>
        <p:spPr bwMode="auto">
          <a:xfrm rot="-3222892">
            <a:off x="3770312" y="4025901"/>
            <a:ext cx="1616075" cy="622300"/>
          </a:xfrm>
          <a:prstGeom prst="hexagon">
            <a:avLst>
              <a:gd name="adj" fmla="val 64923"/>
              <a:gd name="vf" fmla="val 11547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Text Box 87"/>
              <p:cNvSpPr txBox="1">
                <a:spLocks noChangeArrowheads="1"/>
              </p:cNvSpPr>
              <p:nvPr/>
            </p:nvSpPr>
            <p:spPr bwMode="auto">
              <a:xfrm>
                <a:off x="4351338" y="4325938"/>
                <a:ext cx="46198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4102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1338" y="4325938"/>
                <a:ext cx="46198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3" name="Oval 48"/>
          <p:cNvSpPr>
            <a:spLocks noChangeAspect="1" noChangeArrowheads="1"/>
          </p:cNvSpPr>
          <p:nvPr/>
        </p:nvSpPr>
        <p:spPr bwMode="auto">
          <a:xfrm>
            <a:off x="4519613" y="56642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4" name="Oval 49"/>
          <p:cNvSpPr>
            <a:spLocks noChangeAspect="1" noChangeArrowheads="1"/>
          </p:cNvSpPr>
          <p:nvPr/>
        </p:nvSpPr>
        <p:spPr bwMode="auto">
          <a:xfrm>
            <a:off x="4513263" y="4298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5" name="Oval 50"/>
          <p:cNvSpPr>
            <a:spLocks noChangeAspect="1" noChangeArrowheads="1"/>
          </p:cNvSpPr>
          <p:nvPr/>
        </p:nvSpPr>
        <p:spPr bwMode="auto">
          <a:xfrm>
            <a:off x="4519613" y="2921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06" name="Oval 52"/>
          <p:cNvSpPr>
            <a:spLocks noChangeAspect="1" noChangeArrowheads="1"/>
          </p:cNvSpPr>
          <p:nvPr/>
        </p:nvSpPr>
        <p:spPr bwMode="auto">
          <a:xfrm>
            <a:off x="5434013" y="56642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7" name="Oval 53"/>
          <p:cNvSpPr>
            <a:spLocks noChangeAspect="1" noChangeArrowheads="1"/>
          </p:cNvSpPr>
          <p:nvPr/>
        </p:nvSpPr>
        <p:spPr bwMode="auto">
          <a:xfrm>
            <a:off x="5427663" y="4298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8" name="Oval 54"/>
          <p:cNvSpPr>
            <a:spLocks noChangeAspect="1" noChangeArrowheads="1"/>
          </p:cNvSpPr>
          <p:nvPr/>
        </p:nvSpPr>
        <p:spPr bwMode="auto">
          <a:xfrm>
            <a:off x="5434013" y="2921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09" name="Oval 56"/>
          <p:cNvSpPr>
            <a:spLocks noChangeAspect="1" noChangeArrowheads="1"/>
          </p:cNvSpPr>
          <p:nvPr/>
        </p:nvSpPr>
        <p:spPr bwMode="auto">
          <a:xfrm>
            <a:off x="6348413" y="56705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0" name="Oval 57"/>
          <p:cNvSpPr>
            <a:spLocks noChangeAspect="1" noChangeArrowheads="1"/>
          </p:cNvSpPr>
          <p:nvPr/>
        </p:nvSpPr>
        <p:spPr bwMode="auto">
          <a:xfrm>
            <a:off x="6342063" y="4305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1" name="Oval 58"/>
          <p:cNvSpPr>
            <a:spLocks noChangeAspect="1" noChangeArrowheads="1"/>
          </p:cNvSpPr>
          <p:nvPr/>
        </p:nvSpPr>
        <p:spPr bwMode="auto">
          <a:xfrm>
            <a:off x="6348413" y="29273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12" name="Oval 60"/>
          <p:cNvSpPr>
            <a:spLocks noChangeAspect="1" noChangeArrowheads="1"/>
          </p:cNvSpPr>
          <p:nvPr/>
        </p:nvSpPr>
        <p:spPr bwMode="auto">
          <a:xfrm>
            <a:off x="7262813" y="56705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3" name="Oval 61"/>
          <p:cNvSpPr>
            <a:spLocks noChangeAspect="1" noChangeArrowheads="1"/>
          </p:cNvSpPr>
          <p:nvPr/>
        </p:nvSpPr>
        <p:spPr bwMode="auto">
          <a:xfrm>
            <a:off x="7256463" y="4305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4" name="Oval 62"/>
          <p:cNvSpPr>
            <a:spLocks noChangeAspect="1" noChangeArrowheads="1"/>
          </p:cNvSpPr>
          <p:nvPr/>
        </p:nvSpPr>
        <p:spPr bwMode="auto">
          <a:xfrm>
            <a:off x="7262813" y="29273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15" name="Oval 64"/>
          <p:cNvSpPr>
            <a:spLocks noChangeAspect="1" noChangeArrowheads="1"/>
          </p:cNvSpPr>
          <p:nvPr/>
        </p:nvSpPr>
        <p:spPr bwMode="auto">
          <a:xfrm>
            <a:off x="1776413" y="56515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6" name="Oval 65"/>
          <p:cNvSpPr>
            <a:spLocks noChangeAspect="1" noChangeArrowheads="1"/>
          </p:cNvSpPr>
          <p:nvPr/>
        </p:nvSpPr>
        <p:spPr bwMode="auto">
          <a:xfrm>
            <a:off x="1770063" y="42862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7" name="Oval 66"/>
          <p:cNvSpPr>
            <a:spLocks noChangeAspect="1" noChangeArrowheads="1"/>
          </p:cNvSpPr>
          <p:nvPr/>
        </p:nvSpPr>
        <p:spPr bwMode="auto">
          <a:xfrm>
            <a:off x="1776413" y="2908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18" name="Oval 68"/>
          <p:cNvSpPr>
            <a:spLocks noChangeAspect="1" noChangeArrowheads="1"/>
          </p:cNvSpPr>
          <p:nvPr/>
        </p:nvSpPr>
        <p:spPr bwMode="auto">
          <a:xfrm>
            <a:off x="2690813" y="56515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9" name="Oval 69"/>
          <p:cNvSpPr>
            <a:spLocks noChangeAspect="1" noChangeArrowheads="1"/>
          </p:cNvSpPr>
          <p:nvPr/>
        </p:nvSpPr>
        <p:spPr bwMode="auto">
          <a:xfrm>
            <a:off x="2684463" y="42862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20" name="Oval 70"/>
          <p:cNvSpPr>
            <a:spLocks noChangeAspect="1" noChangeArrowheads="1"/>
          </p:cNvSpPr>
          <p:nvPr/>
        </p:nvSpPr>
        <p:spPr bwMode="auto">
          <a:xfrm>
            <a:off x="2690813" y="2908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21" name="Oval 72"/>
          <p:cNvSpPr>
            <a:spLocks noChangeAspect="1" noChangeArrowheads="1"/>
          </p:cNvSpPr>
          <p:nvPr/>
        </p:nvSpPr>
        <p:spPr bwMode="auto">
          <a:xfrm>
            <a:off x="3605213" y="56578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22" name="Oval 73"/>
          <p:cNvSpPr>
            <a:spLocks noChangeAspect="1" noChangeArrowheads="1"/>
          </p:cNvSpPr>
          <p:nvPr/>
        </p:nvSpPr>
        <p:spPr bwMode="auto">
          <a:xfrm>
            <a:off x="3598863" y="42926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23" name="Oval 74"/>
          <p:cNvSpPr>
            <a:spLocks noChangeAspect="1" noChangeArrowheads="1"/>
          </p:cNvSpPr>
          <p:nvPr/>
        </p:nvSpPr>
        <p:spPr bwMode="auto">
          <a:xfrm>
            <a:off x="3605213" y="29146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4" name="Text Box 93"/>
              <p:cNvSpPr txBox="1">
                <a:spLocks noChangeArrowheads="1"/>
              </p:cNvSpPr>
              <p:nvPr/>
            </p:nvSpPr>
            <p:spPr bwMode="auto">
              <a:xfrm>
                <a:off x="4581525" y="3722688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24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1525" y="3722688"/>
                <a:ext cx="607474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831820" y="5155625"/>
                <a:ext cx="5295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820" y="5155625"/>
                <a:ext cx="529504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63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143" y="144235"/>
            <a:ext cx="9144000" cy="775370"/>
          </a:xfrm>
        </p:spPr>
        <p:txBody>
          <a:bodyPr/>
          <a:lstStyle/>
          <a:p>
            <a:pPr eaLnBrk="1" hangingPunct="1"/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Closest Vector Problem (CVP)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44617" y="1133522"/>
                <a:ext cx="8250572" cy="1401142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Given: </a:t>
                </a:r>
                <a:r>
                  <a:rPr lang="en-US" sz="2800" dirty="0">
                    <a:solidFill>
                      <a:schemeClr val="tx1"/>
                    </a:solidFill>
                  </a:rPr>
                  <a:t>Lattice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target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norm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  <a:endParaRPr lang="en-US" sz="2800" baseline="30000" dirty="0"/>
              </a:p>
              <a:p>
                <a:pPr eaLnBrk="1" hangingPunct="1">
                  <a:buFontTx/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Goal: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61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617" y="1133522"/>
                <a:ext cx="8250572" cy="1401142"/>
              </a:xfrm>
              <a:blipFill>
                <a:blip r:embed="rId2"/>
                <a:stretch>
                  <a:fillRect l="-1552" t="-434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5092700" y="3081338"/>
            <a:ext cx="1889125" cy="1954213"/>
            <a:chOff x="2600" y="1901"/>
            <a:chExt cx="1190" cy="1231"/>
          </a:xfrm>
        </p:grpSpPr>
        <p:sp>
          <p:nvSpPr>
            <p:cNvPr id="6162" name="AutoShape 90"/>
            <p:cNvSpPr>
              <a:spLocks noChangeAspect="1" noChangeArrowheads="1"/>
            </p:cNvSpPr>
            <p:nvPr/>
          </p:nvSpPr>
          <p:spPr bwMode="auto">
            <a:xfrm rot="18377108">
              <a:off x="2410" y="2091"/>
              <a:ext cx="1231" cy="852"/>
            </a:xfrm>
            <a:custGeom>
              <a:avLst/>
              <a:gdLst>
                <a:gd name="connsiteX0" fmla="*/ 0 w 2830513"/>
                <a:gd name="connsiteY0" fmla="*/ 676275 h 1352550"/>
                <a:gd name="connsiteX1" fmla="*/ 876669 w 2830513"/>
                <a:gd name="connsiteY1" fmla="*/ 0 h 1352550"/>
                <a:gd name="connsiteX2" fmla="*/ 1953844 w 2830513"/>
                <a:gd name="connsiteY2" fmla="*/ 0 h 1352550"/>
                <a:gd name="connsiteX3" fmla="*/ 2830513 w 2830513"/>
                <a:gd name="connsiteY3" fmla="*/ 676275 h 1352550"/>
                <a:gd name="connsiteX4" fmla="*/ 1953844 w 2830513"/>
                <a:gd name="connsiteY4" fmla="*/ 1352550 h 1352550"/>
                <a:gd name="connsiteX5" fmla="*/ 876669 w 2830513"/>
                <a:gd name="connsiteY5" fmla="*/ 1352550 h 1352550"/>
                <a:gd name="connsiteX6" fmla="*/ 0 w 2830513"/>
                <a:gd name="connsiteY6" fmla="*/ 676275 h 1352550"/>
                <a:gd name="connsiteX0" fmla="*/ 0 w 1953844"/>
                <a:gd name="connsiteY0" fmla="*/ 1352550 h 1352550"/>
                <a:gd name="connsiteX1" fmla="*/ 0 w 1953844"/>
                <a:gd name="connsiteY1" fmla="*/ 0 h 1352550"/>
                <a:gd name="connsiteX2" fmla="*/ 1077175 w 1953844"/>
                <a:gd name="connsiteY2" fmla="*/ 0 h 1352550"/>
                <a:gd name="connsiteX3" fmla="*/ 1953844 w 1953844"/>
                <a:gd name="connsiteY3" fmla="*/ 676275 h 1352550"/>
                <a:gd name="connsiteX4" fmla="*/ 1077175 w 1953844"/>
                <a:gd name="connsiteY4" fmla="*/ 1352550 h 1352550"/>
                <a:gd name="connsiteX5" fmla="*/ 0 w 1953844"/>
                <a:gd name="connsiteY5" fmla="*/ 1352550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3844" h="1352550">
                  <a:moveTo>
                    <a:pt x="0" y="1352550"/>
                  </a:moveTo>
                  <a:lnTo>
                    <a:pt x="0" y="0"/>
                  </a:lnTo>
                  <a:lnTo>
                    <a:pt x="1077175" y="0"/>
                  </a:lnTo>
                  <a:lnTo>
                    <a:pt x="1953844" y="676275"/>
                  </a:lnTo>
                  <a:lnTo>
                    <a:pt x="1077175" y="1352550"/>
                  </a:lnTo>
                  <a:lnTo>
                    <a:pt x="0" y="135255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63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3447" y="2465"/>
                  <a:ext cx="343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993366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3200" dirty="0">
                    <a:solidFill>
                      <a:srgbClr val="993366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163" name="Text 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47" y="2465"/>
                  <a:ext cx="343" cy="3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49" name="AutoShape 84"/>
          <p:cNvSpPr>
            <a:spLocks noChangeAspect="1" noChangeArrowheads="1"/>
          </p:cNvSpPr>
          <p:nvPr/>
        </p:nvSpPr>
        <p:spPr bwMode="auto">
          <a:xfrm rot="-3222892">
            <a:off x="5057069" y="3926566"/>
            <a:ext cx="1212059" cy="622300"/>
          </a:xfrm>
          <a:custGeom>
            <a:avLst/>
            <a:gdLst>
              <a:gd name="connsiteX0" fmla="*/ 0 w 1616075"/>
              <a:gd name="connsiteY0" fmla="*/ 311150 h 622300"/>
              <a:gd name="connsiteX1" fmla="*/ 404016 w 1616075"/>
              <a:gd name="connsiteY1" fmla="*/ 0 h 622300"/>
              <a:gd name="connsiteX2" fmla="*/ 1212059 w 1616075"/>
              <a:gd name="connsiteY2" fmla="*/ 0 h 622300"/>
              <a:gd name="connsiteX3" fmla="*/ 1616075 w 1616075"/>
              <a:gd name="connsiteY3" fmla="*/ 311150 h 622300"/>
              <a:gd name="connsiteX4" fmla="*/ 1212059 w 1616075"/>
              <a:gd name="connsiteY4" fmla="*/ 622300 h 622300"/>
              <a:gd name="connsiteX5" fmla="*/ 404016 w 1616075"/>
              <a:gd name="connsiteY5" fmla="*/ 622300 h 622300"/>
              <a:gd name="connsiteX6" fmla="*/ 0 w 1616075"/>
              <a:gd name="connsiteY6" fmla="*/ 311150 h 622300"/>
              <a:gd name="connsiteX0" fmla="*/ 0 w 1212059"/>
              <a:gd name="connsiteY0" fmla="*/ 622300 h 622300"/>
              <a:gd name="connsiteX1" fmla="*/ 0 w 1212059"/>
              <a:gd name="connsiteY1" fmla="*/ 0 h 622300"/>
              <a:gd name="connsiteX2" fmla="*/ 808043 w 1212059"/>
              <a:gd name="connsiteY2" fmla="*/ 0 h 622300"/>
              <a:gd name="connsiteX3" fmla="*/ 1212059 w 1212059"/>
              <a:gd name="connsiteY3" fmla="*/ 311150 h 622300"/>
              <a:gd name="connsiteX4" fmla="*/ 808043 w 1212059"/>
              <a:gd name="connsiteY4" fmla="*/ 622300 h 622300"/>
              <a:gd name="connsiteX5" fmla="*/ 0 w 1212059"/>
              <a:gd name="connsiteY5" fmla="*/ 6223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2059" h="622300">
                <a:moveTo>
                  <a:pt x="0" y="622300"/>
                </a:moveTo>
                <a:lnTo>
                  <a:pt x="0" y="0"/>
                </a:lnTo>
                <a:lnTo>
                  <a:pt x="808043" y="0"/>
                </a:lnTo>
                <a:lnTo>
                  <a:pt x="1212059" y="311150"/>
                </a:lnTo>
                <a:lnTo>
                  <a:pt x="808043" y="622300"/>
                </a:lnTo>
                <a:lnTo>
                  <a:pt x="0" y="6223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Text Box 87"/>
              <p:cNvSpPr txBox="1">
                <a:spLocks noChangeArrowheads="1"/>
              </p:cNvSpPr>
              <p:nvPr/>
            </p:nvSpPr>
            <p:spPr bwMode="auto">
              <a:xfrm>
                <a:off x="5249863" y="4367213"/>
                <a:ext cx="49372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150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9863" y="4367213"/>
                <a:ext cx="49372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1" name="Oval 48"/>
          <p:cNvSpPr>
            <a:spLocks noChangeAspect="1" noChangeArrowheads="1"/>
          </p:cNvSpPr>
          <p:nvPr/>
        </p:nvSpPr>
        <p:spPr bwMode="auto">
          <a:xfrm>
            <a:off x="4519613" y="56642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2" name="Oval 49"/>
          <p:cNvSpPr>
            <a:spLocks noChangeAspect="1" noChangeArrowheads="1"/>
          </p:cNvSpPr>
          <p:nvPr/>
        </p:nvSpPr>
        <p:spPr bwMode="auto">
          <a:xfrm>
            <a:off x="4513263" y="4298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3" name="Oval 50"/>
          <p:cNvSpPr>
            <a:spLocks noChangeAspect="1" noChangeArrowheads="1"/>
          </p:cNvSpPr>
          <p:nvPr/>
        </p:nvSpPr>
        <p:spPr bwMode="auto">
          <a:xfrm>
            <a:off x="4519613" y="2921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154" name="Oval 52"/>
          <p:cNvSpPr>
            <a:spLocks noChangeAspect="1" noChangeArrowheads="1"/>
          </p:cNvSpPr>
          <p:nvPr/>
        </p:nvSpPr>
        <p:spPr bwMode="auto">
          <a:xfrm>
            <a:off x="6348413" y="56642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5" name="Oval 53"/>
          <p:cNvSpPr>
            <a:spLocks noChangeAspect="1" noChangeArrowheads="1"/>
          </p:cNvSpPr>
          <p:nvPr/>
        </p:nvSpPr>
        <p:spPr bwMode="auto">
          <a:xfrm>
            <a:off x="6342063" y="4298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6" name="Oval 54"/>
          <p:cNvSpPr>
            <a:spLocks noChangeAspect="1" noChangeArrowheads="1"/>
          </p:cNvSpPr>
          <p:nvPr/>
        </p:nvSpPr>
        <p:spPr bwMode="auto">
          <a:xfrm>
            <a:off x="6348413" y="2921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157" name="Oval 72"/>
          <p:cNvSpPr>
            <a:spLocks noChangeAspect="1" noChangeArrowheads="1"/>
          </p:cNvSpPr>
          <p:nvPr/>
        </p:nvSpPr>
        <p:spPr bwMode="auto">
          <a:xfrm>
            <a:off x="2703513" y="56578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8" name="Oval 73"/>
          <p:cNvSpPr>
            <a:spLocks noChangeAspect="1" noChangeArrowheads="1"/>
          </p:cNvSpPr>
          <p:nvPr/>
        </p:nvSpPr>
        <p:spPr bwMode="auto">
          <a:xfrm>
            <a:off x="2697163" y="42926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9" name="Oval 74"/>
          <p:cNvSpPr>
            <a:spLocks noChangeAspect="1" noChangeArrowheads="1"/>
          </p:cNvSpPr>
          <p:nvPr/>
        </p:nvSpPr>
        <p:spPr bwMode="auto">
          <a:xfrm>
            <a:off x="2703513" y="29146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60" name="Text Box 93"/>
              <p:cNvSpPr txBox="1">
                <a:spLocks noChangeArrowheads="1"/>
              </p:cNvSpPr>
              <p:nvPr/>
            </p:nvSpPr>
            <p:spPr bwMode="auto">
              <a:xfrm>
                <a:off x="5546725" y="3849688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160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6725" y="3849688"/>
                <a:ext cx="60747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61" name="Oval 49"/>
          <p:cNvSpPr>
            <a:spLocks noChangeAspect="1" noChangeArrowheads="1"/>
          </p:cNvSpPr>
          <p:nvPr/>
        </p:nvSpPr>
        <p:spPr bwMode="auto">
          <a:xfrm>
            <a:off x="5478463" y="4413250"/>
            <a:ext cx="76200" cy="76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917420" y="5155625"/>
                <a:ext cx="5295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420" y="5155625"/>
                <a:ext cx="52950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24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86896" y="292395"/>
                <a:ext cx="8229600" cy="612103"/>
              </a:xfrm>
            </p:spPr>
            <p:txBody>
              <a:bodyPr/>
              <a:lstStyle/>
              <a:p>
                <a:r>
                  <a:rPr lang="en-US" sz="4400" dirty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SVP &amp; CVP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400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86896" y="292395"/>
                <a:ext cx="8229600" cy="612103"/>
              </a:xfrm>
              <a:blipFill>
                <a:blip r:embed="rId3"/>
                <a:stretch>
                  <a:fillRect t="-47000" b="-60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44137" y="1028097"/>
              <a:ext cx="7941215" cy="3582595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92536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227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3869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8403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0302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46739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821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Method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Prob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Apx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n-lt"/>
                            </a:rPr>
                            <a:t>Time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n-lt"/>
                            </a:rPr>
                            <a:t>Space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n-lt"/>
                            </a:rPr>
                            <a:t>Authors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2195">
                    <a:tc row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+mn-lt"/>
                            </a:rPr>
                            <a:t>Basis Reduction</a:t>
                          </a:r>
                          <a:br>
                            <a:rPr lang="en-US" sz="2000" dirty="0">
                              <a:latin typeface="+mn-lt"/>
                            </a:rPr>
                          </a:br>
                          <a:r>
                            <a:rPr lang="en-US" sz="2000" dirty="0">
                              <a:latin typeface="+mn-lt"/>
                            </a:rPr>
                            <a:t>+ Enumeration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>
                              <a:latin typeface="+mn-lt"/>
                            </a:rPr>
                            <a:t>SVP / CVP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baseline="0" smtClean="0">
                                    <a:latin typeface="Cambria Math" panose="02040503050406030204" pitchFamily="18" charset="0"/>
                                  </a:rPr>
                                  <m:t>poly</m:t>
                                </m:r>
                                <m:r>
                                  <a:rPr lang="en-US" sz="2000" b="0" i="1" baseline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baseline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baseline="0" smtClean="0">
                                    <a:latin typeface="Cambria Math" panose="02040503050406030204" pitchFamily="18" charset="0"/>
                                  </a:rPr>
                                  <m:t>poly</m:t>
                                </m:r>
                                <m:r>
                                  <a:rPr lang="en-US" sz="2000" b="0" i="1" baseline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baseline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+mn-lt"/>
                            </a:rPr>
                            <a:t>LLL 82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7449731"/>
                      </a:ext>
                    </a:extLst>
                  </a:tr>
                  <a:tr h="618088">
                    <a:tc vMerge="1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>
                              <a:latin typeface="+mn-lt"/>
                            </a:rPr>
                            <a:t>SVP / CVP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0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en-US" sz="2000" baseline="0" dirty="0">
                              <a:latin typeface="+mn-lt"/>
                            </a:rPr>
                            <a:t> /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sSup>
                                    <m:sSupPr>
                                      <m:ctrlPr>
                                        <a:rPr lang="en-US" sz="20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sz="2000" b="0" i="1" baseline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baseline="0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baseline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box>
                            </m:oMath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baseline="0" smtClean="0">
                                    <a:latin typeface="Cambria Math" panose="02040503050406030204" pitchFamily="18" charset="0"/>
                                  </a:rPr>
                                  <m:t>poly</m:t>
                                </m:r>
                                <m:r>
                                  <a:rPr lang="en-US" sz="2000" b="0" i="1" baseline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baseline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+mn-lt"/>
                            </a:rPr>
                            <a:t>K 87, H 85, HS 07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2320665"/>
                      </a:ext>
                    </a:extLst>
                  </a:tr>
                  <a:tr h="382195"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+mn-lt"/>
                            </a:rPr>
                            <a:t>Randomized Sieving </a:t>
                          </a:r>
                          <a:br>
                            <a:rPr lang="en-US" sz="2000" dirty="0">
                              <a:latin typeface="+mn-lt"/>
                            </a:rPr>
                          </a:b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>
                              <a:latin typeface="+mn-lt"/>
                            </a:rPr>
                            <a:t>SVP / CVP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+mn-lt"/>
                            </a:rPr>
                            <a:t>AKS 01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383977"/>
                      </a:ext>
                    </a:extLst>
                  </a:tr>
                  <a:tr h="504626">
                    <a:tc vMerge="1"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+mn-lt"/>
                            </a:rPr>
                            <a:t>BN 07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6971743"/>
                      </a:ext>
                    </a:extLst>
                  </a:tr>
                  <a:tr h="3821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Voronoi</a:t>
                          </a:r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Cell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SVP / CVP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MV 13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180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Discrete Gaussian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SVP / CVP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ADRS 15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3879774"/>
                  </p:ext>
                </p:extLst>
              </p:nvPr>
            </p:nvGraphicFramePr>
            <p:xfrm>
              <a:off x="444137" y="1028097"/>
              <a:ext cx="7941215" cy="3582595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92536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227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3869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8403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0302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46739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821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Method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Prob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Apx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n-lt"/>
                            </a:rPr>
                            <a:t>Time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n-lt"/>
                            </a:rPr>
                            <a:t>Space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n-lt"/>
                            </a:rPr>
                            <a:t>Authors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 row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+mn-lt"/>
                            </a:rPr>
                            <a:t>Basis Reduction</a:t>
                          </a:r>
                          <a:br>
                            <a:rPr lang="en-US" sz="2000" dirty="0">
                              <a:latin typeface="+mn-lt"/>
                            </a:rPr>
                          </a:br>
                          <a:r>
                            <a:rPr lang="en-US" sz="2000" dirty="0">
                              <a:latin typeface="+mn-lt"/>
                            </a:rPr>
                            <a:t>+ Enumeration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>
                              <a:latin typeface="+mn-lt"/>
                            </a:rPr>
                            <a:t>SVP / CVP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46753" t="-104615" r="-402597" b="-73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2821" t="-104615" r="-217949" b="-73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87845" t="-104615" r="-134807" b="-73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+mn-lt"/>
                            </a:rPr>
                            <a:t>LLL 82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7449731"/>
                      </a:ext>
                    </a:extLst>
                  </a:tr>
                  <a:tr h="701040">
                    <a:tc vMerge="1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>
                              <a:latin typeface="+mn-lt"/>
                            </a:rPr>
                            <a:t>SVP / CVP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46753" t="-115652" r="-402597" b="-3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2821" t="-115652" r="-217949" b="-3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87845" t="-115652" r="-134807" b="-3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+mn-lt"/>
                            </a:rPr>
                            <a:t>K 87, H 85, HS 07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2320665"/>
                      </a:ext>
                    </a:extLst>
                  </a:tr>
                  <a:tr h="408940"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+mn-lt"/>
                            </a:rPr>
                            <a:t>Randomized Sieving </a:t>
                          </a:r>
                          <a:br>
                            <a:rPr lang="en-US" sz="2000" dirty="0">
                              <a:latin typeface="+mn-lt"/>
                            </a:rPr>
                          </a:b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>
                              <a:latin typeface="+mn-lt"/>
                            </a:rPr>
                            <a:t>SVP / CVP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46753" t="-370149" r="-402597" b="-441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2821" t="-370149" r="-217949" b="-441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87845" t="-370149" r="-134807" b="-441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+mn-lt"/>
                            </a:rPr>
                            <a:t>AKS 01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383977"/>
                      </a:ext>
                    </a:extLst>
                  </a:tr>
                  <a:tr h="596900">
                    <a:tc vMerge="1"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46753" t="-318182" r="-402597" b="-198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2821" t="-318182" r="-217949" b="-198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87845" t="-318182" r="-134807" b="-198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+mn-lt"/>
                            </a:rPr>
                            <a:t>BN 07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697174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Voronoi</a:t>
                          </a:r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Cell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SVP / CVP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346753" t="-636923" r="-402597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352821" t="-636923" r="-217949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487845" t="-636923" r="-134807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MV 13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Discrete Gaussian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SVP / CVP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46753" t="-416522" r="-402597" b="-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2821" t="-416522" r="-217949" b="-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87845" t="-416522" r="-134807" b="-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ADRS 15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AE7EA59-E4FC-41A7-BFEA-4C6B6BBEE3F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232902" y="4962439"/>
          <a:ext cx="2605278" cy="1734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5" imgW="2870052" imgH="1911227" progId="AcroExch.Document.11">
                  <p:embed/>
                </p:oleObj>
              </mc:Choice>
              <mc:Fallback>
                <p:oleObj name="Acrobat Document" r:id="rId5" imgW="2870052" imgH="1911227" progId="AcroExch.Document.11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AE7EA59-E4FC-41A7-BFEA-4C6B6BBEE3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32902" y="4962439"/>
                        <a:ext cx="2605278" cy="1734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EB0EDC2-A467-4F1A-9D1A-741718B46073}"/>
              </a:ext>
            </a:extLst>
          </p:cNvPr>
          <p:cNvGrpSpPr/>
          <p:nvPr/>
        </p:nvGrpSpPr>
        <p:grpSpPr>
          <a:xfrm>
            <a:off x="3055457" y="5147247"/>
            <a:ext cx="2953403" cy="1438652"/>
            <a:chOff x="1407909" y="1105979"/>
            <a:chExt cx="6152963" cy="2807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Box 53">
                  <a:extLst>
                    <a:ext uri="{FF2B5EF4-FFF2-40B4-BE49-F238E27FC236}">
                      <a16:creationId xmlns:a16="http://schemas.microsoft.com/office/drawing/2014/main" id="{5D19358B-9DF1-4A94-A0EB-845DC6631A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49552" y="1427158"/>
                  <a:ext cx="905956" cy="9163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" name="Text 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49552" y="1427158"/>
                  <a:ext cx="905956" cy="91632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Box 53">
                  <a:extLst>
                    <a:ext uri="{FF2B5EF4-FFF2-40B4-BE49-F238E27FC236}">
                      <a16:creationId xmlns:a16="http://schemas.microsoft.com/office/drawing/2014/main" id="{44D7117C-DF23-4480-911C-150BE9160C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07909" y="2221886"/>
                  <a:ext cx="853723" cy="8458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" name="Text 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07909" y="2221886"/>
                  <a:ext cx="853723" cy="84583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ine 4">
              <a:extLst>
                <a:ext uri="{FF2B5EF4-FFF2-40B4-BE49-F238E27FC236}">
                  <a16:creationId xmlns:a16="http://schemas.microsoft.com/office/drawing/2014/main" id="{25BC09EC-3DF5-4D85-9D65-2972386557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6694" y="2608291"/>
              <a:ext cx="468100" cy="7812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4">
              <a:extLst>
                <a:ext uri="{FF2B5EF4-FFF2-40B4-BE49-F238E27FC236}">
                  <a16:creationId xmlns:a16="http://schemas.microsoft.com/office/drawing/2014/main" id="{451706A5-505E-4B83-9028-F36EA5E8F6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3634" y="2608291"/>
              <a:ext cx="455010" cy="7810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4">
              <a:extLst>
                <a:ext uri="{FF2B5EF4-FFF2-40B4-BE49-F238E27FC236}">
                  <a16:creationId xmlns:a16="http://schemas.microsoft.com/office/drawing/2014/main" id="{D4945BE1-0B07-4BD2-B3D8-7412F6C51A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88644" y="2603731"/>
              <a:ext cx="8792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4">
              <a:extLst>
                <a:ext uri="{FF2B5EF4-FFF2-40B4-BE49-F238E27FC236}">
                  <a16:creationId xmlns:a16="http://schemas.microsoft.com/office/drawing/2014/main" id="{59FC7003-AD46-4D17-A830-D4FCE267BA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40576" y="2597779"/>
              <a:ext cx="876865" cy="595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4">
              <a:extLst>
                <a:ext uri="{FF2B5EF4-FFF2-40B4-BE49-F238E27FC236}">
                  <a16:creationId xmlns:a16="http://schemas.microsoft.com/office/drawing/2014/main" id="{1BCD4DA1-84FD-4D67-8648-C35981E397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29225" y="1819887"/>
              <a:ext cx="438433" cy="7629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5E464551-82C8-42C4-BA7C-F9CA12DE8198}"/>
                </a:ext>
              </a:extLst>
            </p:cNvPr>
            <p:cNvSpPr/>
            <p:nvPr/>
          </p:nvSpPr>
          <p:spPr>
            <a:xfrm>
              <a:off x="4358256" y="2065251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70">
              <a:extLst>
                <a:ext uri="{FF2B5EF4-FFF2-40B4-BE49-F238E27FC236}">
                  <a16:creationId xmlns:a16="http://schemas.microsoft.com/office/drawing/2014/main" id="{AF3704CB-CEEB-4E5C-9E82-0CBB39CC906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34111" y="335120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7" name="Oval 70">
              <a:extLst>
                <a:ext uri="{FF2B5EF4-FFF2-40B4-BE49-F238E27FC236}">
                  <a16:creationId xmlns:a16="http://schemas.microsoft.com/office/drawing/2014/main" id="{FFC6C7AD-7DC2-4B0B-BFA5-9CA36ACFEB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48061" y="335120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8" name="Oval 70">
              <a:extLst>
                <a:ext uri="{FF2B5EF4-FFF2-40B4-BE49-F238E27FC236}">
                  <a16:creationId xmlns:a16="http://schemas.microsoft.com/office/drawing/2014/main" id="{28EDC650-110D-4AB7-BFAE-94FA8ADB1D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09344" y="335120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9" name="Oval 70">
              <a:extLst>
                <a:ext uri="{FF2B5EF4-FFF2-40B4-BE49-F238E27FC236}">
                  <a16:creationId xmlns:a16="http://schemas.microsoft.com/office/drawing/2014/main" id="{5205A216-942C-4418-A3E6-44D8348173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94944" y="335120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20" name="Oval 66">
              <a:extLst>
                <a:ext uri="{FF2B5EF4-FFF2-40B4-BE49-F238E27FC236}">
                  <a16:creationId xmlns:a16="http://schemas.microsoft.com/office/drawing/2014/main" id="{76319F29-79F0-4687-90B2-487B679B4D1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695344" y="2568171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21" name="Oval 70">
              <a:extLst>
                <a:ext uri="{FF2B5EF4-FFF2-40B4-BE49-F238E27FC236}">
                  <a16:creationId xmlns:a16="http://schemas.microsoft.com/office/drawing/2014/main" id="{9710E083-36D9-4CF9-B2A1-A47A763C539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09744" y="2568171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22" name="Oval 70">
              <a:extLst>
                <a:ext uri="{FF2B5EF4-FFF2-40B4-BE49-F238E27FC236}">
                  <a16:creationId xmlns:a16="http://schemas.microsoft.com/office/drawing/2014/main" id="{37913121-8D68-4CBC-9EB7-09AA449EFE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066944" y="33514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23" name="Oval 66">
              <a:extLst>
                <a:ext uri="{FF2B5EF4-FFF2-40B4-BE49-F238E27FC236}">
                  <a16:creationId xmlns:a16="http://schemas.microsoft.com/office/drawing/2014/main" id="{B4692C79-4932-4554-B135-258F95AAC3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23668" y="17817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24" name="Oval 70">
              <a:extLst>
                <a:ext uri="{FF2B5EF4-FFF2-40B4-BE49-F238E27FC236}">
                  <a16:creationId xmlns:a16="http://schemas.microsoft.com/office/drawing/2014/main" id="{9A7117D3-5EA2-460B-9074-1D8BCEA4090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52468" y="17817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25" name="Oval 70">
              <a:extLst>
                <a:ext uri="{FF2B5EF4-FFF2-40B4-BE49-F238E27FC236}">
                  <a16:creationId xmlns:a16="http://schemas.microsoft.com/office/drawing/2014/main" id="{C12F651F-1395-4823-B38C-EDB3F6D98B8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04792" y="17817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26" name="Oval 70">
              <a:extLst>
                <a:ext uri="{FF2B5EF4-FFF2-40B4-BE49-F238E27FC236}">
                  <a16:creationId xmlns:a16="http://schemas.microsoft.com/office/drawing/2014/main" id="{64D007E3-4D3A-4A24-B2AE-1A51CDFA5DD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90392" y="17817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27" name="Oval 70">
              <a:extLst>
                <a:ext uri="{FF2B5EF4-FFF2-40B4-BE49-F238E27FC236}">
                  <a16:creationId xmlns:a16="http://schemas.microsoft.com/office/drawing/2014/main" id="{1BA59305-DA00-4A3C-95A5-00F9236709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062392" y="17817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7BFB9668-3631-4D43-AA77-1D89F63F4598}"/>
                </a:ext>
              </a:extLst>
            </p:cNvPr>
            <p:cNvSpPr/>
            <p:nvPr/>
          </p:nvSpPr>
          <p:spPr>
            <a:xfrm>
              <a:off x="2987636" y="2851635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F6D56ECC-90B3-4385-B45E-D76B02BDDAF8}"/>
                </a:ext>
              </a:extLst>
            </p:cNvPr>
            <p:cNvSpPr/>
            <p:nvPr/>
          </p:nvSpPr>
          <p:spPr>
            <a:xfrm>
              <a:off x="3903044" y="2851635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AB36A79C-919F-40E8-8D51-A028163ED11C}"/>
                </a:ext>
              </a:extLst>
            </p:cNvPr>
            <p:cNvSpPr/>
            <p:nvPr/>
          </p:nvSpPr>
          <p:spPr>
            <a:xfrm>
              <a:off x="2074244" y="2851635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791F9CB3-B1B9-45F8-B5B2-29DA49F331CF}"/>
                </a:ext>
              </a:extLst>
            </p:cNvPr>
            <p:cNvSpPr/>
            <p:nvPr/>
          </p:nvSpPr>
          <p:spPr>
            <a:xfrm>
              <a:off x="4817444" y="2851635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40EDD531-FD93-4236-9A46-7B9037E8323E}"/>
                </a:ext>
              </a:extLst>
            </p:cNvPr>
            <p:cNvSpPr/>
            <p:nvPr/>
          </p:nvSpPr>
          <p:spPr>
            <a:xfrm>
              <a:off x="5731844" y="2851635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F5782C41-9BF3-4F8C-886C-41E6A864C67B}"/>
                </a:ext>
              </a:extLst>
            </p:cNvPr>
            <p:cNvSpPr/>
            <p:nvPr/>
          </p:nvSpPr>
          <p:spPr>
            <a:xfrm>
              <a:off x="6646244" y="2851635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21DFC697-D369-482D-9E78-AFC66C176132}"/>
                </a:ext>
              </a:extLst>
            </p:cNvPr>
            <p:cNvSpPr/>
            <p:nvPr/>
          </p:nvSpPr>
          <p:spPr>
            <a:xfrm>
              <a:off x="2985648" y="1278867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1DDCC6FB-2220-443C-AC73-E756453F9D67}"/>
                </a:ext>
              </a:extLst>
            </p:cNvPr>
            <p:cNvSpPr/>
            <p:nvPr/>
          </p:nvSpPr>
          <p:spPr>
            <a:xfrm>
              <a:off x="3901056" y="1278867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41FB6BEF-1E45-4ADE-BD9B-D7ED8E5AC2DF}"/>
                </a:ext>
              </a:extLst>
            </p:cNvPr>
            <p:cNvSpPr/>
            <p:nvPr/>
          </p:nvSpPr>
          <p:spPr>
            <a:xfrm>
              <a:off x="2072256" y="1278867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1E411951-A4CC-4FAE-9593-4A3D66ECA702}"/>
                </a:ext>
              </a:extLst>
            </p:cNvPr>
            <p:cNvSpPr/>
            <p:nvPr/>
          </p:nvSpPr>
          <p:spPr>
            <a:xfrm>
              <a:off x="4815456" y="1278867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38C2E05B-0055-4538-923C-DDA0C115E946}"/>
                </a:ext>
              </a:extLst>
            </p:cNvPr>
            <p:cNvSpPr/>
            <p:nvPr/>
          </p:nvSpPr>
          <p:spPr>
            <a:xfrm>
              <a:off x="5729856" y="1278867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F9F460A3-57BC-42F1-AB88-3A93F915CFA6}"/>
                </a:ext>
              </a:extLst>
            </p:cNvPr>
            <p:cNvSpPr/>
            <p:nvPr/>
          </p:nvSpPr>
          <p:spPr>
            <a:xfrm>
              <a:off x="6644256" y="1278867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63AAF9FC-2BB2-4A4A-B5C5-56C0A566EB59}"/>
                </a:ext>
              </a:extLst>
            </p:cNvPr>
            <p:cNvSpPr/>
            <p:nvPr/>
          </p:nvSpPr>
          <p:spPr>
            <a:xfrm>
              <a:off x="3443856" y="2065251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12BEAE76-F5A7-4597-90C7-0419F38F4606}"/>
                </a:ext>
              </a:extLst>
            </p:cNvPr>
            <p:cNvSpPr/>
            <p:nvPr/>
          </p:nvSpPr>
          <p:spPr>
            <a:xfrm>
              <a:off x="2529456" y="2065251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14EF116C-6ADC-4E1C-83C7-80E82BCF1116}"/>
                </a:ext>
              </a:extLst>
            </p:cNvPr>
            <p:cNvSpPr/>
            <p:nvPr/>
          </p:nvSpPr>
          <p:spPr>
            <a:xfrm>
              <a:off x="5272656" y="2065251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7ED651D6-0754-4E2D-A043-221AC66A9B09}"/>
                </a:ext>
              </a:extLst>
            </p:cNvPr>
            <p:cNvSpPr/>
            <p:nvPr/>
          </p:nvSpPr>
          <p:spPr>
            <a:xfrm>
              <a:off x="6187056" y="2065251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4E495862-E875-4DE2-B21F-0F987AD0516E}"/>
                </a:ext>
              </a:extLst>
            </p:cNvPr>
            <p:cNvSpPr/>
            <p:nvPr/>
          </p:nvSpPr>
          <p:spPr>
            <a:xfrm>
              <a:off x="1615056" y="2065251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87">
                  <a:extLst>
                    <a:ext uri="{FF2B5EF4-FFF2-40B4-BE49-F238E27FC236}">
                      <a16:creationId xmlns:a16="http://schemas.microsoft.com/office/drawing/2014/main" id="{FBA080F8-A66B-47B5-99C1-36CFF893E2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28424" y="1105979"/>
                  <a:ext cx="825493" cy="8458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2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4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28424" y="1105979"/>
                  <a:ext cx="825493" cy="84583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70">
              <a:extLst>
                <a:ext uri="{FF2B5EF4-FFF2-40B4-BE49-F238E27FC236}">
                  <a16:creationId xmlns:a16="http://schemas.microsoft.com/office/drawing/2014/main" id="{28583F2D-B721-4620-AD78-1D80F91654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77329" y="256539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7" name="Oval 49">
              <a:extLst>
                <a:ext uri="{FF2B5EF4-FFF2-40B4-BE49-F238E27FC236}">
                  <a16:creationId xmlns:a16="http://schemas.microsoft.com/office/drawing/2014/main" id="{F1F57E1E-F346-46B3-B530-362F571D395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95188" y="1626710"/>
              <a:ext cx="76200" cy="762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830DC7E2-57CB-4F9B-8C31-B771148DEAD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21160" y="33514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70">
              <a:extLst>
                <a:ext uri="{FF2B5EF4-FFF2-40B4-BE49-F238E27FC236}">
                  <a16:creationId xmlns:a16="http://schemas.microsoft.com/office/drawing/2014/main" id="{0775ABCD-27C5-4F2C-946C-572A22F3829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36102" y="2568171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0" name="Oval 66">
              <a:extLst>
                <a:ext uri="{FF2B5EF4-FFF2-40B4-BE49-F238E27FC236}">
                  <a16:creationId xmlns:a16="http://schemas.microsoft.com/office/drawing/2014/main" id="{249CAE37-9D18-461C-919E-E7EA37B75B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64378" y="2565631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1" name="Oval 70">
              <a:extLst>
                <a:ext uri="{FF2B5EF4-FFF2-40B4-BE49-F238E27FC236}">
                  <a16:creationId xmlns:a16="http://schemas.microsoft.com/office/drawing/2014/main" id="{2F2F584F-A225-4DF6-AA36-E91494F8C9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48529" y="2568171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AF828391-825C-4FF2-8FB4-B74AF2CF8AE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29559" y="1781787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7835680-FFF5-4AE3-A2AF-9C30E6F457D7}"/>
              </a:ext>
            </a:extLst>
          </p:cNvPr>
          <p:cNvGrpSpPr/>
          <p:nvPr/>
        </p:nvGrpSpPr>
        <p:grpSpPr>
          <a:xfrm>
            <a:off x="1493520" y="5511772"/>
            <a:ext cx="522202" cy="379401"/>
            <a:chOff x="4280462" y="4870404"/>
            <a:chExt cx="575696" cy="523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 Box 87">
                  <a:extLst>
                    <a:ext uri="{FF2B5EF4-FFF2-40B4-BE49-F238E27FC236}">
                      <a16:creationId xmlns:a16="http://schemas.microsoft.com/office/drawing/2014/main" id="{EE32E775-38FA-4BD5-899B-69948F10D7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80462" y="4870404"/>
                  <a:ext cx="575696" cy="5232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5" name="Text Box 87">
                  <a:extLst>
                    <a:ext uri="{FF2B5EF4-FFF2-40B4-BE49-F238E27FC236}">
                      <a16:creationId xmlns:a16="http://schemas.microsoft.com/office/drawing/2014/main" id="{EE32E775-38FA-4BD5-899B-69948F10D7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80462" y="4870404"/>
                  <a:ext cx="575696" cy="523219"/>
                </a:xfrm>
                <a:prstGeom prst="rect">
                  <a:avLst/>
                </a:prstGeom>
                <a:blipFill>
                  <a:blip r:embed="rId10"/>
                  <a:stretch>
                    <a:fillRect b="-322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49">
              <a:extLst>
                <a:ext uri="{FF2B5EF4-FFF2-40B4-BE49-F238E27FC236}">
                  <a16:creationId xmlns:a16="http://schemas.microsoft.com/office/drawing/2014/main" id="{CC234E61-78BA-4858-84FA-A02517098D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03116" y="4992881"/>
              <a:ext cx="105154" cy="105154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5DFFD70-043B-442C-B9EF-9B2DF96646B9}"/>
              </a:ext>
            </a:extLst>
          </p:cNvPr>
          <p:cNvGrpSpPr/>
          <p:nvPr/>
        </p:nvGrpSpPr>
        <p:grpSpPr>
          <a:xfrm>
            <a:off x="309060" y="5747508"/>
            <a:ext cx="548676" cy="461665"/>
            <a:chOff x="3027452" y="5617798"/>
            <a:chExt cx="607206" cy="4613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 Box 87">
                  <a:extLst>
                    <a:ext uri="{FF2B5EF4-FFF2-40B4-BE49-F238E27FC236}">
                      <a16:creationId xmlns:a16="http://schemas.microsoft.com/office/drawing/2014/main" id="{EBB74D0D-9F21-4C0C-AFC9-F9E03FBEF1D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27452" y="5617798"/>
                  <a:ext cx="607206" cy="461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9" name="Text Box 87">
                  <a:extLst>
                    <a:ext uri="{FF2B5EF4-FFF2-40B4-BE49-F238E27FC236}">
                      <a16:creationId xmlns:a16="http://schemas.microsoft.com/office/drawing/2014/main" id="{EBB74D0D-9F21-4C0C-AFC9-F9E03FBEF1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27452" y="5617798"/>
                  <a:ext cx="607206" cy="46135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Oval 49">
              <a:extLst>
                <a:ext uri="{FF2B5EF4-FFF2-40B4-BE49-F238E27FC236}">
                  <a16:creationId xmlns:a16="http://schemas.microsoft.com/office/drawing/2014/main" id="{9003E225-6CA3-4AC3-B606-1EAF33C5B1E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5DEA09E-4BEB-4D97-88CE-47641F881BD3}"/>
              </a:ext>
            </a:extLst>
          </p:cNvPr>
          <p:cNvGrpSpPr/>
          <p:nvPr/>
        </p:nvGrpSpPr>
        <p:grpSpPr>
          <a:xfrm>
            <a:off x="796811" y="5286855"/>
            <a:ext cx="555088" cy="488671"/>
            <a:chOff x="3032162" y="5664420"/>
            <a:chExt cx="614301" cy="4883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 Box 87">
                  <a:extLst>
                    <a:ext uri="{FF2B5EF4-FFF2-40B4-BE49-F238E27FC236}">
                      <a16:creationId xmlns:a16="http://schemas.microsoft.com/office/drawing/2014/main" id="{1D98EF47-9E5F-463E-A72B-08A419B73E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614301" cy="461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2" name="Text Box 87">
                  <a:extLst>
                    <a:ext uri="{FF2B5EF4-FFF2-40B4-BE49-F238E27FC236}">
                      <a16:creationId xmlns:a16="http://schemas.microsoft.com/office/drawing/2014/main" id="{1D98EF47-9E5F-463E-A72B-08A419B73E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614301" cy="461359"/>
                </a:xfrm>
                <a:prstGeom prst="rect">
                  <a:avLst/>
                </a:prstGeom>
                <a:blipFill>
                  <a:blip r:embed="rId12"/>
                  <a:stretch>
                    <a:fillRect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Oval 49">
              <a:extLst>
                <a:ext uri="{FF2B5EF4-FFF2-40B4-BE49-F238E27FC236}">
                  <a16:creationId xmlns:a16="http://schemas.microsoft.com/office/drawing/2014/main" id="{563568D8-7FEF-414D-A07F-495F4054A3A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9A3A098-D972-4518-B20A-3D473E2B816D}"/>
              </a:ext>
            </a:extLst>
          </p:cNvPr>
          <p:cNvGrpSpPr/>
          <p:nvPr/>
        </p:nvGrpSpPr>
        <p:grpSpPr>
          <a:xfrm>
            <a:off x="665188" y="5639166"/>
            <a:ext cx="555088" cy="461666"/>
            <a:chOff x="3021093" y="5588967"/>
            <a:chExt cx="614301" cy="4613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 Box 87">
                  <a:extLst>
                    <a:ext uri="{FF2B5EF4-FFF2-40B4-BE49-F238E27FC236}">
                      <a16:creationId xmlns:a16="http://schemas.microsoft.com/office/drawing/2014/main" id="{B57AC28A-34AC-4BDE-ABFC-2C4828EBBA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21093" y="5588967"/>
                  <a:ext cx="614301" cy="461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5" name="Text Box 87">
                  <a:extLst>
                    <a:ext uri="{FF2B5EF4-FFF2-40B4-BE49-F238E27FC236}">
                      <a16:creationId xmlns:a16="http://schemas.microsoft.com/office/drawing/2014/main" id="{B57AC28A-34AC-4BDE-ABFC-2C4828EBBA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21093" y="5588967"/>
                  <a:ext cx="614301" cy="461360"/>
                </a:xfrm>
                <a:prstGeom prst="rect">
                  <a:avLst/>
                </a:prstGeom>
                <a:blipFill>
                  <a:blip r:embed="rId13"/>
                  <a:stretch>
                    <a:fillRect b="-131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Oval 49">
              <a:extLst>
                <a:ext uri="{FF2B5EF4-FFF2-40B4-BE49-F238E27FC236}">
                  <a16:creationId xmlns:a16="http://schemas.microsoft.com/office/drawing/2014/main" id="{32892386-8104-4528-8AA7-4BD93C5F5D9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F2565D0-61DC-4271-87F3-CCBE3F41B518}"/>
              </a:ext>
            </a:extLst>
          </p:cNvPr>
          <p:cNvGrpSpPr/>
          <p:nvPr/>
        </p:nvGrpSpPr>
        <p:grpSpPr>
          <a:xfrm>
            <a:off x="2271673" y="5045292"/>
            <a:ext cx="694372" cy="461665"/>
            <a:chOff x="3032162" y="5647414"/>
            <a:chExt cx="614300" cy="4613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 Box 87">
                  <a:extLst>
                    <a:ext uri="{FF2B5EF4-FFF2-40B4-BE49-F238E27FC236}">
                      <a16:creationId xmlns:a16="http://schemas.microsoft.com/office/drawing/2014/main" id="{D20226BB-4BF4-41E8-B72F-79C30C1019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32162" y="5647414"/>
                  <a:ext cx="614300" cy="461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8" name="Text Box 87">
                  <a:extLst>
                    <a:ext uri="{FF2B5EF4-FFF2-40B4-BE49-F238E27FC236}">
                      <a16:creationId xmlns:a16="http://schemas.microsoft.com/office/drawing/2014/main" id="{D20226BB-4BF4-41E8-B72F-79C30C1019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47414"/>
                  <a:ext cx="614300" cy="461359"/>
                </a:xfrm>
                <a:prstGeom prst="rect">
                  <a:avLst/>
                </a:prstGeom>
                <a:blipFill>
                  <a:blip r:embed="rId14"/>
                  <a:stretch>
                    <a:fillRect b="-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Oval 49">
              <a:extLst>
                <a:ext uri="{FF2B5EF4-FFF2-40B4-BE49-F238E27FC236}">
                  <a16:creationId xmlns:a16="http://schemas.microsoft.com/office/drawing/2014/main" id="{77D06EF6-3363-414F-B28F-1F964459C79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AE655CA-1C9C-446F-8545-1360B00E7F8C}"/>
              </a:ext>
            </a:extLst>
          </p:cNvPr>
          <p:cNvGrpSpPr/>
          <p:nvPr/>
        </p:nvGrpSpPr>
        <p:grpSpPr>
          <a:xfrm>
            <a:off x="1455338" y="5014401"/>
            <a:ext cx="694372" cy="488671"/>
            <a:chOff x="3032162" y="5664420"/>
            <a:chExt cx="614300" cy="4883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 Box 87">
                  <a:extLst>
                    <a:ext uri="{FF2B5EF4-FFF2-40B4-BE49-F238E27FC236}">
                      <a16:creationId xmlns:a16="http://schemas.microsoft.com/office/drawing/2014/main" id="{A4604253-2D0A-4A5A-AAC2-39CC2FFC81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614300" cy="461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1" name="Text Box 87">
                  <a:extLst>
                    <a:ext uri="{FF2B5EF4-FFF2-40B4-BE49-F238E27FC236}">
                      <a16:creationId xmlns:a16="http://schemas.microsoft.com/office/drawing/2014/main" id="{A4604253-2D0A-4A5A-AAC2-39CC2FFC81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614300" cy="461359"/>
                </a:xfrm>
                <a:prstGeom prst="rect">
                  <a:avLst/>
                </a:prstGeom>
                <a:blipFill>
                  <a:blip r:embed="rId15"/>
                  <a:stretch>
                    <a:fillRect b="-131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Oval 49">
              <a:extLst>
                <a:ext uri="{FF2B5EF4-FFF2-40B4-BE49-F238E27FC236}">
                  <a16:creationId xmlns:a16="http://schemas.microsoft.com/office/drawing/2014/main" id="{D2575158-AD36-428C-B6BA-4B971D208FD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100EB04-4A2C-4A7C-9404-BE08BE6512DA}"/>
              </a:ext>
            </a:extLst>
          </p:cNvPr>
          <p:cNvGrpSpPr/>
          <p:nvPr/>
        </p:nvGrpSpPr>
        <p:grpSpPr>
          <a:xfrm>
            <a:off x="1807182" y="5123083"/>
            <a:ext cx="694372" cy="461665"/>
            <a:chOff x="3032162" y="5647413"/>
            <a:chExt cx="614301" cy="4613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 Box 87">
                  <a:extLst>
                    <a:ext uri="{FF2B5EF4-FFF2-40B4-BE49-F238E27FC236}">
                      <a16:creationId xmlns:a16="http://schemas.microsoft.com/office/drawing/2014/main" id="{53F30BDB-B7E3-481C-B4C8-0F2C1BC658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32162" y="5647413"/>
                  <a:ext cx="614301" cy="461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4" name="Text Box 87">
                  <a:extLst>
                    <a:ext uri="{FF2B5EF4-FFF2-40B4-BE49-F238E27FC236}">
                      <a16:creationId xmlns:a16="http://schemas.microsoft.com/office/drawing/2014/main" id="{53F30BDB-B7E3-481C-B4C8-0F2C1BC658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47413"/>
                  <a:ext cx="614301" cy="461359"/>
                </a:xfrm>
                <a:prstGeom prst="rect">
                  <a:avLst/>
                </a:prstGeom>
                <a:blipFill>
                  <a:blip r:embed="rId16"/>
                  <a:stretch>
                    <a:fillRect b="-131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Oval 49">
              <a:extLst>
                <a:ext uri="{FF2B5EF4-FFF2-40B4-BE49-F238E27FC236}">
                  <a16:creationId xmlns:a16="http://schemas.microsoft.com/office/drawing/2014/main" id="{69E06660-69E9-4799-AEB2-71E7106EE3D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59E6891-741D-456A-A1AA-1518D838D2E8}"/>
              </a:ext>
            </a:extLst>
          </p:cNvPr>
          <p:cNvGrpSpPr/>
          <p:nvPr/>
        </p:nvGrpSpPr>
        <p:grpSpPr>
          <a:xfrm>
            <a:off x="822870" y="6201949"/>
            <a:ext cx="547971" cy="461664"/>
            <a:chOff x="3032160" y="5613414"/>
            <a:chExt cx="606424" cy="461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 Box 87">
                  <a:extLst>
                    <a:ext uri="{FF2B5EF4-FFF2-40B4-BE49-F238E27FC236}">
                      <a16:creationId xmlns:a16="http://schemas.microsoft.com/office/drawing/2014/main" id="{D5313746-A638-4B8E-B055-DFA0C1ED1C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32160" y="5613414"/>
                  <a:ext cx="606424" cy="4613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7" name="Text Box 87">
                  <a:extLst>
                    <a:ext uri="{FF2B5EF4-FFF2-40B4-BE49-F238E27FC236}">
                      <a16:creationId xmlns:a16="http://schemas.microsoft.com/office/drawing/2014/main" id="{D5313746-A638-4B8E-B055-DFA0C1ED1C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0" y="5613414"/>
                  <a:ext cx="606424" cy="461358"/>
                </a:xfrm>
                <a:prstGeom prst="rect">
                  <a:avLst/>
                </a:prstGeom>
                <a:blipFill>
                  <a:blip r:embed="rId17"/>
                  <a:stretch>
                    <a:fillRect b="-131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Oval 49">
              <a:extLst>
                <a:ext uri="{FF2B5EF4-FFF2-40B4-BE49-F238E27FC236}">
                  <a16:creationId xmlns:a16="http://schemas.microsoft.com/office/drawing/2014/main" id="{385E38F3-F5DE-4D69-99B4-15264B5CA0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4DF7213-7187-47A7-9B70-EA5B10A8D91D}"/>
              </a:ext>
            </a:extLst>
          </p:cNvPr>
          <p:cNvGrpSpPr/>
          <p:nvPr/>
        </p:nvGrpSpPr>
        <p:grpSpPr>
          <a:xfrm>
            <a:off x="1136662" y="6038961"/>
            <a:ext cx="555088" cy="488671"/>
            <a:chOff x="3091893" y="5664420"/>
            <a:chExt cx="614301" cy="4883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 Box 87">
                  <a:extLst>
                    <a:ext uri="{FF2B5EF4-FFF2-40B4-BE49-F238E27FC236}">
                      <a16:creationId xmlns:a16="http://schemas.microsoft.com/office/drawing/2014/main" id="{DE83EDDC-C58D-4049-802A-3C0E9EFFCB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91893" y="5691408"/>
                  <a:ext cx="614301" cy="461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0" name="Text Box 87">
                  <a:extLst>
                    <a:ext uri="{FF2B5EF4-FFF2-40B4-BE49-F238E27FC236}">
                      <a16:creationId xmlns:a16="http://schemas.microsoft.com/office/drawing/2014/main" id="{DE83EDDC-C58D-4049-802A-3C0E9EFFCB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91893" y="5691408"/>
                  <a:ext cx="614301" cy="461359"/>
                </a:xfrm>
                <a:prstGeom prst="rect">
                  <a:avLst/>
                </a:prstGeom>
                <a:blipFill>
                  <a:blip r:embed="rId18"/>
                  <a:stretch>
                    <a:fillRect b="-131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49">
              <a:extLst>
                <a:ext uri="{FF2B5EF4-FFF2-40B4-BE49-F238E27FC236}">
                  <a16:creationId xmlns:a16="http://schemas.microsoft.com/office/drawing/2014/main" id="{9555ECBC-07D1-4FBA-8A8E-6D522D80B84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76CEB2C-28A7-48E4-BF65-95B1969CAAC9}"/>
              </a:ext>
            </a:extLst>
          </p:cNvPr>
          <p:cNvGrpSpPr/>
          <p:nvPr/>
        </p:nvGrpSpPr>
        <p:grpSpPr>
          <a:xfrm>
            <a:off x="1403694" y="5952590"/>
            <a:ext cx="694372" cy="461665"/>
            <a:chOff x="3032650" y="5649145"/>
            <a:chExt cx="614301" cy="4613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 Box 87">
                  <a:extLst>
                    <a:ext uri="{FF2B5EF4-FFF2-40B4-BE49-F238E27FC236}">
                      <a16:creationId xmlns:a16="http://schemas.microsoft.com/office/drawing/2014/main" id="{C26A2426-5E0E-4538-B96B-E65C39970C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32650" y="5649145"/>
                  <a:ext cx="614301" cy="461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3" name="Text Box 87">
                  <a:extLst>
                    <a:ext uri="{FF2B5EF4-FFF2-40B4-BE49-F238E27FC236}">
                      <a16:creationId xmlns:a16="http://schemas.microsoft.com/office/drawing/2014/main" id="{C26A2426-5E0E-4538-B96B-E65C39970C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650" y="5649145"/>
                  <a:ext cx="614301" cy="461359"/>
                </a:xfrm>
                <a:prstGeom prst="rect">
                  <a:avLst/>
                </a:prstGeom>
                <a:blipFill>
                  <a:blip r:embed="rId19"/>
                  <a:stretch>
                    <a:fillRect b="-131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Oval 49">
              <a:extLst>
                <a:ext uri="{FF2B5EF4-FFF2-40B4-BE49-F238E27FC236}">
                  <a16:creationId xmlns:a16="http://schemas.microsoft.com/office/drawing/2014/main" id="{B478C736-AC2C-42F6-8F7A-A08C4585051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sp>
        <p:nvSpPr>
          <p:cNvPr id="86" name="Line 24">
            <a:extLst>
              <a:ext uri="{FF2B5EF4-FFF2-40B4-BE49-F238E27FC236}">
                <a16:creationId xmlns:a16="http://schemas.microsoft.com/office/drawing/2014/main" id="{3ED7A1D4-CD5F-4310-99D2-FEF5AB2B922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97324" y="5046523"/>
            <a:ext cx="352647" cy="12224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24">
            <a:extLst>
              <a:ext uri="{FF2B5EF4-FFF2-40B4-BE49-F238E27FC236}">
                <a16:creationId xmlns:a16="http://schemas.microsoft.com/office/drawing/2014/main" id="{ADEBAB47-F427-4FA8-AB81-0DFD845A53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49972" y="5094431"/>
            <a:ext cx="463689" cy="743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24">
            <a:extLst>
              <a:ext uri="{FF2B5EF4-FFF2-40B4-BE49-F238E27FC236}">
                <a16:creationId xmlns:a16="http://schemas.microsoft.com/office/drawing/2014/main" id="{8DA75E0D-1C54-4E5D-9965-BCA2683163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225" y="6080583"/>
            <a:ext cx="256360" cy="21053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24">
            <a:extLst>
              <a:ext uri="{FF2B5EF4-FFF2-40B4-BE49-F238E27FC236}">
                <a16:creationId xmlns:a16="http://schemas.microsoft.com/office/drawing/2014/main" id="{35C876DC-1B08-4CD0-8AA0-E9B41384F5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586" y="6005996"/>
            <a:ext cx="393549" cy="745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24">
            <a:extLst>
              <a:ext uri="{FF2B5EF4-FFF2-40B4-BE49-F238E27FC236}">
                <a16:creationId xmlns:a16="http://schemas.microsoft.com/office/drawing/2014/main" id="{1ACDB582-8C66-429D-A528-AE6656F087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3668" y="5752799"/>
            <a:ext cx="361876" cy="794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24">
            <a:extLst>
              <a:ext uri="{FF2B5EF4-FFF2-40B4-BE49-F238E27FC236}">
                <a16:creationId xmlns:a16="http://schemas.microsoft.com/office/drawing/2014/main" id="{3671BBFE-7276-4FD4-8433-4BDD478D3B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5546" y="5313859"/>
            <a:ext cx="121617" cy="438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Freeform 42">
            <a:extLst>
              <a:ext uri="{FF2B5EF4-FFF2-40B4-BE49-F238E27FC236}">
                <a16:creationId xmlns:a16="http://schemas.microsoft.com/office/drawing/2014/main" id="{F0647D8F-3BDF-4639-8A4A-BF13BC6FEF2E}"/>
              </a:ext>
            </a:extLst>
          </p:cNvPr>
          <p:cNvSpPr/>
          <p:nvPr/>
        </p:nvSpPr>
        <p:spPr>
          <a:xfrm>
            <a:off x="811112" y="5924755"/>
            <a:ext cx="1217972" cy="755433"/>
          </a:xfrm>
          <a:custGeom>
            <a:avLst/>
            <a:gdLst>
              <a:gd name="connsiteX0" fmla="*/ 586393 w 1679662"/>
              <a:gd name="connsiteY0" fmla="*/ 105844 h 1041791"/>
              <a:gd name="connsiteX1" fmla="*/ 22315 w 1679662"/>
              <a:gd name="connsiteY1" fmla="*/ 563044 h 1041791"/>
              <a:gd name="connsiteX2" fmla="*/ 182632 w 1679662"/>
              <a:gd name="connsiteY2" fmla="*/ 1032119 h 1041791"/>
              <a:gd name="connsiteX3" fmla="*/ 823899 w 1679662"/>
              <a:gd name="connsiteY3" fmla="*/ 853989 h 1041791"/>
              <a:gd name="connsiteX4" fmla="*/ 1625484 w 1679662"/>
              <a:gd name="connsiteY4" fmla="*/ 545231 h 1041791"/>
              <a:gd name="connsiteX5" fmla="*/ 1554232 w 1679662"/>
              <a:gd name="connsiteY5" fmla="*/ 218660 h 1041791"/>
              <a:gd name="connsiteX6" fmla="*/ 1126720 w 1679662"/>
              <a:gd name="connsiteY6" fmla="*/ 4904 h 1041791"/>
              <a:gd name="connsiteX7" fmla="*/ 586393 w 1679662"/>
              <a:gd name="connsiteY7" fmla="*/ 105844 h 104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9662" h="1041791">
                <a:moveTo>
                  <a:pt x="586393" y="105844"/>
                </a:moveTo>
                <a:cubicBezTo>
                  <a:pt x="402326" y="198867"/>
                  <a:pt x="89608" y="408665"/>
                  <a:pt x="22315" y="563044"/>
                </a:cubicBezTo>
                <a:cubicBezTo>
                  <a:pt x="-44978" y="717423"/>
                  <a:pt x="49035" y="983628"/>
                  <a:pt x="182632" y="1032119"/>
                </a:cubicBezTo>
                <a:cubicBezTo>
                  <a:pt x="316229" y="1080610"/>
                  <a:pt x="583424" y="935137"/>
                  <a:pt x="823899" y="853989"/>
                </a:cubicBezTo>
                <a:cubicBezTo>
                  <a:pt x="1064374" y="772841"/>
                  <a:pt x="1503762" y="651119"/>
                  <a:pt x="1625484" y="545231"/>
                </a:cubicBezTo>
                <a:cubicBezTo>
                  <a:pt x="1747206" y="439343"/>
                  <a:pt x="1637359" y="308715"/>
                  <a:pt x="1554232" y="218660"/>
                </a:cubicBezTo>
                <a:cubicBezTo>
                  <a:pt x="1471105" y="128606"/>
                  <a:pt x="1290006" y="21727"/>
                  <a:pt x="1126720" y="4904"/>
                </a:cubicBezTo>
                <a:cubicBezTo>
                  <a:pt x="963434" y="-11919"/>
                  <a:pt x="770460" y="12821"/>
                  <a:pt x="586393" y="105844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43">
            <a:extLst>
              <a:ext uri="{FF2B5EF4-FFF2-40B4-BE49-F238E27FC236}">
                <a16:creationId xmlns:a16="http://schemas.microsoft.com/office/drawing/2014/main" id="{23808F31-3DCA-4F49-8B17-2ED1C46BC84C}"/>
              </a:ext>
            </a:extLst>
          </p:cNvPr>
          <p:cNvSpPr/>
          <p:nvPr/>
        </p:nvSpPr>
        <p:spPr>
          <a:xfrm>
            <a:off x="1343645" y="4934160"/>
            <a:ext cx="1634598" cy="615178"/>
          </a:xfrm>
          <a:custGeom>
            <a:avLst/>
            <a:gdLst>
              <a:gd name="connsiteX0" fmla="*/ 12790 w 1802048"/>
              <a:gd name="connsiteY0" fmla="*/ 419299 h 870790"/>
              <a:gd name="connsiteX1" fmla="*/ 469990 w 1802048"/>
              <a:gd name="connsiteY1" fmla="*/ 751808 h 870790"/>
              <a:gd name="connsiteX2" fmla="*/ 974692 w 1802048"/>
              <a:gd name="connsiteY2" fmla="*/ 870561 h 870790"/>
              <a:gd name="connsiteX3" fmla="*/ 1627835 w 1802048"/>
              <a:gd name="connsiteY3" fmla="*/ 728057 h 870790"/>
              <a:gd name="connsiteX4" fmla="*/ 1800027 w 1802048"/>
              <a:gd name="connsiteY4" fmla="*/ 561803 h 870790"/>
              <a:gd name="connsiteX5" fmla="*/ 1550645 w 1802048"/>
              <a:gd name="connsiteY5" fmla="*/ 74914 h 870790"/>
              <a:gd name="connsiteX6" fmla="*/ 855939 w 1802048"/>
              <a:gd name="connsiteY6" fmla="*/ 128353 h 870790"/>
              <a:gd name="connsiteX7" fmla="*/ 190920 w 1802048"/>
              <a:gd name="connsiteY7" fmla="*/ 9600 h 870790"/>
              <a:gd name="connsiteX8" fmla="*/ 12790 w 1802048"/>
              <a:gd name="connsiteY8" fmla="*/ 419299 h 87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2048" h="870790">
                <a:moveTo>
                  <a:pt x="12790" y="419299"/>
                </a:moveTo>
                <a:cubicBezTo>
                  <a:pt x="59302" y="543000"/>
                  <a:pt x="309673" y="676598"/>
                  <a:pt x="469990" y="751808"/>
                </a:cubicBezTo>
                <a:cubicBezTo>
                  <a:pt x="630307" y="827018"/>
                  <a:pt x="781718" y="874519"/>
                  <a:pt x="974692" y="870561"/>
                </a:cubicBezTo>
                <a:cubicBezTo>
                  <a:pt x="1167666" y="866603"/>
                  <a:pt x="1490279" y="779517"/>
                  <a:pt x="1627835" y="728057"/>
                </a:cubicBezTo>
                <a:cubicBezTo>
                  <a:pt x="1765391" y="676597"/>
                  <a:pt x="1812892" y="670660"/>
                  <a:pt x="1800027" y="561803"/>
                </a:cubicBezTo>
                <a:cubicBezTo>
                  <a:pt x="1787162" y="452946"/>
                  <a:pt x="1707993" y="147156"/>
                  <a:pt x="1550645" y="74914"/>
                </a:cubicBezTo>
                <a:cubicBezTo>
                  <a:pt x="1393297" y="2672"/>
                  <a:pt x="1082560" y="139239"/>
                  <a:pt x="855939" y="128353"/>
                </a:cubicBezTo>
                <a:cubicBezTo>
                  <a:pt x="629318" y="117467"/>
                  <a:pt x="330455" y="-39880"/>
                  <a:pt x="190920" y="9600"/>
                </a:cubicBezTo>
                <a:cubicBezTo>
                  <a:pt x="51385" y="59080"/>
                  <a:pt x="-33722" y="295598"/>
                  <a:pt x="12790" y="419299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Freeform 44">
            <a:extLst>
              <a:ext uri="{FF2B5EF4-FFF2-40B4-BE49-F238E27FC236}">
                <a16:creationId xmlns:a16="http://schemas.microsoft.com/office/drawing/2014/main" id="{46C85B38-0853-4323-843D-6FA8F27AD0E0}"/>
              </a:ext>
            </a:extLst>
          </p:cNvPr>
          <p:cNvSpPr/>
          <p:nvPr/>
        </p:nvSpPr>
        <p:spPr>
          <a:xfrm>
            <a:off x="300663" y="5165891"/>
            <a:ext cx="862502" cy="1021115"/>
          </a:xfrm>
          <a:custGeom>
            <a:avLst/>
            <a:gdLst>
              <a:gd name="connsiteX0" fmla="*/ 285597 w 1188222"/>
              <a:gd name="connsiteY0" fmla="*/ 1389870 h 1401092"/>
              <a:gd name="connsiteX1" fmla="*/ 861550 w 1188222"/>
              <a:gd name="connsiteY1" fmla="*/ 1277055 h 1401092"/>
              <a:gd name="connsiteX2" fmla="*/ 1051556 w 1188222"/>
              <a:gd name="connsiteY2" fmla="*/ 1164239 h 1401092"/>
              <a:gd name="connsiteX3" fmla="*/ 1188122 w 1188222"/>
              <a:gd name="connsiteY3" fmla="*/ 487345 h 1401092"/>
              <a:gd name="connsiteX4" fmla="*/ 1069369 w 1188222"/>
              <a:gd name="connsiteY4" fmla="*/ 101397 h 1401092"/>
              <a:gd name="connsiteX5" fmla="*/ 837800 w 1188222"/>
              <a:gd name="connsiteY5" fmla="*/ 42021 h 1401092"/>
              <a:gd name="connsiteX6" fmla="*/ 534979 w 1188222"/>
              <a:gd name="connsiteY6" fmla="*/ 653600 h 1401092"/>
              <a:gd name="connsiteX7" fmla="*/ 48091 w 1188222"/>
              <a:gd name="connsiteY7" fmla="*/ 796104 h 1401092"/>
              <a:gd name="connsiteX8" fmla="*/ 48091 w 1188222"/>
              <a:gd name="connsiteY8" fmla="*/ 1330493 h 1401092"/>
              <a:gd name="connsiteX9" fmla="*/ 285597 w 1188222"/>
              <a:gd name="connsiteY9" fmla="*/ 1389870 h 1401092"/>
              <a:gd name="connsiteX0" fmla="*/ 285597 w 1188222"/>
              <a:gd name="connsiteY0" fmla="*/ 1389870 h 1399425"/>
              <a:gd name="connsiteX1" fmla="*/ 861550 w 1188222"/>
              <a:gd name="connsiteY1" fmla="*/ 1300805 h 1399425"/>
              <a:gd name="connsiteX2" fmla="*/ 1051556 w 1188222"/>
              <a:gd name="connsiteY2" fmla="*/ 1164239 h 1399425"/>
              <a:gd name="connsiteX3" fmla="*/ 1188122 w 1188222"/>
              <a:gd name="connsiteY3" fmla="*/ 487345 h 1399425"/>
              <a:gd name="connsiteX4" fmla="*/ 1069369 w 1188222"/>
              <a:gd name="connsiteY4" fmla="*/ 101397 h 1399425"/>
              <a:gd name="connsiteX5" fmla="*/ 837800 w 1188222"/>
              <a:gd name="connsiteY5" fmla="*/ 42021 h 1399425"/>
              <a:gd name="connsiteX6" fmla="*/ 534979 w 1188222"/>
              <a:gd name="connsiteY6" fmla="*/ 653600 h 1399425"/>
              <a:gd name="connsiteX7" fmla="*/ 48091 w 1188222"/>
              <a:gd name="connsiteY7" fmla="*/ 796104 h 1399425"/>
              <a:gd name="connsiteX8" fmla="*/ 48091 w 1188222"/>
              <a:gd name="connsiteY8" fmla="*/ 1330493 h 1399425"/>
              <a:gd name="connsiteX9" fmla="*/ 285597 w 1188222"/>
              <a:gd name="connsiteY9" fmla="*/ 1389870 h 1399425"/>
              <a:gd name="connsiteX0" fmla="*/ 285597 w 1188174"/>
              <a:gd name="connsiteY0" fmla="*/ 1389870 h 1399425"/>
              <a:gd name="connsiteX1" fmla="*/ 861550 w 1188174"/>
              <a:gd name="connsiteY1" fmla="*/ 1300805 h 1399425"/>
              <a:gd name="connsiteX2" fmla="*/ 1081244 w 1188174"/>
              <a:gd name="connsiteY2" fmla="*/ 1122676 h 1399425"/>
              <a:gd name="connsiteX3" fmla="*/ 1188122 w 1188174"/>
              <a:gd name="connsiteY3" fmla="*/ 487345 h 1399425"/>
              <a:gd name="connsiteX4" fmla="*/ 1069369 w 1188174"/>
              <a:gd name="connsiteY4" fmla="*/ 101397 h 1399425"/>
              <a:gd name="connsiteX5" fmla="*/ 837800 w 1188174"/>
              <a:gd name="connsiteY5" fmla="*/ 42021 h 1399425"/>
              <a:gd name="connsiteX6" fmla="*/ 534979 w 1188174"/>
              <a:gd name="connsiteY6" fmla="*/ 653600 h 1399425"/>
              <a:gd name="connsiteX7" fmla="*/ 48091 w 1188174"/>
              <a:gd name="connsiteY7" fmla="*/ 796104 h 1399425"/>
              <a:gd name="connsiteX8" fmla="*/ 48091 w 1188174"/>
              <a:gd name="connsiteY8" fmla="*/ 1330493 h 1399425"/>
              <a:gd name="connsiteX9" fmla="*/ 285597 w 1188174"/>
              <a:gd name="connsiteY9" fmla="*/ 1389870 h 1399425"/>
              <a:gd name="connsiteX0" fmla="*/ 309036 w 1187862"/>
              <a:gd name="connsiteY0" fmla="*/ 1407683 h 1412523"/>
              <a:gd name="connsiteX1" fmla="*/ 861238 w 1187862"/>
              <a:gd name="connsiteY1" fmla="*/ 1300805 h 1412523"/>
              <a:gd name="connsiteX2" fmla="*/ 1080932 w 1187862"/>
              <a:gd name="connsiteY2" fmla="*/ 1122676 h 1412523"/>
              <a:gd name="connsiteX3" fmla="*/ 1187810 w 1187862"/>
              <a:gd name="connsiteY3" fmla="*/ 487345 h 1412523"/>
              <a:gd name="connsiteX4" fmla="*/ 1069057 w 1187862"/>
              <a:gd name="connsiteY4" fmla="*/ 101397 h 1412523"/>
              <a:gd name="connsiteX5" fmla="*/ 837488 w 1187862"/>
              <a:gd name="connsiteY5" fmla="*/ 42021 h 1412523"/>
              <a:gd name="connsiteX6" fmla="*/ 534667 w 1187862"/>
              <a:gd name="connsiteY6" fmla="*/ 653600 h 1412523"/>
              <a:gd name="connsiteX7" fmla="*/ 47779 w 1187862"/>
              <a:gd name="connsiteY7" fmla="*/ 796104 h 1412523"/>
              <a:gd name="connsiteX8" fmla="*/ 47779 w 1187862"/>
              <a:gd name="connsiteY8" fmla="*/ 1330493 h 1412523"/>
              <a:gd name="connsiteX9" fmla="*/ 309036 w 1187862"/>
              <a:gd name="connsiteY9" fmla="*/ 1407683 h 1412523"/>
              <a:gd name="connsiteX0" fmla="*/ 305202 w 1184028"/>
              <a:gd name="connsiteY0" fmla="*/ 1407683 h 1410827"/>
              <a:gd name="connsiteX1" fmla="*/ 857404 w 1184028"/>
              <a:gd name="connsiteY1" fmla="*/ 1300805 h 1410827"/>
              <a:gd name="connsiteX2" fmla="*/ 1077098 w 1184028"/>
              <a:gd name="connsiteY2" fmla="*/ 1122676 h 1410827"/>
              <a:gd name="connsiteX3" fmla="*/ 1183976 w 1184028"/>
              <a:gd name="connsiteY3" fmla="*/ 487345 h 1410827"/>
              <a:gd name="connsiteX4" fmla="*/ 1065223 w 1184028"/>
              <a:gd name="connsiteY4" fmla="*/ 101397 h 1410827"/>
              <a:gd name="connsiteX5" fmla="*/ 833654 w 1184028"/>
              <a:gd name="connsiteY5" fmla="*/ 42021 h 1410827"/>
              <a:gd name="connsiteX6" fmla="*/ 530833 w 1184028"/>
              <a:gd name="connsiteY6" fmla="*/ 653600 h 1410827"/>
              <a:gd name="connsiteX7" fmla="*/ 49883 w 1184028"/>
              <a:gd name="connsiteY7" fmla="*/ 849543 h 1410827"/>
              <a:gd name="connsiteX8" fmla="*/ 43945 w 1184028"/>
              <a:gd name="connsiteY8" fmla="*/ 1330493 h 1410827"/>
              <a:gd name="connsiteX9" fmla="*/ 305202 w 1184028"/>
              <a:gd name="connsiteY9" fmla="*/ 1407683 h 1410827"/>
              <a:gd name="connsiteX0" fmla="*/ 310620 w 1189446"/>
              <a:gd name="connsiteY0" fmla="*/ 1407683 h 1408184"/>
              <a:gd name="connsiteX1" fmla="*/ 862822 w 1189446"/>
              <a:gd name="connsiteY1" fmla="*/ 1300805 h 1408184"/>
              <a:gd name="connsiteX2" fmla="*/ 1082516 w 1189446"/>
              <a:gd name="connsiteY2" fmla="*/ 1122676 h 1408184"/>
              <a:gd name="connsiteX3" fmla="*/ 1189394 w 1189446"/>
              <a:gd name="connsiteY3" fmla="*/ 487345 h 1408184"/>
              <a:gd name="connsiteX4" fmla="*/ 1070641 w 1189446"/>
              <a:gd name="connsiteY4" fmla="*/ 101397 h 1408184"/>
              <a:gd name="connsiteX5" fmla="*/ 839072 w 1189446"/>
              <a:gd name="connsiteY5" fmla="*/ 42021 h 1408184"/>
              <a:gd name="connsiteX6" fmla="*/ 536251 w 1189446"/>
              <a:gd name="connsiteY6" fmla="*/ 653600 h 1408184"/>
              <a:gd name="connsiteX7" fmla="*/ 55301 w 1189446"/>
              <a:gd name="connsiteY7" fmla="*/ 849543 h 1408184"/>
              <a:gd name="connsiteX8" fmla="*/ 37488 w 1189446"/>
              <a:gd name="connsiteY8" fmla="*/ 1259242 h 1408184"/>
              <a:gd name="connsiteX9" fmla="*/ 310620 w 1189446"/>
              <a:gd name="connsiteY9" fmla="*/ 1407683 h 140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9446" h="1408184">
                <a:moveTo>
                  <a:pt x="310620" y="1407683"/>
                </a:moveTo>
                <a:cubicBezTo>
                  <a:pt x="448176" y="1414610"/>
                  <a:pt x="734173" y="1348306"/>
                  <a:pt x="862822" y="1300805"/>
                </a:cubicBezTo>
                <a:cubicBezTo>
                  <a:pt x="991471" y="1253304"/>
                  <a:pt x="1028087" y="1258253"/>
                  <a:pt x="1082516" y="1122676"/>
                </a:cubicBezTo>
                <a:cubicBezTo>
                  <a:pt x="1136945" y="987099"/>
                  <a:pt x="1191373" y="657558"/>
                  <a:pt x="1189394" y="487345"/>
                </a:cubicBezTo>
                <a:cubicBezTo>
                  <a:pt x="1187415" y="317132"/>
                  <a:pt x="1129028" y="175618"/>
                  <a:pt x="1070641" y="101397"/>
                </a:cubicBezTo>
                <a:cubicBezTo>
                  <a:pt x="1012254" y="27176"/>
                  <a:pt x="928137" y="-50013"/>
                  <a:pt x="839072" y="42021"/>
                </a:cubicBezTo>
                <a:cubicBezTo>
                  <a:pt x="750007" y="134055"/>
                  <a:pt x="666879" y="519013"/>
                  <a:pt x="536251" y="653600"/>
                </a:cubicBezTo>
                <a:cubicBezTo>
                  <a:pt x="405623" y="788187"/>
                  <a:pt x="136449" y="736728"/>
                  <a:pt x="55301" y="849543"/>
                </a:cubicBezTo>
                <a:cubicBezTo>
                  <a:pt x="-25847" y="962358"/>
                  <a:pt x="-5065" y="1166219"/>
                  <a:pt x="37488" y="1259242"/>
                </a:cubicBezTo>
                <a:cubicBezTo>
                  <a:pt x="80041" y="1352265"/>
                  <a:pt x="173064" y="1400756"/>
                  <a:pt x="310620" y="1407683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68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96" y="292395"/>
            <a:ext cx="8229600" cy="612103"/>
          </a:xfrm>
        </p:spPr>
        <p:txBody>
          <a:bodyPr/>
          <a:lstStyle/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SVP &amp; CVP in general norms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48045" y="1058575"/>
              <a:ext cx="8847909" cy="3672439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92536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227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066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3869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8403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0302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46739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66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Method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Prob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Norm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Apx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n-lt"/>
                            </a:rPr>
                            <a:t>Time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n-lt"/>
                            </a:rPr>
                            <a:t>Space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n-lt"/>
                            </a:rPr>
                            <a:t>Authors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2749"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+mn-lt"/>
                            </a:rPr>
                            <a:t>Randomized Sieving </a:t>
                          </a:r>
                          <a:br>
                            <a:rPr lang="en-US" sz="2000" dirty="0">
                              <a:latin typeface="+mn-lt"/>
                            </a:rPr>
                          </a:br>
                          <a:r>
                            <a:rPr lang="en-US" sz="2000" dirty="0">
                              <a:latin typeface="+mn-lt"/>
                            </a:rPr>
                            <a:t>(+ M-ellipsoid)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>
                              <a:latin typeface="+mn-lt"/>
                            </a:rPr>
                            <a:t>SVP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err="1">
                              <a:latin typeface="+mn-lt"/>
                            </a:rPr>
                            <a:t>Sym</a:t>
                          </a:r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+mn-lt"/>
                            </a:rPr>
                            <a:t>AKS 01, BN 07, AJ 09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2749">
                    <a:tc vMerge="1"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+mn-lt"/>
                            </a:rPr>
                            <a:t>BN 07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103742"/>
                      </a:ext>
                    </a:extLst>
                  </a:tr>
                  <a:tr h="595423">
                    <a:tc vMerge="1"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>
                              <a:latin typeface="+mn-lt"/>
                            </a:rPr>
                            <a:t>SVP / CVP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err="1">
                              <a:latin typeface="+mn-lt"/>
                            </a:rPr>
                            <a:t>Sym</a:t>
                          </a:r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baseline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000" b="0" i="1" baseline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  <m:t>.82</m:t>
                                    </m:r>
                                    <m: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  <m:t>.41</m:t>
                                    </m:r>
                                    <m: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+mn-lt"/>
                            </a:rPr>
                            <a:t>EV 20, RV 21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62589">
                    <a:tc row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+mn-lt"/>
                            </a:rPr>
                            <a:t>Voronoi</a:t>
                          </a:r>
                          <a:r>
                            <a:rPr lang="en-US" sz="2000" baseline="0" dirty="0">
                              <a:latin typeface="+mn-lt"/>
                            </a:rPr>
                            <a:t> Cell + M-ellipsoid</a:t>
                          </a:r>
                          <a:br>
                            <a:rPr lang="en-US" sz="2000" baseline="0" dirty="0">
                              <a:latin typeface="+mn-lt"/>
                            </a:rPr>
                          </a:br>
                          <a:r>
                            <a:rPr lang="en-US" sz="2000" baseline="0" dirty="0">
                              <a:latin typeface="+mn-lt"/>
                            </a:rPr>
                            <a:t>Covering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75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>
                              <a:latin typeface="+mn-lt"/>
                            </a:rPr>
                            <a:t>SVP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75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i="0" baseline="0" dirty="0" smtClean="0">
                                    <a:latin typeface="Cambria Math"/>
                                  </a:rPr>
                                  <m:t>al</m:t>
                                </m:r>
                                <m:sSup>
                                  <m:sSupPr>
                                    <m:ctrlPr>
                                      <a:rPr lang="en-US" sz="2000" b="0" i="1" baseline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 i="0" baseline="0" dirty="0" smtClean="0">
                                        <a:latin typeface="Cambria Math"/>
                                      </a:rPr>
                                      <m:t>l</m:t>
                                    </m:r>
                                  </m:e>
                                  <m:sup>
                                    <m:r>
                                      <a:rPr lang="en-US" sz="2000" b="0" i="1" baseline="0" dirty="0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75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75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75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75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+mn-lt"/>
                            </a:rPr>
                            <a:t>DPV 11, </a:t>
                          </a:r>
                          <a:br>
                            <a:rPr lang="en-US" sz="2000" dirty="0">
                              <a:latin typeface="+mn-lt"/>
                            </a:rPr>
                          </a:br>
                          <a:r>
                            <a:rPr lang="en-US" sz="2000" dirty="0">
                              <a:latin typeface="+mn-lt"/>
                            </a:rPr>
                            <a:t>DV 12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75000"/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62589">
                    <a:tc vMerge="1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75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i="0" baseline="0" dirty="0" smtClean="0">
                                    <a:latin typeface="Cambria Math"/>
                                  </a:rPr>
                                  <m:t>al</m:t>
                                </m:r>
                                <m:sSup>
                                  <m:sSupPr>
                                    <m:ctrlPr>
                                      <a:rPr lang="en-US" sz="2000" b="0" i="1" baseline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 i="0" baseline="0" dirty="0" smtClean="0">
                                        <a:latin typeface="Cambria Math"/>
                                      </a:rPr>
                                      <m:t>l</m:t>
                                    </m:r>
                                  </m:e>
                                  <m:sup>
                                    <m:r>
                                      <a:rPr lang="en-US" sz="2000" b="0" i="1" baseline="0" dirty="0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75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75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75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75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+mn-lt"/>
                            </a:rPr>
                            <a:t>D 12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75000"/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1423332"/>
                  </p:ext>
                </p:extLst>
              </p:nvPr>
            </p:nvGraphicFramePr>
            <p:xfrm>
              <a:off x="148045" y="1058575"/>
              <a:ext cx="8847909" cy="3672439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92536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227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066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3869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8403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0302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46739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66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Method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Prob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Norm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Apx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n-lt"/>
                            </a:rPr>
                            <a:t>Time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n-lt"/>
                            </a:rPr>
                            <a:t>Space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n-lt"/>
                            </a:rPr>
                            <a:t>Authors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1040"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+mn-lt"/>
                            </a:rPr>
                            <a:t>Randomized Sieving </a:t>
                          </a:r>
                          <a:br>
                            <a:rPr lang="en-US" sz="2000" dirty="0">
                              <a:latin typeface="+mn-lt"/>
                            </a:rPr>
                          </a:br>
                          <a:r>
                            <a:rPr lang="en-US" sz="2000" dirty="0">
                              <a:latin typeface="+mn-lt"/>
                            </a:rPr>
                            <a:t>(+ M-ellipsoid)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>
                              <a:latin typeface="+mn-lt"/>
                            </a:rPr>
                            <a:t>SVP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err="1">
                              <a:latin typeface="+mn-lt"/>
                            </a:rPr>
                            <a:t>Sym</a:t>
                          </a:r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3506" t="-71304" r="-401948" b="-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31443" t="-71304" r="-219072" b="-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69613" t="-71304" r="-134807" b="-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+mn-lt"/>
                            </a:rPr>
                            <a:t>AKS 01, BN 07, AJ 09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5465">
                    <a:tc vMerge="1"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58389" t="-218889" r="-518792" b="-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3506" t="-218889" r="-401948" b="-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31443" t="-218889" r="-219072" b="-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69613" t="-218889" r="-134807" b="-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+mn-lt"/>
                            </a:rPr>
                            <a:t>BN 07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103742"/>
                      </a:ext>
                    </a:extLst>
                  </a:tr>
                  <a:tr h="595423">
                    <a:tc vMerge="1"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>
                              <a:latin typeface="+mn-lt"/>
                            </a:rPr>
                            <a:t>SVP / CVP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err="1">
                              <a:latin typeface="+mn-lt"/>
                            </a:rPr>
                            <a:t>Sym</a:t>
                          </a:r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3506" t="-292857" r="-401948" b="-230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31443" t="-292857" r="-219072" b="-230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69613" t="-292857" r="-134807" b="-230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+mn-lt"/>
                            </a:rPr>
                            <a:t>EV 20, RV 21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01040">
                    <a:tc row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+mn-lt"/>
                            </a:rPr>
                            <a:t>Voronoi</a:t>
                          </a:r>
                          <a:r>
                            <a:rPr lang="en-US" sz="2000" baseline="0" dirty="0">
                              <a:latin typeface="+mn-lt"/>
                            </a:rPr>
                            <a:t> Cell + M-ellipsoid</a:t>
                          </a:r>
                          <a:br>
                            <a:rPr lang="en-US" sz="2000" baseline="0" dirty="0">
                              <a:latin typeface="+mn-lt"/>
                            </a:rPr>
                          </a:br>
                          <a:r>
                            <a:rPr lang="en-US" sz="2000" baseline="0" dirty="0">
                              <a:latin typeface="+mn-lt"/>
                            </a:rPr>
                            <a:t>Covering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75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>
                              <a:latin typeface="+mn-lt"/>
                            </a:rPr>
                            <a:t>SVP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75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58389" t="-334783" r="-518792" b="-9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3506" t="-334783" r="-401948" b="-9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31443" t="-334783" r="-219072" b="-9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69613" t="-334783" r="-134807" b="-9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+mn-lt"/>
                            </a:rPr>
                            <a:t>DPV 11, </a:t>
                          </a:r>
                          <a:br>
                            <a:rPr lang="en-US" sz="2000" dirty="0">
                              <a:latin typeface="+mn-lt"/>
                            </a:rPr>
                          </a:br>
                          <a:r>
                            <a:rPr lang="en-US" sz="2000" dirty="0">
                              <a:latin typeface="+mn-lt"/>
                            </a:rPr>
                            <a:t>DV 12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75000"/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62589">
                    <a:tc vMerge="1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75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58389" t="-458716" r="-518792" b="-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3506" t="-458716" r="-401948" b="-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31443" t="-458716" r="-219072" b="-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69613" t="-458716" r="-134807" b="-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+mn-lt"/>
                            </a:rPr>
                            <a:t>D 12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75000"/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D2BADF-DD22-4841-A9A4-1F0D938E3311}"/>
                  </a:ext>
                </a:extLst>
              </p:cNvPr>
              <p:cNvSpPr txBox="1"/>
              <p:nvPr/>
            </p:nvSpPr>
            <p:spPr>
              <a:xfrm>
                <a:off x="1711325" y="5341035"/>
                <a:ext cx="64579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</a:rPr>
                          <m:t>all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 is “near-symmetric”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chemeClr val="tx1"/>
                        </a:solidFill>
                        <a:latin typeface="Cambria Math"/>
                      </a:rPr>
                      <m:t>vol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m:rPr>
                        <m:sty m:val="p"/>
                      </m:rP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vol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∩</m:t>
                    </m:r>
                    <m:r>
                      <m:rPr>
                        <m:nor/>
                      </m:rP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).</a:t>
                </a:r>
                <a:endParaRPr lang="en-NL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D2BADF-DD22-4841-A9A4-1F0D938E3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325" y="5341035"/>
                <a:ext cx="6457949" cy="400110"/>
              </a:xfrm>
              <a:prstGeom prst="rect">
                <a:avLst/>
              </a:prstGeom>
              <a:blipFill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55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109658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</a:rPr>
              <a:t>Integer Programming (IP)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69654" y="1626082"/>
                <a:ext cx="8974347" cy="5231921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    </m:t>
                        </m:r>
                        <m:r>
                          <a:rPr lang="en-US" sz="28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       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800" i="1" dirty="0">
                    <a:solidFill>
                      <a:srgbClr val="0000FF"/>
                    </a:solidFill>
                    <a:latin typeface="Cambria Math"/>
                  </a:rPr>
                  <a:t>        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00FF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rgbClr val="0000FF"/>
                        </a:solidFill>
                        <a:latin typeface="Cambria Math"/>
                      </a:rPr>
                      <m:t>         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rgbClr val="0000FF"/>
                        </a:solidFill>
                        <a:latin typeface="Cambria Math"/>
                      </a:rPr>
                      <m:t>s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rgbClr val="0000FF"/>
                        </a:solidFill>
                        <a:latin typeface="Cambria Math"/>
                      </a:rPr>
                      <m:t>.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rgbClr val="0000FF"/>
                        </a:solidFill>
                        <a:latin typeface="Cambria Math"/>
                      </a:rPr>
                      <m:t>t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rgbClr val="0000FF"/>
                        </a:solidFill>
                        <a:latin typeface="Cambria Math"/>
                      </a:rPr>
                      <m:t>.  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</a:rPr>
                      <m:t>𝐴𝑥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</a:rPr>
                      <m:t> ≤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sym typeface="Mathematica1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baseline="30000" dirty="0">
                        <a:solidFill>
                          <a:srgbClr val="0000FF"/>
                        </a:solidFill>
                        <a:latin typeface="Cambria Math"/>
                        <a:sym typeface="Mathematica1"/>
                      </a:rPr>
                      <m:t>                                        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  <a:sym typeface="Mathematica1"/>
                      </a:rPr>
                      <m:t>𝑥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  <a:sym typeface="Mathematica1"/>
                      </a:rPr>
                      <m:t> 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Mathematica1"/>
                      </a:rPr>
                      <m:t>𝜖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Mathematica1"/>
                      </a:rPr>
                      <m:t> 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Mathematica1"/>
                      </a:rPr>
                      <m:t>ℤ</m:t>
                    </m:r>
                    <m:r>
                      <a:rPr lang="en-US" sz="2800" i="1" baseline="30000" dirty="0">
                        <a:solidFill>
                          <a:srgbClr val="0000FF"/>
                        </a:solidFill>
                        <a:latin typeface="Cambria Math"/>
                        <a:sym typeface="Mathematica1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sym typeface="Mathematica1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00FF"/>
                    </a:solidFill>
                    <a:sym typeface="Mathematica1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Mathematica1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sym typeface="Mathematica1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variables,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Mathematica1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 constraints</a:t>
                </a:r>
              </a:p>
              <a:p>
                <a:pPr marL="0" indent="0">
                  <a:buNone/>
                </a:pPr>
                <a:br>
                  <a:rPr lang="en-US" sz="2800" dirty="0">
                    <a:solidFill>
                      <a:schemeClr val="tx1"/>
                    </a:solidFill>
                    <a:sym typeface="Mathematica1"/>
                  </a:rPr>
                </a:br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Mathematics at Intersection of</a:t>
                </a:r>
                <a:br>
                  <a:rPr lang="en-US" sz="2800" dirty="0">
                    <a:solidFill>
                      <a:schemeClr val="tx1"/>
                    </a:solidFill>
                    <a:sym typeface="Mathematica1"/>
                  </a:rPr>
                </a:br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- Convex Geometry</a:t>
                </a:r>
                <a:br>
                  <a:rPr lang="en-US" sz="2800" dirty="0">
                    <a:solidFill>
                      <a:schemeClr val="tx1"/>
                    </a:solidFill>
                    <a:sym typeface="Mathematica1"/>
                  </a:rPr>
                </a:br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- Geometry of Numbers</a:t>
                </a:r>
                <a:br>
                  <a:rPr lang="en-US" sz="2800" dirty="0">
                    <a:solidFill>
                      <a:schemeClr val="tx1"/>
                    </a:solidFill>
                    <a:sym typeface="Mathematica1"/>
                  </a:rPr>
                </a:br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- Convex Optimization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654" y="1626082"/>
                <a:ext cx="8974347" cy="5231921"/>
              </a:xfrm>
              <a:blipFill>
                <a:blip r:embed="rId2"/>
                <a:stretch>
                  <a:fillRect l="-142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6"/>
          <p:cNvSpPr/>
          <p:nvPr/>
        </p:nvSpPr>
        <p:spPr>
          <a:xfrm>
            <a:off x="5763534" y="1907123"/>
            <a:ext cx="2209627" cy="1221844"/>
          </a:xfrm>
          <a:custGeom>
            <a:avLst/>
            <a:gdLst>
              <a:gd name="connsiteX0" fmla="*/ 0 w 2819400"/>
              <a:gd name="connsiteY0" fmla="*/ 1508760 h 1539240"/>
              <a:gd name="connsiteX1" fmla="*/ 1447800 w 2819400"/>
              <a:gd name="connsiteY1" fmla="*/ 0 h 1539240"/>
              <a:gd name="connsiteX2" fmla="*/ 2819400 w 2819400"/>
              <a:gd name="connsiteY2" fmla="*/ 15240 h 1539240"/>
              <a:gd name="connsiteX3" fmla="*/ 2819400 w 2819400"/>
              <a:gd name="connsiteY3" fmla="*/ 1539240 h 1539240"/>
              <a:gd name="connsiteX4" fmla="*/ 0 w 2819400"/>
              <a:gd name="connsiteY4" fmla="*/ 1508760 h 1539240"/>
              <a:gd name="connsiteX0" fmla="*/ 0 w 3057670"/>
              <a:gd name="connsiteY0" fmla="*/ 1871675 h 1902155"/>
              <a:gd name="connsiteX1" fmla="*/ 1447800 w 3057670"/>
              <a:gd name="connsiteY1" fmla="*/ 362915 h 1902155"/>
              <a:gd name="connsiteX2" fmla="*/ 3057670 w 3057670"/>
              <a:gd name="connsiteY2" fmla="*/ 0 h 1902155"/>
              <a:gd name="connsiteX3" fmla="*/ 2819400 w 3057670"/>
              <a:gd name="connsiteY3" fmla="*/ 1902155 h 1902155"/>
              <a:gd name="connsiteX4" fmla="*/ 0 w 3057670"/>
              <a:gd name="connsiteY4" fmla="*/ 1871675 h 1902155"/>
              <a:gd name="connsiteX0" fmla="*/ 0 w 3044546"/>
              <a:gd name="connsiteY0" fmla="*/ 1894180 h 1924660"/>
              <a:gd name="connsiteX1" fmla="*/ 1447800 w 3044546"/>
              <a:gd name="connsiteY1" fmla="*/ 385420 h 1924660"/>
              <a:gd name="connsiteX2" fmla="*/ 3044546 w 3044546"/>
              <a:gd name="connsiteY2" fmla="*/ 0 h 1924660"/>
              <a:gd name="connsiteX3" fmla="*/ 2819400 w 3044546"/>
              <a:gd name="connsiteY3" fmla="*/ 1924660 h 1924660"/>
              <a:gd name="connsiteX4" fmla="*/ 0 w 3044546"/>
              <a:gd name="connsiteY4" fmla="*/ 1894180 h 192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546" h="1924660">
                <a:moveTo>
                  <a:pt x="0" y="1894180"/>
                </a:moveTo>
                <a:lnTo>
                  <a:pt x="1447800" y="385420"/>
                </a:lnTo>
                <a:lnTo>
                  <a:pt x="3044546" y="0"/>
                </a:lnTo>
                <a:lnTo>
                  <a:pt x="2819400" y="1924660"/>
                </a:lnTo>
                <a:lnTo>
                  <a:pt x="0" y="189418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190688" y="1718848"/>
            <a:ext cx="2059431" cy="1802384"/>
            <a:chOff x="5434874" y="2457450"/>
            <a:chExt cx="2837600" cy="2839130"/>
          </a:xfrm>
        </p:grpSpPr>
        <p:sp>
          <p:nvSpPr>
            <p:cNvPr id="29" name="Oval 28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7" name="Straight Connector 66"/>
          <p:cNvCxnSpPr/>
          <p:nvPr/>
        </p:nvCxnSpPr>
        <p:spPr>
          <a:xfrm flipV="1">
            <a:off x="6513584" y="1892219"/>
            <a:ext cx="1488131" cy="30623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7811561" y="1892220"/>
            <a:ext cx="158528" cy="1384536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5619747" y="3101572"/>
            <a:ext cx="2350345" cy="13711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5619745" y="1892219"/>
            <a:ext cx="1471068" cy="132789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024733" y="2470491"/>
                <a:ext cx="5738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733" y="2470491"/>
                <a:ext cx="57381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6189151" y="2885311"/>
            <a:ext cx="66364" cy="580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5913779" y="2279668"/>
            <a:ext cx="1021200" cy="1193848"/>
            <a:chOff x="7258158" y="1718314"/>
            <a:chExt cx="1021200" cy="1193848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7258158" y="1718314"/>
              <a:ext cx="581978" cy="11938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7571332" y="2045334"/>
              <a:ext cx="611278" cy="29002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7802753" y="1981209"/>
                  <a:ext cx="47660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2753" y="1981209"/>
                  <a:ext cx="476605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28026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AutoShape 90"/>
          <p:cNvSpPr>
            <a:spLocks noChangeAspect="1" noChangeArrowheads="1"/>
          </p:cNvSpPr>
          <p:nvPr/>
        </p:nvSpPr>
        <p:spPr bwMode="auto">
          <a:xfrm rot="20116484">
            <a:off x="3165040" y="4671294"/>
            <a:ext cx="2381304" cy="918456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Randomized Sieve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Ajtai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-Kumar-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Sivakumar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`00]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80754" y="1230427"/>
                <a:ext cx="8623004" cy="405395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Main option for solving lattice problems in more general norms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754" y="1230427"/>
                <a:ext cx="8623004" cy="4053954"/>
              </a:xfrm>
              <a:blipFill rotWithShape="1">
                <a:blip r:embed="rId2"/>
                <a:stretch>
                  <a:fillRect l="-1485" t="-1353" r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87"/>
              <p:cNvSpPr txBox="1">
                <a:spLocks noChangeArrowheads="1"/>
              </p:cNvSpPr>
              <p:nvPr/>
            </p:nvSpPr>
            <p:spPr bwMode="auto">
              <a:xfrm>
                <a:off x="4215776" y="4996004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5776" y="4996004"/>
                <a:ext cx="57569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93"/>
              <p:cNvSpPr txBox="1">
                <a:spLocks noChangeArrowheads="1"/>
              </p:cNvSpPr>
              <p:nvPr/>
            </p:nvSpPr>
            <p:spPr bwMode="auto">
              <a:xfrm>
                <a:off x="4443487" y="4602735"/>
                <a:ext cx="75699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3487" y="4602735"/>
                <a:ext cx="75699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/>
          <p:cNvGrpSpPr/>
          <p:nvPr/>
        </p:nvGrpSpPr>
        <p:grpSpPr>
          <a:xfrm>
            <a:off x="2710149" y="3796141"/>
            <a:ext cx="3380625" cy="2564286"/>
            <a:chOff x="2710149" y="3796141"/>
            <a:chExt cx="3380625" cy="2564286"/>
          </a:xfrm>
        </p:grpSpPr>
        <p:sp>
          <p:nvSpPr>
            <p:cNvPr id="37" name="Oval 48"/>
            <p:cNvSpPr>
              <a:spLocks noChangeAspect="1" noChangeArrowheads="1"/>
            </p:cNvSpPr>
            <p:nvPr/>
          </p:nvSpPr>
          <p:spPr bwMode="auto">
            <a:xfrm>
              <a:off x="4362055" y="6288390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50"/>
            <p:cNvSpPr>
              <a:spLocks noChangeAspect="1" noChangeArrowheads="1"/>
            </p:cNvSpPr>
            <p:nvPr/>
          </p:nvSpPr>
          <p:spPr bwMode="auto">
            <a:xfrm>
              <a:off x="4362055" y="380189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9" name="Oval 52"/>
            <p:cNvSpPr>
              <a:spLocks noChangeAspect="1" noChangeArrowheads="1"/>
            </p:cNvSpPr>
            <p:nvPr/>
          </p:nvSpPr>
          <p:spPr bwMode="auto">
            <a:xfrm>
              <a:off x="6019716" y="6288390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53"/>
            <p:cNvSpPr>
              <a:spLocks noChangeAspect="1" noChangeArrowheads="1"/>
            </p:cNvSpPr>
            <p:nvPr/>
          </p:nvSpPr>
          <p:spPr bwMode="auto">
            <a:xfrm>
              <a:off x="6013960" y="5050899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54"/>
            <p:cNvSpPr>
              <a:spLocks noChangeAspect="1" noChangeArrowheads="1"/>
            </p:cNvSpPr>
            <p:nvPr/>
          </p:nvSpPr>
          <p:spPr bwMode="auto">
            <a:xfrm>
              <a:off x="6019716" y="380189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2" name="Oval 72"/>
            <p:cNvSpPr>
              <a:spLocks noChangeAspect="1" noChangeArrowheads="1"/>
            </p:cNvSpPr>
            <p:nvPr/>
          </p:nvSpPr>
          <p:spPr bwMode="auto">
            <a:xfrm>
              <a:off x="2715905" y="6282634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74"/>
            <p:cNvSpPr>
              <a:spLocks noChangeAspect="1" noChangeArrowheads="1"/>
            </p:cNvSpPr>
            <p:nvPr/>
          </p:nvSpPr>
          <p:spPr bwMode="auto">
            <a:xfrm>
              <a:off x="2715905" y="3796141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4" name="Oval 49"/>
            <p:cNvSpPr>
              <a:spLocks noChangeAspect="1" noChangeArrowheads="1"/>
            </p:cNvSpPr>
            <p:nvPr/>
          </p:nvSpPr>
          <p:spPr bwMode="auto">
            <a:xfrm>
              <a:off x="4356299" y="5050899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73"/>
            <p:cNvSpPr>
              <a:spLocks noChangeAspect="1" noChangeArrowheads="1"/>
            </p:cNvSpPr>
            <p:nvPr/>
          </p:nvSpPr>
          <p:spPr bwMode="auto">
            <a:xfrm>
              <a:off x="2710149" y="5045143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72"/>
            <p:cNvSpPr>
              <a:spLocks noChangeAspect="1" noChangeArrowheads="1"/>
            </p:cNvSpPr>
            <p:nvPr/>
          </p:nvSpPr>
          <p:spPr bwMode="auto">
            <a:xfrm>
              <a:off x="3548556" y="6282634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74"/>
            <p:cNvSpPr>
              <a:spLocks noChangeAspect="1" noChangeArrowheads="1"/>
            </p:cNvSpPr>
            <p:nvPr/>
          </p:nvSpPr>
          <p:spPr bwMode="auto">
            <a:xfrm>
              <a:off x="3548556" y="3796141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1" name="Oval 73"/>
            <p:cNvSpPr>
              <a:spLocks noChangeAspect="1" noChangeArrowheads="1"/>
            </p:cNvSpPr>
            <p:nvPr/>
          </p:nvSpPr>
          <p:spPr bwMode="auto">
            <a:xfrm>
              <a:off x="3542800" y="5045143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72"/>
            <p:cNvSpPr>
              <a:spLocks noChangeAspect="1" noChangeArrowheads="1"/>
            </p:cNvSpPr>
            <p:nvPr/>
          </p:nvSpPr>
          <p:spPr bwMode="auto">
            <a:xfrm>
              <a:off x="5202702" y="6291358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74"/>
            <p:cNvSpPr>
              <a:spLocks noChangeAspect="1" noChangeArrowheads="1"/>
            </p:cNvSpPr>
            <p:nvPr/>
          </p:nvSpPr>
          <p:spPr bwMode="auto">
            <a:xfrm>
              <a:off x="5202702" y="3804865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4" name="Oval 73"/>
            <p:cNvSpPr>
              <a:spLocks noChangeAspect="1" noChangeArrowheads="1"/>
            </p:cNvSpPr>
            <p:nvPr/>
          </p:nvSpPr>
          <p:spPr bwMode="auto">
            <a:xfrm>
              <a:off x="5196946" y="505386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53"/>
            <p:cNvSpPr>
              <a:spLocks noChangeAspect="1" noChangeArrowheads="1"/>
            </p:cNvSpPr>
            <p:nvPr/>
          </p:nvSpPr>
          <p:spPr bwMode="auto">
            <a:xfrm>
              <a:off x="6021705" y="5695923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49"/>
            <p:cNvSpPr>
              <a:spLocks noChangeAspect="1" noChangeArrowheads="1"/>
            </p:cNvSpPr>
            <p:nvPr/>
          </p:nvSpPr>
          <p:spPr bwMode="auto">
            <a:xfrm>
              <a:off x="4364044" y="5695923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73"/>
            <p:cNvSpPr>
              <a:spLocks noChangeAspect="1" noChangeArrowheads="1"/>
            </p:cNvSpPr>
            <p:nvPr/>
          </p:nvSpPr>
          <p:spPr bwMode="auto">
            <a:xfrm>
              <a:off x="2717894" y="569016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73"/>
            <p:cNvSpPr>
              <a:spLocks noChangeAspect="1" noChangeArrowheads="1"/>
            </p:cNvSpPr>
            <p:nvPr/>
          </p:nvSpPr>
          <p:spPr bwMode="auto">
            <a:xfrm>
              <a:off x="3550545" y="569016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73"/>
            <p:cNvSpPr>
              <a:spLocks noChangeAspect="1" noChangeArrowheads="1"/>
            </p:cNvSpPr>
            <p:nvPr/>
          </p:nvSpPr>
          <p:spPr bwMode="auto">
            <a:xfrm>
              <a:off x="5204691" y="5698891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53"/>
            <p:cNvSpPr>
              <a:spLocks noChangeAspect="1" noChangeArrowheads="1"/>
            </p:cNvSpPr>
            <p:nvPr/>
          </p:nvSpPr>
          <p:spPr bwMode="auto">
            <a:xfrm>
              <a:off x="6013960" y="4437322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49"/>
            <p:cNvSpPr>
              <a:spLocks noChangeAspect="1" noChangeArrowheads="1"/>
            </p:cNvSpPr>
            <p:nvPr/>
          </p:nvSpPr>
          <p:spPr bwMode="auto">
            <a:xfrm>
              <a:off x="4356299" y="4437322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73"/>
            <p:cNvSpPr>
              <a:spLocks noChangeAspect="1" noChangeArrowheads="1"/>
            </p:cNvSpPr>
            <p:nvPr/>
          </p:nvSpPr>
          <p:spPr bwMode="auto">
            <a:xfrm>
              <a:off x="2710149" y="4431566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73"/>
            <p:cNvSpPr>
              <a:spLocks noChangeAspect="1" noChangeArrowheads="1"/>
            </p:cNvSpPr>
            <p:nvPr/>
          </p:nvSpPr>
          <p:spPr bwMode="auto">
            <a:xfrm>
              <a:off x="3542800" y="4431566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73"/>
            <p:cNvSpPr>
              <a:spLocks noChangeAspect="1" noChangeArrowheads="1"/>
            </p:cNvSpPr>
            <p:nvPr/>
          </p:nvSpPr>
          <p:spPr bwMode="auto">
            <a:xfrm>
              <a:off x="5196946" y="4440290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80" name="Straight Arrow Connector 79"/>
          <p:cNvCxnSpPr>
            <a:stCxn id="44" idx="2"/>
          </p:cNvCxnSpPr>
          <p:nvPr/>
        </p:nvCxnSpPr>
        <p:spPr>
          <a:xfrm flipH="1" flipV="1">
            <a:off x="3562859" y="5079799"/>
            <a:ext cx="793440" cy="56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906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Randomized Sieve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Ajtai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-Kumar-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Sivakumar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`00]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180754" y="1230427"/>
            <a:ext cx="8623004" cy="4053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How it works for SVP. </a:t>
            </a:r>
          </a:p>
        </p:txBody>
      </p:sp>
      <p:sp>
        <p:nvSpPr>
          <p:cNvPr id="38" name="AutoShape 90"/>
          <p:cNvSpPr>
            <a:spLocks noChangeAspect="1" noChangeArrowheads="1"/>
          </p:cNvSpPr>
          <p:nvPr/>
        </p:nvSpPr>
        <p:spPr bwMode="auto">
          <a:xfrm rot="20116484">
            <a:off x="3165040" y="4671294"/>
            <a:ext cx="2381304" cy="918456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87"/>
              <p:cNvSpPr txBox="1">
                <a:spLocks noChangeArrowheads="1"/>
              </p:cNvSpPr>
              <p:nvPr/>
            </p:nvSpPr>
            <p:spPr bwMode="auto">
              <a:xfrm>
                <a:off x="4215776" y="4996004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39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5776" y="4996004"/>
                <a:ext cx="57569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93"/>
              <p:cNvSpPr txBox="1">
                <a:spLocks noChangeArrowheads="1"/>
              </p:cNvSpPr>
              <p:nvPr/>
            </p:nvSpPr>
            <p:spPr bwMode="auto">
              <a:xfrm>
                <a:off x="4443487" y="4602735"/>
                <a:ext cx="75699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3487" y="4602735"/>
                <a:ext cx="75699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2710149" y="3796141"/>
            <a:ext cx="3380625" cy="2564286"/>
            <a:chOff x="2710149" y="3796141"/>
            <a:chExt cx="3380625" cy="2564286"/>
          </a:xfrm>
        </p:grpSpPr>
        <p:sp>
          <p:nvSpPr>
            <p:cNvPr id="42" name="Oval 48"/>
            <p:cNvSpPr>
              <a:spLocks noChangeAspect="1" noChangeArrowheads="1"/>
            </p:cNvSpPr>
            <p:nvPr/>
          </p:nvSpPr>
          <p:spPr bwMode="auto">
            <a:xfrm>
              <a:off x="4362055" y="6288390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50"/>
            <p:cNvSpPr>
              <a:spLocks noChangeAspect="1" noChangeArrowheads="1"/>
            </p:cNvSpPr>
            <p:nvPr/>
          </p:nvSpPr>
          <p:spPr bwMode="auto">
            <a:xfrm>
              <a:off x="4362055" y="380189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4" name="Oval 52"/>
            <p:cNvSpPr>
              <a:spLocks noChangeAspect="1" noChangeArrowheads="1"/>
            </p:cNvSpPr>
            <p:nvPr/>
          </p:nvSpPr>
          <p:spPr bwMode="auto">
            <a:xfrm>
              <a:off x="6019716" y="6288390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53"/>
            <p:cNvSpPr>
              <a:spLocks noChangeAspect="1" noChangeArrowheads="1"/>
            </p:cNvSpPr>
            <p:nvPr/>
          </p:nvSpPr>
          <p:spPr bwMode="auto">
            <a:xfrm>
              <a:off x="6013960" y="5050899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54"/>
            <p:cNvSpPr>
              <a:spLocks noChangeAspect="1" noChangeArrowheads="1"/>
            </p:cNvSpPr>
            <p:nvPr/>
          </p:nvSpPr>
          <p:spPr bwMode="auto">
            <a:xfrm>
              <a:off x="6019716" y="380189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7" name="Oval 72"/>
            <p:cNvSpPr>
              <a:spLocks noChangeAspect="1" noChangeArrowheads="1"/>
            </p:cNvSpPr>
            <p:nvPr/>
          </p:nvSpPr>
          <p:spPr bwMode="auto">
            <a:xfrm>
              <a:off x="2715905" y="6282634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74"/>
            <p:cNvSpPr>
              <a:spLocks noChangeAspect="1" noChangeArrowheads="1"/>
            </p:cNvSpPr>
            <p:nvPr/>
          </p:nvSpPr>
          <p:spPr bwMode="auto">
            <a:xfrm>
              <a:off x="2715905" y="3796141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9" name="Oval 49"/>
            <p:cNvSpPr>
              <a:spLocks noChangeAspect="1" noChangeArrowheads="1"/>
            </p:cNvSpPr>
            <p:nvPr/>
          </p:nvSpPr>
          <p:spPr bwMode="auto">
            <a:xfrm>
              <a:off x="4356299" y="5050899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73"/>
            <p:cNvSpPr>
              <a:spLocks noChangeAspect="1" noChangeArrowheads="1"/>
            </p:cNvSpPr>
            <p:nvPr/>
          </p:nvSpPr>
          <p:spPr bwMode="auto">
            <a:xfrm>
              <a:off x="2710149" y="5045143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2"/>
            <p:cNvSpPr>
              <a:spLocks noChangeAspect="1" noChangeArrowheads="1"/>
            </p:cNvSpPr>
            <p:nvPr/>
          </p:nvSpPr>
          <p:spPr bwMode="auto">
            <a:xfrm>
              <a:off x="3548556" y="6282634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74"/>
            <p:cNvSpPr>
              <a:spLocks noChangeAspect="1" noChangeArrowheads="1"/>
            </p:cNvSpPr>
            <p:nvPr/>
          </p:nvSpPr>
          <p:spPr bwMode="auto">
            <a:xfrm>
              <a:off x="3548556" y="3796141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3" name="Oval 73"/>
            <p:cNvSpPr>
              <a:spLocks noChangeAspect="1" noChangeArrowheads="1"/>
            </p:cNvSpPr>
            <p:nvPr/>
          </p:nvSpPr>
          <p:spPr bwMode="auto">
            <a:xfrm>
              <a:off x="3542800" y="5045143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72"/>
            <p:cNvSpPr>
              <a:spLocks noChangeAspect="1" noChangeArrowheads="1"/>
            </p:cNvSpPr>
            <p:nvPr/>
          </p:nvSpPr>
          <p:spPr bwMode="auto">
            <a:xfrm>
              <a:off x="5202702" y="6291358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74"/>
            <p:cNvSpPr>
              <a:spLocks noChangeAspect="1" noChangeArrowheads="1"/>
            </p:cNvSpPr>
            <p:nvPr/>
          </p:nvSpPr>
          <p:spPr bwMode="auto">
            <a:xfrm>
              <a:off x="5202702" y="3804865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6" name="Oval 73"/>
            <p:cNvSpPr>
              <a:spLocks noChangeAspect="1" noChangeArrowheads="1"/>
            </p:cNvSpPr>
            <p:nvPr/>
          </p:nvSpPr>
          <p:spPr bwMode="auto">
            <a:xfrm>
              <a:off x="5196946" y="505386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53"/>
            <p:cNvSpPr>
              <a:spLocks noChangeAspect="1" noChangeArrowheads="1"/>
            </p:cNvSpPr>
            <p:nvPr/>
          </p:nvSpPr>
          <p:spPr bwMode="auto">
            <a:xfrm>
              <a:off x="6021705" y="5695923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49"/>
            <p:cNvSpPr>
              <a:spLocks noChangeAspect="1" noChangeArrowheads="1"/>
            </p:cNvSpPr>
            <p:nvPr/>
          </p:nvSpPr>
          <p:spPr bwMode="auto">
            <a:xfrm>
              <a:off x="4364044" y="5695923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73"/>
            <p:cNvSpPr>
              <a:spLocks noChangeAspect="1" noChangeArrowheads="1"/>
            </p:cNvSpPr>
            <p:nvPr/>
          </p:nvSpPr>
          <p:spPr bwMode="auto">
            <a:xfrm>
              <a:off x="2717894" y="569016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73"/>
            <p:cNvSpPr>
              <a:spLocks noChangeAspect="1" noChangeArrowheads="1"/>
            </p:cNvSpPr>
            <p:nvPr/>
          </p:nvSpPr>
          <p:spPr bwMode="auto">
            <a:xfrm>
              <a:off x="3550545" y="569016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73"/>
            <p:cNvSpPr>
              <a:spLocks noChangeAspect="1" noChangeArrowheads="1"/>
            </p:cNvSpPr>
            <p:nvPr/>
          </p:nvSpPr>
          <p:spPr bwMode="auto">
            <a:xfrm>
              <a:off x="5204691" y="5698891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53"/>
            <p:cNvSpPr>
              <a:spLocks noChangeAspect="1" noChangeArrowheads="1"/>
            </p:cNvSpPr>
            <p:nvPr/>
          </p:nvSpPr>
          <p:spPr bwMode="auto">
            <a:xfrm>
              <a:off x="6013960" y="4437322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49"/>
            <p:cNvSpPr>
              <a:spLocks noChangeAspect="1" noChangeArrowheads="1"/>
            </p:cNvSpPr>
            <p:nvPr/>
          </p:nvSpPr>
          <p:spPr bwMode="auto">
            <a:xfrm>
              <a:off x="4356299" y="4437322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63"/>
            <p:cNvSpPr>
              <a:spLocks noChangeAspect="1" noChangeArrowheads="1"/>
            </p:cNvSpPr>
            <p:nvPr/>
          </p:nvSpPr>
          <p:spPr bwMode="auto">
            <a:xfrm>
              <a:off x="2710149" y="4431566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73"/>
            <p:cNvSpPr>
              <a:spLocks noChangeAspect="1" noChangeArrowheads="1"/>
            </p:cNvSpPr>
            <p:nvPr/>
          </p:nvSpPr>
          <p:spPr bwMode="auto">
            <a:xfrm>
              <a:off x="3542800" y="4431566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73"/>
            <p:cNvSpPr>
              <a:spLocks noChangeAspect="1" noChangeArrowheads="1"/>
            </p:cNvSpPr>
            <p:nvPr/>
          </p:nvSpPr>
          <p:spPr bwMode="auto">
            <a:xfrm>
              <a:off x="5196946" y="4440290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7" name="Straight Arrow Connector 66"/>
          <p:cNvCxnSpPr>
            <a:stCxn id="49" idx="2"/>
          </p:cNvCxnSpPr>
          <p:nvPr/>
        </p:nvCxnSpPr>
        <p:spPr>
          <a:xfrm flipH="1" flipV="1">
            <a:off x="3562859" y="5079799"/>
            <a:ext cx="793440" cy="56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071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Randomized Sieve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Ajtai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-Kumar-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Sivakumar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`00]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180754" y="1230427"/>
            <a:ext cx="8623004" cy="4053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How it works for SVP.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Algorithm Outline: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36043" y="4197276"/>
            <a:ext cx="4839298" cy="1866492"/>
            <a:chOff x="1936043" y="4197276"/>
            <a:chExt cx="4839298" cy="1866492"/>
          </a:xfrm>
        </p:grpSpPr>
        <p:sp>
          <p:nvSpPr>
            <p:cNvPr id="5" name="AutoShape 90"/>
            <p:cNvSpPr>
              <a:spLocks noChangeAspect="1" noChangeArrowheads="1"/>
            </p:cNvSpPr>
            <p:nvPr/>
          </p:nvSpPr>
          <p:spPr bwMode="auto">
            <a:xfrm rot="20116484">
              <a:off x="1936043" y="4197276"/>
              <a:ext cx="4839298" cy="1866492"/>
            </a:xfrm>
            <a:prstGeom prst="hexagon">
              <a:avLst>
                <a:gd name="adj" fmla="val 64818"/>
                <a:gd name="vf" fmla="val 11547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215776" y="4996004"/>
                  <a:ext cx="57569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15776" y="4996004"/>
                  <a:ext cx="57569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val 49"/>
            <p:cNvSpPr>
              <a:spLocks noChangeAspect="1" noChangeArrowheads="1"/>
            </p:cNvSpPr>
            <p:nvPr/>
          </p:nvSpPr>
          <p:spPr bwMode="auto">
            <a:xfrm>
              <a:off x="4303116" y="4992881"/>
              <a:ext cx="105154" cy="105154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4798021" y="5098035"/>
                  <a:ext cx="756994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/>
                          </a:rPr>
                          <m:t>𝑟𝐾</m:t>
                        </m:r>
                      </m:oMath>
                    </m:oMathPara>
                  </a14:m>
                  <a:endParaRPr lang="en-US" sz="32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" name="Text 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98021" y="5098035"/>
                  <a:ext cx="756994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2580658" y="5259833"/>
            <a:ext cx="609590" cy="560462"/>
            <a:chOff x="3032162" y="5664420"/>
            <a:chExt cx="489185" cy="40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489185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489185" cy="37915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47426" y="4560226"/>
            <a:ext cx="617605" cy="560462"/>
            <a:chOff x="3032162" y="5664420"/>
            <a:chExt cx="495616" cy="40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79708" y="5150215"/>
            <a:ext cx="617605" cy="560462"/>
            <a:chOff x="3032162" y="5664420"/>
            <a:chExt cx="495616" cy="40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6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07095" y="4228490"/>
            <a:ext cx="769620" cy="759276"/>
            <a:chOff x="3032162" y="5664420"/>
            <a:chExt cx="617605" cy="5502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61760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4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617605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81315" y="4162422"/>
            <a:ext cx="769620" cy="759276"/>
            <a:chOff x="3032162" y="5664420"/>
            <a:chExt cx="617605" cy="5502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61760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7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617605" cy="52322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66531" y="4335765"/>
            <a:ext cx="617605" cy="560462"/>
            <a:chOff x="3032162" y="5664420"/>
            <a:chExt cx="495616" cy="40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83366" y="5892592"/>
            <a:ext cx="609333" cy="560457"/>
            <a:chOff x="3032160" y="5664420"/>
            <a:chExt cx="488977" cy="406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0" y="5691404"/>
                  <a:ext cx="488977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8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0" y="5691404"/>
                  <a:ext cx="488977" cy="37915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41672" y="5597432"/>
            <a:ext cx="769620" cy="759276"/>
            <a:chOff x="3032162" y="5664420"/>
            <a:chExt cx="617605" cy="5502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61760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1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617605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79637" y="5499395"/>
            <a:ext cx="617605" cy="560462"/>
            <a:chOff x="3032162" y="5664420"/>
            <a:chExt cx="495616" cy="40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4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28567" y="2264734"/>
                <a:ext cx="8028873" cy="552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800" dirty="0"/>
                  <a:t>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/>
                  <a:t> “perturbed” lattice points.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67" y="2264734"/>
                <a:ext cx="8028873" cy="552267"/>
              </a:xfrm>
              <a:prstGeom prst="rect">
                <a:avLst/>
              </a:prstGeom>
              <a:blipFill rotWithShape="1">
                <a:blip r:embed="rId14"/>
                <a:stretch>
                  <a:fillRect l="-1517" t="-5556" b="-3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85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Randomized Sieve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Ajtai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-Kumar-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Sivakumar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`00]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180754" y="1230427"/>
            <a:ext cx="8623004" cy="4053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How it works for SVP.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Algorithm Outline: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36043" y="4197276"/>
            <a:ext cx="4839298" cy="1866492"/>
            <a:chOff x="1936043" y="4197276"/>
            <a:chExt cx="4839298" cy="1866492"/>
          </a:xfrm>
        </p:grpSpPr>
        <p:sp>
          <p:nvSpPr>
            <p:cNvPr id="5" name="AutoShape 90"/>
            <p:cNvSpPr>
              <a:spLocks noChangeAspect="1" noChangeArrowheads="1"/>
            </p:cNvSpPr>
            <p:nvPr/>
          </p:nvSpPr>
          <p:spPr bwMode="auto">
            <a:xfrm rot="20116484">
              <a:off x="1936043" y="4197276"/>
              <a:ext cx="4839298" cy="1866492"/>
            </a:xfrm>
            <a:prstGeom prst="hexagon">
              <a:avLst>
                <a:gd name="adj" fmla="val 64818"/>
                <a:gd name="vf" fmla="val 11547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215776" y="4996004"/>
                  <a:ext cx="57569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15776" y="4996004"/>
                  <a:ext cx="57569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val 49"/>
            <p:cNvSpPr>
              <a:spLocks noChangeAspect="1" noChangeArrowheads="1"/>
            </p:cNvSpPr>
            <p:nvPr/>
          </p:nvSpPr>
          <p:spPr bwMode="auto">
            <a:xfrm>
              <a:off x="4303116" y="4992881"/>
              <a:ext cx="105154" cy="105154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4798021" y="5098035"/>
                  <a:ext cx="756994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/>
                          </a:rPr>
                          <m:t>𝑟𝐾</m:t>
                        </m:r>
                      </m:oMath>
                    </m:oMathPara>
                  </a14:m>
                  <a:endParaRPr lang="en-US" sz="32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" name="Text 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98021" y="5098035"/>
                  <a:ext cx="756994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2580658" y="5259833"/>
            <a:ext cx="609590" cy="560462"/>
            <a:chOff x="3032162" y="5664420"/>
            <a:chExt cx="489185" cy="40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489185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489185" cy="37915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47426" y="4560226"/>
            <a:ext cx="617605" cy="560462"/>
            <a:chOff x="3032162" y="5664420"/>
            <a:chExt cx="495616" cy="40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79708" y="5150215"/>
            <a:ext cx="617605" cy="560462"/>
            <a:chOff x="3032162" y="5664420"/>
            <a:chExt cx="495616" cy="40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6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07095" y="4228490"/>
            <a:ext cx="769620" cy="759276"/>
            <a:chOff x="3032162" y="5664420"/>
            <a:chExt cx="617605" cy="5502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61760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4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617605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81315" y="4162422"/>
            <a:ext cx="769620" cy="759276"/>
            <a:chOff x="3032162" y="5664420"/>
            <a:chExt cx="617605" cy="5502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61760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7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617605" cy="52322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66531" y="4335765"/>
            <a:ext cx="617605" cy="560462"/>
            <a:chOff x="3032162" y="5664420"/>
            <a:chExt cx="495616" cy="40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83366" y="5892592"/>
            <a:ext cx="609333" cy="560457"/>
            <a:chOff x="3032160" y="5664420"/>
            <a:chExt cx="488977" cy="406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0" y="5691404"/>
                  <a:ext cx="488977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8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0" y="5691404"/>
                  <a:ext cx="488977" cy="37915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716103" y="5597428"/>
            <a:ext cx="617605" cy="560462"/>
            <a:chOff x="3091893" y="5664420"/>
            <a:chExt cx="495616" cy="40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91893" y="5691408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1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91893" y="5691408"/>
                  <a:ext cx="495616" cy="37915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79637" y="5499395"/>
            <a:ext cx="617605" cy="560462"/>
            <a:chOff x="3032162" y="5664420"/>
            <a:chExt cx="495616" cy="40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4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43165" y="4214998"/>
            <a:ext cx="2926439" cy="1730171"/>
            <a:chOff x="2843165" y="4214998"/>
            <a:chExt cx="2926439" cy="1730171"/>
          </a:xfrm>
        </p:grpSpPr>
        <p:sp>
          <p:nvSpPr>
            <p:cNvPr id="37" name="Line 24"/>
            <p:cNvSpPr>
              <a:spLocks noChangeShapeType="1"/>
            </p:cNvSpPr>
            <p:nvPr/>
          </p:nvSpPr>
          <p:spPr bwMode="auto">
            <a:xfrm flipH="1" flipV="1">
              <a:off x="4643822" y="4214998"/>
              <a:ext cx="486323" cy="1685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 flipV="1">
              <a:off x="5130147" y="4281066"/>
              <a:ext cx="639457" cy="1025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4"/>
            <p:cNvSpPr>
              <a:spLocks noChangeShapeType="1"/>
            </p:cNvSpPr>
            <p:nvPr/>
          </p:nvSpPr>
          <p:spPr bwMode="auto">
            <a:xfrm flipH="1">
              <a:off x="3545877" y="5654831"/>
              <a:ext cx="353537" cy="2903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 flipV="1">
              <a:off x="3899416" y="5551971"/>
              <a:ext cx="542729" cy="1028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 flipH="1">
              <a:off x="2843165" y="5202796"/>
              <a:ext cx="499050" cy="1096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4"/>
            <p:cNvSpPr>
              <a:spLocks noChangeShapeType="1"/>
            </p:cNvSpPr>
            <p:nvPr/>
          </p:nvSpPr>
          <p:spPr bwMode="auto">
            <a:xfrm flipV="1">
              <a:off x="3342218" y="4597469"/>
              <a:ext cx="167718" cy="6053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Freeform 42"/>
          <p:cNvSpPr/>
          <p:nvPr/>
        </p:nvSpPr>
        <p:spPr>
          <a:xfrm>
            <a:off x="3267151" y="5439934"/>
            <a:ext cx="1679662" cy="1041791"/>
          </a:xfrm>
          <a:custGeom>
            <a:avLst/>
            <a:gdLst>
              <a:gd name="connsiteX0" fmla="*/ 586393 w 1679662"/>
              <a:gd name="connsiteY0" fmla="*/ 105844 h 1041791"/>
              <a:gd name="connsiteX1" fmla="*/ 22315 w 1679662"/>
              <a:gd name="connsiteY1" fmla="*/ 563044 h 1041791"/>
              <a:gd name="connsiteX2" fmla="*/ 182632 w 1679662"/>
              <a:gd name="connsiteY2" fmla="*/ 1032119 h 1041791"/>
              <a:gd name="connsiteX3" fmla="*/ 823899 w 1679662"/>
              <a:gd name="connsiteY3" fmla="*/ 853989 h 1041791"/>
              <a:gd name="connsiteX4" fmla="*/ 1625484 w 1679662"/>
              <a:gd name="connsiteY4" fmla="*/ 545231 h 1041791"/>
              <a:gd name="connsiteX5" fmla="*/ 1554232 w 1679662"/>
              <a:gd name="connsiteY5" fmla="*/ 218660 h 1041791"/>
              <a:gd name="connsiteX6" fmla="*/ 1126720 w 1679662"/>
              <a:gd name="connsiteY6" fmla="*/ 4904 h 1041791"/>
              <a:gd name="connsiteX7" fmla="*/ 586393 w 1679662"/>
              <a:gd name="connsiteY7" fmla="*/ 105844 h 104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9662" h="1041791">
                <a:moveTo>
                  <a:pt x="586393" y="105844"/>
                </a:moveTo>
                <a:cubicBezTo>
                  <a:pt x="402326" y="198867"/>
                  <a:pt x="89608" y="408665"/>
                  <a:pt x="22315" y="563044"/>
                </a:cubicBezTo>
                <a:cubicBezTo>
                  <a:pt x="-44978" y="717423"/>
                  <a:pt x="49035" y="983628"/>
                  <a:pt x="182632" y="1032119"/>
                </a:cubicBezTo>
                <a:cubicBezTo>
                  <a:pt x="316229" y="1080610"/>
                  <a:pt x="583424" y="935137"/>
                  <a:pt x="823899" y="853989"/>
                </a:cubicBezTo>
                <a:cubicBezTo>
                  <a:pt x="1064374" y="772841"/>
                  <a:pt x="1503762" y="651119"/>
                  <a:pt x="1625484" y="545231"/>
                </a:cubicBezTo>
                <a:cubicBezTo>
                  <a:pt x="1747206" y="439343"/>
                  <a:pt x="1637359" y="308715"/>
                  <a:pt x="1554232" y="218660"/>
                </a:cubicBezTo>
                <a:cubicBezTo>
                  <a:pt x="1471105" y="128606"/>
                  <a:pt x="1290006" y="21727"/>
                  <a:pt x="1126720" y="4904"/>
                </a:cubicBezTo>
                <a:cubicBezTo>
                  <a:pt x="963434" y="-11919"/>
                  <a:pt x="770460" y="12821"/>
                  <a:pt x="586393" y="105844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357329" y="4051761"/>
            <a:ext cx="1802048" cy="870790"/>
          </a:xfrm>
          <a:custGeom>
            <a:avLst/>
            <a:gdLst>
              <a:gd name="connsiteX0" fmla="*/ 12790 w 1802048"/>
              <a:gd name="connsiteY0" fmla="*/ 419299 h 870790"/>
              <a:gd name="connsiteX1" fmla="*/ 469990 w 1802048"/>
              <a:gd name="connsiteY1" fmla="*/ 751808 h 870790"/>
              <a:gd name="connsiteX2" fmla="*/ 974692 w 1802048"/>
              <a:gd name="connsiteY2" fmla="*/ 870561 h 870790"/>
              <a:gd name="connsiteX3" fmla="*/ 1627835 w 1802048"/>
              <a:gd name="connsiteY3" fmla="*/ 728057 h 870790"/>
              <a:gd name="connsiteX4" fmla="*/ 1800027 w 1802048"/>
              <a:gd name="connsiteY4" fmla="*/ 561803 h 870790"/>
              <a:gd name="connsiteX5" fmla="*/ 1550645 w 1802048"/>
              <a:gd name="connsiteY5" fmla="*/ 74914 h 870790"/>
              <a:gd name="connsiteX6" fmla="*/ 855939 w 1802048"/>
              <a:gd name="connsiteY6" fmla="*/ 128353 h 870790"/>
              <a:gd name="connsiteX7" fmla="*/ 190920 w 1802048"/>
              <a:gd name="connsiteY7" fmla="*/ 9600 h 870790"/>
              <a:gd name="connsiteX8" fmla="*/ 12790 w 1802048"/>
              <a:gd name="connsiteY8" fmla="*/ 419299 h 87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2048" h="870790">
                <a:moveTo>
                  <a:pt x="12790" y="419299"/>
                </a:moveTo>
                <a:cubicBezTo>
                  <a:pt x="59302" y="543000"/>
                  <a:pt x="309673" y="676598"/>
                  <a:pt x="469990" y="751808"/>
                </a:cubicBezTo>
                <a:cubicBezTo>
                  <a:pt x="630307" y="827018"/>
                  <a:pt x="781718" y="874519"/>
                  <a:pt x="974692" y="870561"/>
                </a:cubicBezTo>
                <a:cubicBezTo>
                  <a:pt x="1167666" y="866603"/>
                  <a:pt x="1490279" y="779517"/>
                  <a:pt x="1627835" y="728057"/>
                </a:cubicBezTo>
                <a:cubicBezTo>
                  <a:pt x="1765391" y="676597"/>
                  <a:pt x="1812892" y="670660"/>
                  <a:pt x="1800027" y="561803"/>
                </a:cubicBezTo>
                <a:cubicBezTo>
                  <a:pt x="1787162" y="452946"/>
                  <a:pt x="1707993" y="147156"/>
                  <a:pt x="1550645" y="74914"/>
                </a:cubicBezTo>
                <a:cubicBezTo>
                  <a:pt x="1393297" y="2672"/>
                  <a:pt x="1082560" y="139239"/>
                  <a:pt x="855939" y="128353"/>
                </a:cubicBezTo>
                <a:cubicBezTo>
                  <a:pt x="629318" y="117467"/>
                  <a:pt x="330455" y="-39880"/>
                  <a:pt x="190920" y="9600"/>
                </a:cubicBezTo>
                <a:cubicBezTo>
                  <a:pt x="51385" y="59080"/>
                  <a:pt x="-33722" y="295598"/>
                  <a:pt x="12790" y="419299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563208" y="4393411"/>
            <a:ext cx="1189446" cy="1408184"/>
          </a:xfrm>
          <a:custGeom>
            <a:avLst/>
            <a:gdLst>
              <a:gd name="connsiteX0" fmla="*/ 285597 w 1188222"/>
              <a:gd name="connsiteY0" fmla="*/ 1389870 h 1401092"/>
              <a:gd name="connsiteX1" fmla="*/ 861550 w 1188222"/>
              <a:gd name="connsiteY1" fmla="*/ 1277055 h 1401092"/>
              <a:gd name="connsiteX2" fmla="*/ 1051556 w 1188222"/>
              <a:gd name="connsiteY2" fmla="*/ 1164239 h 1401092"/>
              <a:gd name="connsiteX3" fmla="*/ 1188122 w 1188222"/>
              <a:gd name="connsiteY3" fmla="*/ 487345 h 1401092"/>
              <a:gd name="connsiteX4" fmla="*/ 1069369 w 1188222"/>
              <a:gd name="connsiteY4" fmla="*/ 101397 h 1401092"/>
              <a:gd name="connsiteX5" fmla="*/ 837800 w 1188222"/>
              <a:gd name="connsiteY5" fmla="*/ 42021 h 1401092"/>
              <a:gd name="connsiteX6" fmla="*/ 534979 w 1188222"/>
              <a:gd name="connsiteY6" fmla="*/ 653600 h 1401092"/>
              <a:gd name="connsiteX7" fmla="*/ 48091 w 1188222"/>
              <a:gd name="connsiteY7" fmla="*/ 796104 h 1401092"/>
              <a:gd name="connsiteX8" fmla="*/ 48091 w 1188222"/>
              <a:gd name="connsiteY8" fmla="*/ 1330493 h 1401092"/>
              <a:gd name="connsiteX9" fmla="*/ 285597 w 1188222"/>
              <a:gd name="connsiteY9" fmla="*/ 1389870 h 1401092"/>
              <a:gd name="connsiteX0" fmla="*/ 285597 w 1188222"/>
              <a:gd name="connsiteY0" fmla="*/ 1389870 h 1399425"/>
              <a:gd name="connsiteX1" fmla="*/ 861550 w 1188222"/>
              <a:gd name="connsiteY1" fmla="*/ 1300805 h 1399425"/>
              <a:gd name="connsiteX2" fmla="*/ 1051556 w 1188222"/>
              <a:gd name="connsiteY2" fmla="*/ 1164239 h 1399425"/>
              <a:gd name="connsiteX3" fmla="*/ 1188122 w 1188222"/>
              <a:gd name="connsiteY3" fmla="*/ 487345 h 1399425"/>
              <a:gd name="connsiteX4" fmla="*/ 1069369 w 1188222"/>
              <a:gd name="connsiteY4" fmla="*/ 101397 h 1399425"/>
              <a:gd name="connsiteX5" fmla="*/ 837800 w 1188222"/>
              <a:gd name="connsiteY5" fmla="*/ 42021 h 1399425"/>
              <a:gd name="connsiteX6" fmla="*/ 534979 w 1188222"/>
              <a:gd name="connsiteY6" fmla="*/ 653600 h 1399425"/>
              <a:gd name="connsiteX7" fmla="*/ 48091 w 1188222"/>
              <a:gd name="connsiteY7" fmla="*/ 796104 h 1399425"/>
              <a:gd name="connsiteX8" fmla="*/ 48091 w 1188222"/>
              <a:gd name="connsiteY8" fmla="*/ 1330493 h 1399425"/>
              <a:gd name="connsiteX9" fmla="*/ 285597 w 1188222"/>
              <a:gd name="connsiteY9" fmla="*/ 1389870 h 1399425"/>
              <a:gd name="connsiteX0" fmla="*/ 285597 w 1188174"/>
              <a:gd name="connsiteY0" fmla="*/ 1389870 h 1399425"/>
              <a:gd name="connsiteX1" fmla="*/ 861550 w 1188174"/>
              <a:gd name="connsiteY1" fmla="*/ 1300805 h 1399425"/>
              <a:gd name="connsiteX2" fmla="*/ 1081244 w 1188174"/>
              <a:gd name="connsiteY2" fmla="*/ 1122676 h 1399425"/>
              <a:gd name="connsiteX3" fmla="*/ 1188122 w 1188174"/>
              <a:gd name="connsiteY3" fmla="*/ 487345 h 1399425"/>
              <a:gd name="connsiteX4" fmla="*/ 1069369 w 1188174"/>
              <a:gd name="connsiteY4" fmla="*/ 101397 h 1399425"/>
              <a:gd name="connsiteX5" fmla="*/ 837800 w 1188174"/>
              <a:gd name="connsiteY5" fmla="*/ 42021 h 1399425"/>
              <a:gd name="connsiteX6" fmla="*/ 534979 w 1188174"/>
              <a:gd name="connsiteY6" fmla="*/ 653600 h 1399425"/>
              <a:gd name="connsiteX7" fmla="*/ 48091 w 1188174"/>
              <a:gd name="connsiteY7" fmla="*/ 796104 h 1399425"/>
              <a:gd name="connsiteX8" fmla="*/ 48091 w 1188174"/>
              <a:gd name="connsiteY8" fmla="*/ 1330493 h 1399425"/>
              <a:gd name="connsiteX9" fmla="*/ 285597 w 1188174"/>
              <a:gd name="connsiteY9" fmla="*/ 1389870 h 1399425"/>
              <a:gd name="connsiteX0" fmla="*/ 309036 w 1187862"/>
              <a:gd name="connsiteY0" fmla="*/ 1407683 h 1412523"/>
              <a:gd name="connsiteX1" fmla="*/ 861238 w 1187862"/>
              <a:gd name="connsiteY1" fmla="*/ 1300805 h 1412523"/>
              <a:gd name="connsiteX2" fmla="*/ 1080932 w 1187862"/>
              <a:gd name="connsiteY2" fmla="*/ 1122676 h 1412523"/>
              <a:gd name="connsiteX3" fmla="*/ 1187810 w 1187862"/>
              <a:gd name="connsiteY3" fmla="*/ 487345 h 1412523"/>
              <a:gd name="connsiteX4" fmla="*/ 1069057 w 1187862"/>
              <a:gd name="connsiteY4" fmla="*/ 101397 h 1412523"/>
              <a:gd name="connsiteX5" fmla="*/ 837488 w 1187862"/>
              <a:gd name="connsiteY5" fmla="*/ 42021 h 1412523"/>
              <a:gd name="connsiteX6" fmla="*/ 534667 w 1187862"/>
              <a:gd name="connsiteY6" fmla="*/ 653600 h 1412523"/>
              <a:gd name="connsiteX7" fmla="*/ 47779 w 1187862"/>
              <a:gd name="connsiteY7" fmla="*/ 796104 h 1412523"/>
              <a:gd name="connsiteX8" fmla="*/ 47779 w 1187862"/>
              <a:gd name="connsiteY8" fmla="*/ 1330493 h 1412523"/>
              <a:gd name="connsiteX9" fmla="*/ 309036 w 1187862"/>
              <a:gd name="connsiteY9" fmla="*/ 1407683 h 1412523"/>
              <a:gd name="connsiteX0" fmla="*/ 305202 w 1184028"/>
              <a:gd name="connsiteY0" fmla="*/ 1407683 h 1410827"/>
              <a:gd name="connsiteX1" fmla="*/ 857404 w 1184028"/>
              <a:gd name="connsiteY1" fmla="*/ 1300805 h 1410827"/>
              <a:gd name="connsiteX2" fmla="*/ 1077098 w 1184028"/>
              <a:gd name="connsiteY2" fmla="*/ 1122676 h 1410827"/>
              <a:gd name="connsiteX3" fmla="*/ 1183976 w 1184028"/>
              <a:gd name="connsiteY3" fmla="*/ 487345 h 1410827"/>
              <a:gd name="connsiteX4" fmla="*/ 1065223 w 1184028"/>
              <a:gd name="connsiteY4" fmla="*/ 101397 h 1410827"/>
              <a:gd name="connsiteX5" fmla="*/ 833654 w 1184028"/>
              <a:gd name="connsiteY5" fmla="*/ 42021 h 1410827"/>
              <a:gd name="connsiteX6" fmla="*/ 530833 w 1184028"/>
              <a:gd name="connsiteY6" fmla="*/ 653600 h 1410827"/>
              <a:gd name="connsiteX7" fmla="*/ 49883 w 1184028"/>
              <a:gd name="connsiteY7" fmla="*/ 849543 h 1410827"/>
              <a:gd name="connsiteX8" fmla="*/ 43945 w 1184028"/>
              <a:gd name="connsiteY8" fmla="*/ 1330493 h 1410827"/>
              <a:gd name="connsiteX9" fmla="*/ 305202 w 1184028"/>
              <a:gd name="connsiteY9" fmla="*/ 1407683 h 1410827"/>
              <a:gd name="connsiteX0" fmla="*/ 310620 w 1189446"/>
              <a:gd name="connsiteY0" fmla="*/ 1407683 h 1408184"/>
              <a:gd name="connsiteX1" fmla="*/ 862822 w 1189446"/>
              <a:gd name="connsiteY1" fmla="*/ 1300805 h 1408184"/>
              <a:gd name="connsiteX2" fmla="*/ 1082516 w 1189446"/>
              <a:gd name="connsiteY2" fmla="*/ 1122676 h 1408184"/>
              <a:gd name="connsiteX3" fmla="*/ 1189394 w 1189446"/>
              <a:gd name="connsiteY3" fmla="*/ 487345 h 1408184"/>
              <a:gd name="connsiteX4" fmla="*/ 1070641 w 1189446"/>
              <a:gd name="connsiteY4" fmla="*/ 101397 h 1408184"/>
              <a:gd name="connsiteX5" fmla="*/ 839072 w 1189446"/>
              <a:gd name="connsiteY5" fmla="*/ 42021 h 1408184"/>
              <a:gd name="connsiteX6" fmla="*/ 536251 w 1189446"/>
              <a:gd name="connsiteY6" fmla="*/ 653600 h 1408184"/>
              <a:gd name="connsiteX7" fmla="*/ 55301 w 1189446"/>
              <a:gd name="connsiteY7" fmla="*/ 849543 h 1408184"/>
              <a:gd name="connsiteX8" fmla="*/ 37488 w 1189446"/>
              <a:gd name="connsiteY8" fmla="*/ 1259242 h 1408184"/>
              <a:gd name="connsiteX9" fmla="*/ 310620 w 1189446"/>
              <a:gd name="connsiteY9" fmla="*/ 1407683 h 140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9446" h="1408184">
                <a:moveTo>
                  <a:pt x="310620" y="1407683"/>
                </a:moveTo>
                <a:cubicBezTo>
                  <a:pt x="448176" y="1414610"/>
                  <a:pt x="734173" y="1348306"/>
                  <a:pt x="862822" y="1300805"/>
                </a:cubicBezTo>
                <a:cubicBezTo>
                  <a:pt x="991471" y="1253304"/>
                  <a:pt x="1028087" y="1258253"/>
                  <a:pt x="1082516" y="1122676"/>
                </a:cubicBezTo>
                <a:cubicBezTo>
                  <a:pt x="1136945" y="987099"/>
                  <a:pt x="1191373" y="657558"/>
                  <a:pt x="1189394" y="487345"/>
                </a:cubicBezTo>
                <a:cubicBezTo>
                  <a:pt x="1187415" y="317132"/>
                  <a:pt x="1129028" y="175618"/>
                  <a:pt x="1070641" y="101397"/>
                </a:cubicBezTo>
                <a:cubicBezTo>
                  <a:pt x="1012254" y="27176"/>
                  <a:pt x="928137" y="-50013"/>
                  <a:pt x="839072" y="42021"/>
                </a:cubicBezTo>
                <a:cubicBezTo>
                  <a:pt x="750007" y="134055"/>
                  <a:pt x="666879" y="519013"/>
                  <a:pt x="536251" y="653600"/>
                </a:cubicBezTo>
                <a:cubicBezTo>
                  <a:pt x="405623" y="788187"/>
                  <a:pt x="136449" y="736728"/>
                  <a:pt x="55301" y="849543"/>
                </a:cubicBezTo>
                <a:cubicBezTo>
                  <a:pt x="-25847" y="962358"/>
                  <a:pt x="-5065" y="1166219"/>
                  <a:pt x="37488" y="1259242"/>
                </a:cubicBezTo>
                <a:cubicBezTo>
                  <a:pt x="80041" y="1352265"/>
                  <a:pt x="173064" y="1400756"/>
                  <a:pt x="310620" y="1407683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367999" y="3997017"/>
                <a:ext cx="1261884" cy="565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/>
                              </a:rPr>
                              <m:t>𝑟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/>
                  <a:t> cluster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999" y="3997017"/>
                <a:ext cx="1261884" cy="565091"/>
              </a:xfrm>
              <a:prstGeom prst="rect">
                <a:avLst/>
              </a:prstGeom>
              <a:blipFill rotWithShape="1">
                <a:blip r:embed="rId15"/>
                <a:stretch>
                  <a:fillRect r="-7246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>
          <a:xfrm>
            <a:off x="2584915" y="4370607"/>
            <a:ext cx="494793" cy="5519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584915" y="4199665"/>
            <a:ext cx="1630861" cy="934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28567" y="2264734"/>
                <a:ext cx="8028873" cy="9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800" dirty="0"/>
                  <a:t>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/>
                  <a:t> “perturbed” lattice points.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Iteratively cluster to get shorter vectors.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67" y="2264734"/>
                <a:ext cx="8028873" cy="983154"/>
              </a:xfrm>
              <a:prstGeom prst="rect">
                <a:avLst/>
              </a:prstGeom>
              <a:blipFill rotWithShape="1">
                <a:blip r:embed="rId16"/>
                <a:stretch>
                  <a:fillRect l="-1517" t="-3106" b="-16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81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Randomized Sieve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Ajtai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-Kumar-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Sivakumar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`00]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180754" y="1230427"/>
            <a:ext cx="8623004" cy="4053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How it works for SVP.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Algorithm Outline: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567" y="2264734"/>
                <a:ext cx="8028873" cy="9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800" dirty="0"/>
                  <a:t>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/>
                  <a:t> “perturbed” lattice points.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Iteratively cluster to get shorter vectors.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67" y="2264734"/>
                <a:ext cx="8028873" cy="983154"/>
              </a:xfrm>
              <a:prstGeom prst="rect">
                <a:avLst/>
              </a:prstGeom>
              <a:blipFill rotWithShape="1">
                <a:blip r:embed="rId2"/>
                <a:stretch>
                  <a:fillRect l="-1517" t="-3106" b="-16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90"/>
          <p:cNvSpPr>
            <a:spLocks noChangeAspect="1" noChangeArrowheads="1"/>
          </p:cNvSpPr>
          <p:nvPr/>
        </p:nvSpPr>
        <p:spPr bwMode="auto">
          <a:xfrm rot="20116484">
            <a:off x="1936043" y="4197276"/>
            <a:ext cx="4839298" cy="1866492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87"/>
              <p:cNvSpPr txBox="1">
                <a:spLocks noChangeArrowheads="1"/>
              </p:cNvSpPr>
              <p:nvPr/>
            </p:nvSpPr>
            <p:spPr bwMode="auto">
              <a:xfrm>
                <a:off x="4215776" y="4996004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5776" y="4996004"/>
                <a:ext cx="57569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49"/>
          <p:cNvSpPr>
            <a:spLocks noChangeAspect="1" noChangeArrowheads="1"/>
          </p:cNvSpPr>
          <p:nvPr/>
        </p:nvSpPr>
        <p:spPr bwMode="auto">
          <a:xfrm>
            <a:off x="4303116" y="4992881"/>
            <a:ext cx="105154" cy="10515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93"/>
              <p:cNvSpPr txBox="1">
                <a:spLocks noChangeArrowheads="1"/>
              </p:cNvSpPr>
              <p:nvPr/>
            </p:nvSpPr>
            <p:spPr bwMode="auto">
              <a:xfrm>
                <a:off x="4798021" y="5098035"/>
                <a:ext cx="75699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𝑟𝐾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8021" y="5098035"/>
                <a:ext cx="75699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323949" y="4909243"/>
            <a:ext cx="609590" cy="523219"/>
            <a:chOff x="2824561" y="5530399"/>
            <a:chExt cx="489185" cy="379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24561" y="5530399"/>
                  <a:ext cx="489185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24561" y="5530399"/>
                  <a:ext cx="489185" cy="37915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64449" y="4067986"/>
            <a:ext cx="656784" cy="523219"/>
            <a:chOff x="3204720" y="5427754"/>
            <a:chExt cx="527056" cy="379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236160" y="5427754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36160" y="5427754"/>
                  <a:ext cx="495616" cy="37915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085326" y="4373008"/>
            <a:ext cx="617605" cy="560462"/>
            <a:chOff x="3032162" y="5664420"/>
            <a:chExt cx="495616" cy="40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6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76437" y="4634987"/>
            <a:ext cx="769620" cy="722033"/>
            <a:chOff x="3147556" y="5484022"/>
            <a:chExt cx="61760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147556" y="5484022"/>
                  <a:ext cx="61760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9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47556" y="5484022"/>
                  <a:ext cx="617605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43934" y="4478508"/>
            <a:ext cx="769620" cy="722033"/>
            <a:chOff x="2740920" y="5418505"/>
            <a:chExt cx="61760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740920" y="5418505"/>
                  <a:ext cx="61760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2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40920" y="5418505"/>
                  <a:ext cx="617605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77717" y="4398536"/>
            <a:ext cx="617605" cy="560462"/>
            <a:chOff x="3032162" y="5664420"/>
            <a:chExt cx="495616" cy="40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71144" y="5256299"/>
            <a:ext cx="609333" cy="523219"/>
            <a:chOff x="2994833" y="5635899"/>
            <a:chExt cx="488977" cy="379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994833" y="5635899"/>
                  <a:ext cx="488977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8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94833" y="5635899"/>
                  <a:ext cx="488977" cy="37915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639835" y="5016680"/>
            <a:ext cx="617605" cy="560462"/>
            <a:chOff x="3091893" y="5664420"/>
            <a:chExt cx="495616" cy="40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91893" y="5691408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1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91893" y="5691408"/>
                  <a:ext cx="495616" cy="37915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20154" y="4388115"/>
            <a:ext cx="617605" cy="619492"/>
            <a:chOff x="2956911" y="5291705"/>
            <a:chExt cx="495616" cy="448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956911" y="5291705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4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6911" y="5291705"/>
                  <a:ext cx="495616" cy="37915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052650" y="5308209"/>
            <a:ext cx="3005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Lost vectors</a:t>
            </a:r>
          </a:p>
          <a:p>
            <a:r>
              <a:rPr lang="en-US" sz="2400" dirty="0"/>
              <a:t>Bounded number lost</a:t>
            </a:r>
            <a:br>
              <a:rPr lang="en-US" sz="2400" dirty="0"/>
            </a:br>
            <a:r>
              <a:rPr lang="en-US" sz="2400" dirty="0"/>
              <a:t>(packing argument)</a:t>
            </a:r>
          </a:p>
        </p:txBody>
      </p:sp>
      <p:cxnSp>
        <p:nvCxnSpPr>
          <p:cNvPr id="47" name="Straight Arrow Connector 46"/>
          <p:cNvCxnSpPr>
            <a:endCxn id="16" idx="2"/>
          </p:cNvCxnSpPr>
          <p:nvPr/>
        </p:nvCxnSpPr>
        <p:spPr>
          <a:xfrm flipV="1">
            <a:off x="7085326" y="4933470"/>
            <a:ext cx="308803" cy="38206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33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Randomized Sieve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Ajtai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-Kumar-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Sivakumar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`00]</a:t>
            </a:r>
          </a:p>
        </p:txBody>
      </p:sp>
      <p:sp>
        <p:nvSpPr>
          <p:cNvPr id="5" name="AutoShape 90"/>
          <p:cNvSpPr>
            <a:spLocks noChangeAspect="1" noChangeArrowheads="1"/>
          </p:cNvSpPr>
          <p:nvPr/>
        </p:nvSpPr>
        <p:spPr bwMode="auto">
          <a:xfrm rot="20116484">
            <a:off x="2376430" y="4367131"/>
            <a:ext cx="3958524" cy="1526782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87"/>
              <p:cNvSpPr txBox="1">
                <a:spLocks noChangeArrowheads="1"/>
              </p:cNvSpPr>
              <p:nvPr/>
            </p:nvSpPr>
            <p:spPr bwMode="auto">
              <a:xfrm>
                <a:off x="4215776" y="4996004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5776" y="4996004"/>
                <a:ext cx="57569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49"/>
          <p:cNvSpPr>
            <a:spLocks noChangeAspect="1" noChangeArrowheads="1"/>
          </p:cNvSpPr>
          <p:nvPr/>
        </p:nvSpPr>
        <p:spPr bwMode="auto">
          <a:xfrm>
            <a:off x="4303116" y="4992881"/>
            <a:ext cx="105154" cy="10515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93"/>
              <p:cNvSpPr txBox="1">
                <a:spLocks noChangeArrowheads="1"/>
              </p:cNvSpPr>
              <p:nvPr/>
            </p:nvSpPr>
            <p:spPr bwMode="auto">
              <a:xfrm>
                <a:off x="4491579" y="5115862"/>
                <a:ext cx="756994" cy="6328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1579" y="5115862"/>
                <a:ext cx="756994" cy="6328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323949" y="4909243"/>
            <a:ext cx="609590" cy="523219"/>
            <a:chOff x="2824561" y="5530399"/>
            <a:chExt cx="489185" cy="379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24561" y="5530399"/>
                  <a:ext cx="489185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24561" y="5530399"/>
                  <a:ext cx="489185" cy="37915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64449" y="4067986"/>
            <a:ext cx="656784" cy="523219"/>
            <a:chOff x="3204720" y="5427754"/>
            <a:chExt cx="527056" cy="379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236160" y="5427754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36160" y="5427754"/>
                  <a:ext cx="495616" cy="37915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76437" y="4634987"/>
            <a:ext cx="769620" cy="722033"/>
            <a:chOff x="3147556" y="5484022"/>
            <a:chExt cx="61760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147556" y="5484022"/>
                  <a:ext cx="61760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9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47556" y="5484022"/>
                  <a:ext cx="617605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43934" y="4478508"/>
            <a:ext cx="769620" cy="722033"/>
            <a:chOff x="2740920" y="5418505"/>
            <a:chExt cx="61760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740920" y="5418505"/>
                  <a:ext cx="61760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2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40920" y="5418505"/>
                  <a:ext cx="617605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71144" y="5256299"/>
            <a:ext cx="609333" cy="523219"/>
            <a:chOff x="2994833" y="5635899"/>
            <a:chExt cx="488977" cy="379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994833" y="5635899"/>
                  <a:ext cx="488977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8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94833" y="5635899"/>
                  <a:ext cx="488977" cy="37915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20154" y="4388115"/>
            <a:ext cx="617605" cy="619492"/>
            <a:chOff x="2956911" y="5291705"/>
            <a:chExt cx="495616" cy="448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956911" y="5291705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4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6911" y="5291705"/>
                  <a:ext cx="495616" cy="37915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61992" y="4368526"/>
                <a:ext cx="1987724" cy="497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Repeat on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/>
                              </a:rPr>
                              <m:t>𝑟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sz="2400" i="1" dirty="0" smtClean="0">
                        <a:latin typeface="Cambria Math"/>
                      </a:rPr>
                      <m:t>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92" y="4368526"/>
                <a:ext cx="1987724" cy="497637"/>
              </a:xfrm>
              <a:prstGeom prst="rect">
                <a:avLst/>
              </a:prstGeom>
              <a:blipFill rotWithShape="1">
                <a:blip r:embed="rId15"/>
                <a:stretch>
                  <a:fillRect l="-4908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"/>
          <p:cNvSpPr>
            <a:spLocks noGrp="1" noChangeArrowheads="1"/>
          </p:cNvSpPr>
          <p:nvPr>
            <p:ph idx="1"/>
          </p:nvPr>
        </p:nvSpPr>
        <p:spPr>
          <a:xfrm>
            <a:off x="180754" y="1230427"/>
            <a:ext cx="8623004" cy="4053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How it works for SVP.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Algorithm Outline: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28567" y="2264734"/>
                <a:ext cx="8028873" cy="9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800" dirty="0"/>
                  <a:t>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/>
                  <a:t> “perturbed” lattice points.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Iteratively cluster to get shorter vectors.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67" y="2264734"/>
                <a:ext cx="8028873" cy="983154"/>
              </a:xfrm>
              <a:prstGeom prst="rect">
                <a:avLst/>
              </a:prstGeom>
              <a:blipFill rotWithShape="1">
                <a:blip r:embed="rId5"/>
                <a:stretch>
                  <a:fillRect l="-1517" t="-3106" b="-16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724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oShape 90"/>
          <p:cNvSpPr>
            <a:spLocks noChangeAspect="1" noChangeArrowheads="1"/>
          </p:cNvSpPr>
          <p:nvPr/>
        </p:nvSpPr>
        <p:spPr bwMode="auto">
          <a:xfrm rot="20116484">
            <a:off x="3132211" y="4658632"/>
            <a:ext cx="2446962" cy="943780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Randomized Sieve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Ajtai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-Kumar-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Sivakumar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`00]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87"/>
              <p:cNvSpPr txBox="1">
                <a:spLocks noChangeArrowheads="1"/>
              </p:cNvSpPr>
              <p:nvPr/>
            </p:nvSpPr>
            <p:spPr bwMode="auto">
              <a:xfrm>
                <a:off x="4215776" y="4996004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5776" y="4996004"/>
                <a:ext cx="57569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323949" y="4909243"/>
            <a:ext cx="609590" cy="523219"/>
            <a:chOff x="2824561" y="5530399"/>
            <a:chExt cx="489185" cy="379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24561" y="5530399"/>
                  <a:ext cx="489185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24561" y="5530399"/>
                  <a:ext cx="489185" cy="37915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64449" y="4067986"/>
            <a:ext cx="656784" cy="523219"/>
            <a:chOff x="3204720" y="5427754"/>
            <a:chExt cx="527056" cy="379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236160" y="5427754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36160" y="5427754"/>
                  <a:ext cx="495616" cy="37915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76437" y="4634987"/>
            <a:ext cx="769620" cy="722033"/>
            <a:chOff x="3147556" y="5484022"/>
            <a:chExt cx="61760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147556" y="5484022"/>
                  <a:ext cx="61760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9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47556" y="5484022"/>
                  <a:ext cx="617605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43934" y="4478508"/>
            <a:ext cx="769620" cy="722033"/>
            <a:chOff x="2740920" y="5418505"/>
            <a:chExt cx="61760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740920" y="5418505"/>
                  <a:ext cx="61760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2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40920" y="5418505"/>
                  <a:ext cx="617605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71144" y="5256299"/>
            <a:ext cx="609333" cy="523219"/>
            <a:chOff x="2994833" y="5635899"/>
            <a:chExt cx="488977" cy="379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994833" y="5635899"/>
                  <a:ext cx="488977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8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94833" y="5635899"/>
                  <a:ext cx="488977" cy="37915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20154" y="4388115"/>
            <a:ext cx="617605" cy="619492"/>
            <a:chOff x="2956911" y="5291705"/>
            <a:chExt cx="495616" cy="448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956911" y="5291705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4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6911" y="5291705"/>
                  <a:ext cx="495616" cy="37915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sp>
        <p:nvSpPr>
          <p:cNvPr id="38" name="Rectangle 3"/>
          <p:cNvSpPr>
            <a:spLocks noGrp="1" noChangeArrowheads="1"/>
          </p:cNvSpPr>
          <p:nvPr>
            <p:ph idx="1"/>
          </p:nvPr>
        </p:nvSpPr>
        <p:spPr>
          <a:xfrm>
            <a:off x="180754" y="1230427"/>
            <a:ext cx="8623004" cy="4053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How it works for SVP.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Algorithm Outline: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28567" y="2264734"/>
                <a:ext cx="8464171" cy="1414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800" dirty="0"/>
                  <a:t>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/>
                  <a:t> “perturbed” lattice points.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Iteratively cluster to get shorter vectors.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err="1"/>
                  <a:t>Unperturb</a:t>
                </a:r>
                <a:r>
                  <a:rPr lang="en-US" sz="2800" dirty="0"/>
                  <a:t> and return shortest non-zero difference.</a:t>
                </a:r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67" y="2264734"/>
                <a:ext cx="8464171" cy="1414041"/>
              </a:xfrm>
              <a:prstGeom prst="rect">
                <a:avLst/>
              </a:prstGeom>
              <a:blipFill rotWithShape="1">
                <a:blip r:embed="rId15"/>
                <a:stretch>
                  <a:fillRect l="-1440" t="-2165" r="-648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/>
          <p:cNvGrpSpPr/>
          <p:nvPr/>
        </p:nvGrpSpPr>
        <p:grpSpPr>
          <a:xfrm>
            <a:off x="2691099" y="3796141"/>
            <a:ext cx="3380625" cy="2564286"/>
            <a:chOff x="2710149" y="3796141"/>
            <a:chExt cx="3380625" cy="2564286"/>
          </a:xfrm>
        </p:grpSpPr>
        <p:sp>
          <p:nvSpPr>
            <p:cNvPr id="65" name="Oval 48"/>
            <p:cNvSpPr>
              <a:spLocks noChangeAspect="1" noChangeArrowheads="1"/>
            </p:cNvSpPr>
            <p:nvPr/>
          </p:nvSpPr>
          <p:spPr bwMode="auto">
            <a:xfrm>
              <a:off x="4362055" y="6288390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50"/>
            <p:cNvSpPr>
              <a:spLocks noChangeAspect="1" noChangeArrowheads="1"/>
            </p:cNvSpPr>
            <p:nvPr/>
          </p:nvSpPr>
          <p:spPr bwMode="auto">
            <a:xfrm>
              <a:off x="4362055" y="380189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7" name="Oval 52"/>
            <p:cNvSpPr>
              <a:spLocks noChangeAspect="1" noChangeArrowheads="1"/>
            </p:cNvSpPr>
            <p:nvPr/>
          </p:nvSpPr>
          <p:spPr bwMode="auto">
            <a:xfrm>
              <a:off x="6019716" y="6288390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53"/>
            <p:cNvSpPr>
              <a:spLocks noChangeAspect="1" noChangeArrowheads="1"/>
            </p:cNvSpPr>
            <p:nvPr/>
          </p:nvSpPr>
          <p:spPr bwMode="auto">
            <a:xfrm>
              <a:off x="6013960" y="5050899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54"/>
            <p:cNvSpPr>
              <a:spLocks noChangeAspect="1" noChangeArrowheads="1"/>
            </p:cNvSpPr>
            <p:nvPr/>
          </p:nvSpPr>
          <p:spPr bwMode="auto">
            <a:xfrm>
              <a:off x="6019716" y="380189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0" name="Oval 72"/>
            <p:cNvSpPr>
              <a:spLocks noChangeAspect="1" noChangeArrowheads="1"/>
            </p:cNvSpPr>
            <p:nvPr/>
          </p:nvSpPr>
          <p:spPr bwMode="auto">
            <a:xfrm>
              <a:off x="2715905" y="6282634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74"/>
            <p:cNvSpPr>
              <a:spLocks noChangeAspect="1" noChangeArrowheads="1"/>
            </p:cNvSpPr>
            <p:nvPr/>
          </p:nvSpPr>
          <p:spPr bwMode="auto">
            <a:xfrm>
              <a:off x="2715905" y="3796141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2" name="Oval 49"/>
            <p:cNvSpPr>
              <a:spLocks noChangeAspect="1" noChangeArrowheads="1"/>
            </p:cNvSpPr>
            <p:nvPr/>
          </p:nvSpPr>
          <p:spPr bwMode="auto">
            <a:xfrm>
              <a:off x="4356299" y="5050899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73"/>
            <p:cNvSpPr>
              <a:spLocks noChangeAspect="1" noChangeArrowheads="1"/>
            </p:cNvSpPr>
            <p:nvPr/>
          </p:nvSpPr>
          <p:spPr bwMode="auto">
            <a:xfrm>
              <a:off x="2710149" y="5045143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72"/>
            <p:cNvSpPr>
              <a:spLocks noChangeAspect="1" noChangeArrowheads="1"/>
            </p:cNvSpPr>
            <p:nvPr/>
          </p:nvSpPr>
          <p:spPr bwMode="auto">
            <a:xfrm>
              <a:off x="3548556" y="6282634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74"/>
            <p:cNvSpPr>
              <a:spLocks noChangeAspect="1" noChangeArrowheads="1"/>
            </p:cNvSpPr>
            <p:nvPr/>
          </p:nvSpPr>
          <p:spPr bwMode="auto">
            <a:xfrm>
              <a:off x="3548556" y="3796141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6" name="Oval 73"/>
            <p:cNvSpPr>
              <a:spLocks noChangeAspect="1" noChangeArrowheads="1"/>
            </p:cNvSpPr>
            <p:nvPr/>
          </p:nvSpPr>
          <p:spPr bwMode="auto">
            <a:xfrm>
              <a:off x="3542800" y="5045143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72"/>
            <p:cNvSpPr>
              <a:spLocks noChangeAspect="1" noChangeArrowheads="1"/>
            </p:cNvSpPr>
            <p:nvPr/>
          </p:nvSpPr>
          <p:spPr bwMode="auto">
            <a:xfrm>
              <a:off x="5202702" y="6291358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77"/>
            <p:cNvSpPr>
              <a:spLocks noChangeAspect="1" noChangeArrowheads="1"/>
            </p:cNvSpPr>
            <p:nvPr/>
          </p:nvSpPr>
          <p:spPr bwMode="auto">
            <a:xfrm>
              <a:off x="5202702" y="3804865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9" name="Oval 73"/>
            <p:cNvSpPr>
              <a:spLocks noChangeAspect="1" noChangeArrowheads="1"/>
            </p:cNvSpPr>
            <p:nvPr/>
          </p:nvSpPr>
          <p:spPr bwMode="auto">
            <a:xfrm>
              <a:off x="5196946" y="505386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53"/>
            <p:cNvSpPr>
              <a:spLocks noChangeAspect="1" noChangeArrowheads="1"/>
            </p:cNvSpPr>
            <p:nvPr/>
          </p:nvSpPr>
          <p:spPr bwMode="auto">
            <a:xfrm>
              <a:off x="6021705" y="5695923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49"/>
            <p:cNvSpPr>
              <a:spLocks noChangeAspect="1" noChangeArrowheads="1"/>
            </p:cNvSpPr>
            <p:nvPr/>
          </p:nvSpPr>
          <p:spPr bwMode="auto">
            <a:xfrm>
              <a:off x="4364044" y="5695923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73"/>
            <p:cNvSpPr>
              <a:spLocks noChangeAspect="1" noChangeArrowheads="1"/>
            </p:cNvSpPr>
            <p:nvPr/>
          </p:nvSpPr>
          <p:spPr bwMode="auto">
            <a:xfrm>
              <a:off x="2717894" y="569016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73"/>
            <p:cNvSpPr>
              <a:spLocks noChangeAspect="1" noChangeArrowheads="1"/>
            </p:cNvSpPr>
            <p:nvPr/>
          </p:nvSpPr>
          <p:spPr bwMode="auto">
            <a:xfrm>
              <a:off x="3550545" y="569016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73"/>
            <p:cNvSpPr>
              <a:spLocks noChangeAspect="1" noChangeArrowheads="1"/>
            </p:cNvSpPr>
            <p:nvPr/>
          </p:nvSpPr>
          <p:spPr bwMode="auto">
            <a:xfrm>
              <a:off x="5204691" y="5698891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53"/>
            <p:cNvSpPr>
              <a:spLocks noChangeAspect="1" noChangeArrowheads="1"/>
            </p:cNvSpPr>
            <p:nvPr/>
          </p:nvSpPr>
          <p:spPr bwMode="auto">
            <a:xfrm>
              <a:off x="6013960" y="4437322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49"/>
            <p:cNvSpPr>
              <a:spLocks noChangeAspect="1" noChangeArrowheads="1"/>
            </p:cNvSpPr>
            <p:nvPr/>
          </p:nvSpPr>
          <p:spPr bwMode="auto">
            <a:xfrm>
              <a:off x="4356299" y="4437322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86"/>
            <p:cNvSpPr>
              <a:spLocks noChangeAspect="1" noChangeArrowheads="1"/>
            </p:cNvSpPr>
            <p:nvPr/>
          </p:nvSpPr>
          <p:spPr bwMode="auto">
            <a:xfrm>
              <a:off x="2710149" y="4431566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73"/>
            <p:cNvSpPr>
              <a:spLocks noChangeAspect="1" noChangeArrowheads="1"/>
            </p:cNvSpPr>
            <p:nvPr/>
          </p:nvSpPr>
          <p:spPr bwMode="auto">
            <a:xfrm>
              <a:off x="3542800" y="4431566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73"/>
            <p:cNvSpPr>
              <a:spLocks noChangeAspect="1" noChangeArrowheads="1"/>
            </p:cNvSpPr>
            <p:nvPr/>
          </p:nvSpPr>
          <p:spPr bwMode="auto">
            <a:xfrm>
              <a:off x="5196946" y="4440290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 Box 93"/>
              <p:cNvSpPr txBox="1">
                <a:spLocks noChangeArrowheads="1"/>
              </p:cNvSpPr>
              <p:nvPr/>
            </p:nvSpPr>
            <p:spPr bwMode="auto">
              <a:xfrm>
                <a:off x="4463901" y="4923498"/>
                <a:ext cx="75699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0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3901" y="4923498"/>
                <a:ext cx="756994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587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3"/>
          <p:cNvSpPr>
            <a:spLocks noGrp="1" noChangeArrowheads="1"/>
          </p:cNvSpPr>
          <p:nvPr>
            <p:ph idx="1"/>
          </p:nvPr>
        </p:nvSpPr>
        <p:spPr>
          <a:xfrm>
            <a:off x="180754" y="1230427"/>
            <a:ext cx="8623004" cy="4053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How it works for SVP.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Algorithm Outline: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Randomized Sieve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Ajtai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-Kumar-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Sivakumar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`00]</a:t>
            </a:r>
          </a:p>
        </p:txBody>
      </p:sp>
      <p:sp>
        <p:nvSpPr>
          <p:cNvPr id="5" name="AutoShape 90"/>
          <p:cNvSpPr>
            <a:spLocks noChangeAspect="1" noChangeArrowheads="1"/>
          </p:cNvSpPr>
          <p:nvPr/>
        </p:nvSpPr>
        <p:spPr bwMode="auto">
          <a:xfrm rot="20116484">
            <a:off x="3132211" y="4658632"/>
            <a:ext cx="2446962" cy="943780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87"/>
              <p:cNvSpPr txBox="1">
                <a:spLocks noChangeArrowheads="1"/>
              </p:cNvSpPr>
              <p:nvPr/>
            </p:nvSpPr>
            <p:spPr bwMode="auto">
              <a:xfrm>
                <a:off x="4215776" y="4996004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5776" y="4996004"/>
                <a:ext cx="57569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93"/>
              <p:cNvSpPr txBox="1">
                <a:spLocks noChangeArrowheads="1"/>
              </p:cNvSpPr>
              <p:nvPr/>
            </p:nvSpPr>
            <p:spPr bwMode="auto">
              <a:xfrm>
                <a:off x="4463901" y="4923498"/>
                <a:ext cx="75699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3901" y="4923498"/>
                <a:ext cx="75699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4064468" y="4988557"/>
            <a:ext cx="609333" cy="523219"/>
            <a:chOff x="2994833" y="5635899"/>
            <a:chExt cx="488977" cy="379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994833" y="5635899"/>
                  <a:ext cx="488977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8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94833" y="5635899"/>
                  <a:ext cx="488977" cy="37915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28567" y="2264734"/>
                <a:ext cx="8505858" cy="1414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800" dirty="0"/>
                  <a:t>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/>
                  <a:t> “perturbed” lattice points.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Iteratively cluster to get shorter vectors.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err="1"/>
                  <a:t>Unperturb</a:t>
                </a:r>
                <a:r>
                  <a:rPr lang="en-US" sz="2800" dirty="0"/>
                  <a:t> and return shortest non-zero difference.</a:t>
                </a:r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67" y="2264734"/>
                <a:ext cx="8505858" cy="1414041"/>
              </a:xfrm>
              <a:prstGeom prst="rect">
                <a:avLst/>
              </a:prstGeom>
              <a:blipFill rotWithShape="1">
                <a:blip r:embed="rId13"/>
                <a:stretch>
                  <a:fillRect l="-1433" t="-2165" r="-14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2691099" y="3796141"/>
            <a:ext cx="3380625" cy="2564286"/>
            <a:chOff x="2710149" y="3796141"/>
            <a:chExt cx="3380625" cy="2564286"/>
          </a:xfrm>
        </p:grpSpPr>
        <p:sp>
          <p:nvSpPr>
            <p:cNvPr id="62" name="Oval 48"/>
            <p:cNvSpPr>
              <a:spLocks noChangeAspect="1" noChangeArrowheads="1"/>
            </p:cNvSpPr>
            <p:nvPr/>
          </p:nvSpPr>
          <p:spPr bwMode="auto">
            <a:xfrm>
              <a:off x="4362055" y="6288390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50"/>
            <p:cNvSpPr>
              <a:spLocks noChangeAspect="1" noChangeArrowheads="1"/>
            </p:cNvSpPr>
            <p:nvPr/>
          </p:nvSpPr>
          <p:spPr bwMode="auto">
            <a:xfrm>
              <a:off x="4362055" y="380189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4" name="Oval 52"/>
            <p:cNvSpPr>
              <a:spLocks noChangeAspect="1" noChangeArrowheads="1"/>
            </p:cNvSpPr>
            <p:nvPr/>
          </p:nvSpPr>
          <p:spPr bwMode="auto">
            <a:xfrm>
              <a:off x="6019716" y="6288390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53"/>
            <p:cNvSpPr>
              <a:spLocks noChangeAspect="1" noChangeArrowheads="1"/>
            </p:cNvSpPr>
            <p:nvPr/>
          </p:nvSpPr>
          <p:spPr bwMode="auto">
            <a:xfrm>
              <a:off x="6013960" y="5050899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54"/>
            <p:cNvSpPr>
              <a:spLocks noChangeAspect="1" noChangeArrowheads="1"/>
            </p:cNvSpPr>
            <p:nvPr/>
          </p:nvSpPr>
          <p:spPr bwMode="auto">
            <a:xfrm>
              <a:off x="6019716" y="380189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7" name="Oval 72"/>
            <p:cNvSpPr>
              <a:spLocks noChangeAspect="1" noChangeArrowheads="1"/>
            </p:cNvSpPr>
            <p:nvPr/>
          </p:nvSpPr>
          <p:spPr bwMode="auto">
            <a:xfrm>
              <a:off x="2715905" y="6282634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74"/>
            <p:cNvSpPr>
              <a:spLocks noChangeAspect="1" noChangeArrowheads="1"/>
            </p:cNvSpPr>
            <p:nvPr/>
          </p:nvSpPr>
          <p:spPr bwMode="auto">
            <a:xfrm>
              <a:off x="2715905" y="3796141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9" name="Oval 49"/>
            <p:cNvSpPr>
              <a:spLocks noChangeAspect="1" noChangeArrowheads="1"/>
            </p:cNvSpPr>
            <p:nvPr/>
          </p:nvSpPr>
          <p:spPr bwMode="auto">
            <a:xfrm>
              <a:off x="4356299" y="5050899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73"/>
            <p:cNvSpPr>
              <a:spLocks noChangeAspect="1" noChangeArrowheads="1"/>
            </p:cNvSpPr>
            <p:nvPr/>
          </p:nvSpPr>
          <p:spPr bwMode="auto">
            <a:xfrm>
              <a:off x="2710149" y="5045143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72"/>
            <p:cNvSpPr>
              <a:spLocks noChangeAspect="1" noChangeArrowheads="1"/>
            </p:cNvSpPr>
            <p:nvPr/>
          </p:nvSpPr>
          <p:spPr bwMode="auto">
            <a:xfrm>
              <a:off x="3548556" y="6282634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74"/>
            <p:cNvSpPr>
              <a:spLocks noChangeAspect="1" noChangeArrowheads="1"/>
            </p:cNvSpPr>
            <p:nvPr/>
          </p:nvSpPr>
          <p:spPr bwMode="auto">
            <a:xfrm>
              <a:off x="3548556" y="3796141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3" name="Oval 73"/>
            <p:cNvSpPr>
              <a:spLocks noChangeAspect="1" noChangeArrowheads="1"/>
            </p:cNvSpPr>
            <p:nvPr/>
          </p:nvSpPr>
          <p:spPr bwMode="auto">
            <a:xfrm>
              <a:off x="3542800" y="5045143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72"/>
            <p:cNvSpPr>
              <a:spLocks noChangeAspect="1" noChangeArrowheads="1"/>
            </p:cNvSpPr>
            <p:nvPr/>
          </p:nvSpPr>
          <p:spPr bwMode="auto">
            <a:xfrm>
              <a:off x="5202702" y="6291358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74"/>
            <p:cNvSpPr>
              <a:spLocks noChangeAspect="1" noChangeArrowheads="1"/>
            </p:cNvSpPr>
            <p:nvPr/>
          </p:nvSpPr>
          <p:spPr bwMode="auto">
            <a:xfrm>
              <a:off x="5202702" y="3804865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6" name="Oval 73"/>
            <p:cNvSpPr>
              <a:spLocks noChangeAspect="1" noChangeArrowheads="1"/>
            </p:cNvSpPr>
            <p:nvPr/>
          </p:nvSpPr>
          <p:spPr bwMode="auto">
            <a:xfrm>
              <a:off x="5196946" y="505386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53"/>
            <p:cNvSpPr>
              <a:spLocks noChangeAspect="1" noChangeArrowheads="1"/>
            </p:cNvSpPr>
            <p:nvPr/>
          </p:nvSpPr>
          <p:spPr bwMode="auto">
            <a:xfrm>
              <a:off x="6021705" y="5695923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49"/>
            <p:cNvSpPr>
              <a:spLocks noChangeAspect="1" noChangeArrowheads="1"/>
            </p:cNvSpPr>
            <p:nvPr/>
          </p:nvSpPr>
          <p:spPr bwMode="auto">
            <a:xfrm>
              <a:off x="4364044" y="5695923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73"/>
            <p:cNvSpPr>
              <a:spLocks noChangeAspect="1" noChangeArrowheads="1"/>
            </p:cNvSpPr>
            <p:nvPr/>
          </p:nvSpPr>
          <p:spPr bwMode="auto">
            <a:xfrm>
              <a:off x="2717894" y="569016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73"/>
            <p:cNvSpPr>
              <a:spLocks noChangeAspect="1" noChangeArrowheads="1"/>
            </p:cNvSpPr>
            <p:nvPr/>
          </p:nvSpPr>
          <p:spPr bwMode="auto">
            <a:xfrm>
              <a:off x="3550545" y="569016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73"/>
            <p:cNvSpPr>
              <a:spLocks noChangeAspect="1" noChangeArrowheads="1"/>
            </p:cNvSpPr>
            <p:nvPr/>
          </p:nvSpPr>
          <p:spPr bwMode="auto">
            <a:xfrm>
              <a:off x="5204691" y="5698891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53"/>
            <p:cNvSpPr>
              <a:spLocks noChangeAspect="1" noChangeArrowheads="1"/>
            </p:cNvSpPr>
            <p:nvPr/>
          </p:nvSpPr>
          <p:spPr bwMode="auto">
            <a:xfrm>
              <a:off x="6013960" y="4437322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49"/>
            <p:cNvSpPr>
              <a:spLocks noChangeAspect="1" noChangeArrowheads="1"/>
            </p:cNvSpPr>
            <p:nvPr/>
          </p:nvSpPr>
          <p:spPr bwMode="auto">
            <a:xfrm>
              <a:off x="4356299" y="4437322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83"/>
            <p:cNvSpPr>
              <a:spLocks noChangeAspect="1" noChangeArrowheads="1"/>
            </p:cNvSpPr>
            <p:nvPr/>
          </p:nvSpPr>
          <p:spPr bwMode="auto">
            <a:xfrm>
              <a:off x="2710149" y="4431566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73"/>
            <p:cNvSpPr>
              <a:spLocks noChangeAspect="1" noChangeArrowheads="1"/>
            </p:cNvSpPr>
            <p:nvPr/>
          </p:nvSpPr>
          <p:spPr bwMode="auto">
            <a:xfrm>
              <a:off x="3542800" y="4431566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73"/>
            <p:cNvSpPr>
              <a:spLocks noChangeAspect="1" noChangeArrowheads="1"/>
            </p:cNvSpPr>
            <p:nvPr/>
          </p:nvSpPr>
          <p:spPr bwMode="auto">
            <a:xfrm>
              <a:off x="5196946" y="4440290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28679" y="4842276"/>
            <a:ext cx="609590" cy="523219"/>
            <a:chOff x="2824561" y="5530399"/>
            <a:chExt cx="489185" cy="379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24561" y="5530399"/>
                  <a:ext cx="489185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24561" y="5530399"/>
                  <a:ext cx="489185" cy="37915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39139" y="4070549"/>
            <a:ext cx="769620" cy="722033"/>
            <a:chOff x="2740920" y="5418505"/>
            <a:chExt cx="61760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740920" y="5418505"/>
                  <a:ext cx="61760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2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40920" y="5418505"/>
                  <a:ext cx="617605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02183" y="4787666"/>
            <a:ext cx="769620" cy="722033"/>
            <a:chOff x="3147556" y="5484022"/>
            <a:chExt cx="61760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147556" y="5484022"/>
                  <a:ext cx="61760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9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47556" y="5484022"/>
                  <a:ext cx="617605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017213" y="4512254"/>
            <a:ext cx="617605" cy="619492"/>
            <a:chOff x="2956911" y="5291705"/>
            <a:chExt cx="495616" cy="448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956911" y="5291705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4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6911" y="5291705"/>
                  <a:ext cx="495616" cy="37915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21574" y="4087036"/>
            <a:ext cx="656784" cy="523219"/>
            <a:chOff x="3204720" y="5427754"/>
            <a:chExt cx="527056" cy="379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236160" y="5427754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36160" y="5427754"/>
                  <a:ext cx="495616" cy="37915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cxnSp>
        <p:nvCxnSpPr>
          <p:cNvPr id="4" name="Straight Arrow Connector 3"/>
          <p:cNvCxnSpPr>
            <a:stCxn id="35" idx="2"/>
          </p:cNvCxnSpPr>
          <p:nvPr/>
        </p:nvCxnSpPr>
        <p:spPr>
          <a:xfrm flipH="1">
            <a:off x="3562859" y="5079169"/>
            <a:ext cx="763158" cy="6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58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0"/>
          <p:cNvSpPr>
            <a:spLocks noChangeAspect="1" noChangeArrowheads="1"/>
          </p:cNvSpPr>
          <p:nvPr/>
        </p:nvSpPr>
        <p:spPr bwMode="auto">
          <a:xfrm rot="20116484">
            <a:off x="3254825" y="2739035"/>
            <a:ext cx="3436510" cy="1325444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AutoShape 90"/>
          <p:cNvSpPr>
            <a:spLocks noChangeAspect="1" noChangeArrowheads="1"/>
          </p:cNvSpPr>
          <p:nvPr/>
        </p:nvSpPr>
        <p:spPr bwMode="auto">
          <a:xfrm rot="20116484">
            <a:off x="2064438" y="2788198"/>
            <a:ext cx="3436510" cy="1325444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80754" y="1230426"/>
                <a:ext cx="8623004" cy="111272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Why add noise to lattice points?</a:t>
                </a:r>
                <a:r>
                  <a:rPr lang="en-US" sz="2800" dirty="0">
                    <a:solidFill>
                      <a:schemeClr val="tx1"/>
                    </a:solidFill>
                  </a:rPr>
                  <a:t>    (Noise ~ uniform(K))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shortest non-zero vector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754" y="1230426"/>
                <a:ext cx="8623004" cy="1112724"/>
              </a:xfrm>
              <a:blipFill rotWithShape="1">
                <a:blip r:embed="rId2"/>
                <a:stretch>
                  <a:fillRect l="-1485" t="-4945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Randomized Sieve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Ajtai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-Kumar-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Sivakumar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`00]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87"/>
              <p:cNvSpPr txBox="1">
                <a:spLocks noChangeArrowheads="1"/>
              </p:cNvSpPr>
              <p:nvPr/>
            </p:nvSpPr>
            <p:spPr bwMode="auto">
              <a:xfrm>
                <a:off x="4949830" y="3129653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9830" y="3129653"/>
                <a:ext cx="57569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93"/>
              <p:cNvSpPr txBox="1">
                <a:spLocks noChangeArrowheads="1"/>
              </p:cNvSpPr>
              <p:nvPr/>
            </p:nvSpPr>
            <p:spPr bwMode="auto">
              <a:xfrm>
                <a:off x="5703183" y="2561944"/>
                <a:ext cx="75699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3183" y="2561944"/>
                <a:ext cx="75699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>
          <a:xfrm>
            <a:off x="3405445" y="2655418"/>
            <a:ext cx="1934870" cy="1550822"/>
          </a:xfrm>
          <a:custGeom>
            <a:avLst/>
            <a:gdLst>
              <a:gd name="connsiteX0" fmla="*/ 0 w 1938528"/>
              <a:gd name="connsiteY0" fmla="*/ 1455724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26464 w 1938528"/>
              <a:gd name="connsiteY4" fmla="*/ 1046073 h 1550822"/>
              <a:gd name="connsiteX5" fmla="*/ 343814 w 1938528"/>
              <a:gd name="connsiteY5" fmla="*/ 1550822 h 1550822"/>
              <a:gd name="connsiteX6" fmla="*/ 0 w 1938528"/>
              <a:gd name="connsiteY6" fmla="*/ 1455724 h 1550822"/>
              <a:gd name="connsiteX0" fmla="*/ 0 w 1938528"/>
              <a:gd name="connsiteY0" fmla="*/ 1455724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37437 w 1938528"/>
              <a:gd name="connsiteY4" fmla="*/ 1042416 h 1550822"/>
              <a:gd name="connsiteX5" fmla="*/ 343814 w 1938528"/>
              <a:gd name="connsiteY5" fmla="*/ 1550822 h 1550822"/>
              <a:gd name="connsiteX6" fmla="*/ 0 w 1938528"/>
              <a:gd name="connsiteY6" fmla="*/ 1455724 h 1550822"/>
              <a:gd name="connsiteX0" fmla="*/ 0 w 1938528"/>
              <a:gd name="connsiteY0" fmla="*/ 1455724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33779 w 1938528"/>
              <a:gd name="connsiteY4" fmla="*/ 1042416 h 1550822"/>
              <a:gd name="connsiteX5" fmla="*/ 343814 w 1938528"/>
              <a:gd name="connsiteY5" fmla="*/ 1550822 h 1550822"/>
              <a:gd name="connsiteX6" fmla="*/ 0 w 1938528"/>
              <a:gd name="connsiteY6" fmla="*/ 1455724 h 1550822"/>
              <a:gd name="connsiteX0" fmla="*/ 0 w 1938528"/>
              <a:gd name="connsiteY0" fmla="*/ 1459382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33779 w 1938528"/>
              <a:gd name="connsiteY4" fmla="*/ 1042416 h 1550822"/>
              <a:gd name="connsiteX5" fmla="*/ 343814 w 1938528"/>
              <a:gd name="connsiteY5" fmla="*/ 1550822 h 1550822"/>
              <a:gd name="connsiteX6" fmla="*/ 0 w 1938528"/>
              <a:gd name="connsiteY6" fmla="*/ 1459382 h 1550822"/>
              <a:gd name="connsiteX0" fmla="*/ 0 w 1934870"/>
              <a:gd name="connsiteY0" fmla="*/ 1459382 h 1550822"/>
              <a:gd name="connsiteX1" fmla="*/ 504748 w 1934870"/>
              <a:gd name="connsiteY1" fmla="*/ 504748 h 1550822"/>
              <a:gd name="connsiteX2" fmla="*/ 1602028 w 1934870"/>
              <a:gd name="connsiteY2" fmla="*/ 0 h 1550822"/>
              <a:gd name="connsiteX3" fmla="*/ 1934870 w 1934870"/>
              <a:gd name="connsiteY3" fmla="*/ 73151 h 1550822"/>
              <a:gd name="connsiteX4" fmla="*/ 1433779 w 1934870"/>
              <a:gd name="connsiteY4" fmla="*/ 1042416 h 1550822"/>
              <a:gd name="connsiteX5" fmla="*/ 343814 w 1934870"/>
              <a:gd name="connsiteY5" fmla="*/ 1550822 h 1550822"/>
              <a:gd name="connsiteX6" fmla="*/ 0 w 1934870"/>
              <a:gd name="connsiteY6" fmla="*/ 1459382 h 155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4870" h="1550822">
                <a:moveTo>
                  <a:pt x="0" y="1459382"/>
                </a:moveTo>
                <a:lnTo>
                  <a:pt x="504748" y="504748"/>
                </a:lnTo>
                <a:lnTo>
                  <a:pt x="1602028" y="0"/>
                </a:lnTo>
                <a:lnTo>
                  <a:pt x="1934870" y="73151"/>
                </a:lnTo>
                <a:lnTo>
                  <a:pt x="1433779" y="1042416"/>
                </a:lnTo>
                <a:lnTo>
                  <a:pt x="343814" y="1550822"/>
                </a:lnTo>
                <a:lnTo>
                  <a:pt x="0" y="145938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49"/>
          <p:cNvSpPr>
            <a:spLocks noChangeAspect="1" noChangeArrowheads="1"/>
          </p:cNvSpPr>
          <p:nvPr/>
        </p:nvSpPr>
        <p:spPr bwMode="auto">
          <a:xfrm>
            <a:off x="4938545" y="3367222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73"/>
          <p:cNvSpPr>
            <a:spLocks noChangeAspect="1" noChangeArrowheads="1"/>
          </p:cNvSpPr>
          <p:nvPr/>
        </p:nvSpPr>
        <p:spPr bwMode="auto">
          <a:xfrm>
            <a:off x="3748158" y="3381852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782693" y="3406401"/>
            <a:ext cx="1167137" cy="630"/>
          </a:xfrm>
          <a:prstGeom prst="straightConnector1">
            <a:avLst/>
          </a:prstGeom>
          <a:ln w="28575">
            <a:solidFill>
              <a:srgbClr val="FF006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93"/>
              <p:cNvSpPr txBox="1">
                <a:spLocks noChangeArrowheads="1"/>
              </p:cNvSpPr>
              <p:nvPr/>
            </p:nvSpPr>
            <p:spPr bwMode="auto">
              <a:xfrm>
                <a:off x="2416102" y="3692763"/>
                <a:ext cx="75699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6102" y="3692763"/>
                <a:ext cx="75699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87"/>
              <p:cNvSpPr txBox="1">
                <a:spLocks noChangeArrowheads="1"/>
              </p:cNvSpPr>
              <p:nvPr/>
            </p:nvSpPr>
            <p:spPr bwMode="auto">
              <a:xfrm>
                <a:off x="2651964" y="3145421"/>
                <a:ext cx="134950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/>
                        </a:rPr>
                        <m:t>+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7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1964" y="3145421"/>
                <a:ext cx="134950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87"/>
              <p:cNvSpPr txBox="1">
                <a:spLocks noChangeArrowheads="1"/>
              </p:cNvSpPr>
              <p:nvPr/>
            </p:nvSpPr>
            <p:spPr bwMode="auto">
              <a:xfrm>
                <a:off x="4038041" y="3286757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9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041" y="3286757"/>
                <a:ext cx="57569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4001466" y="3692763"/>
            <a:ext cx="102421" cy="7723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3"/>
          <p:cNvSpPr txBox="1">
            <a:spLocks noChangeArrowheads="1"/>
          </p:cNvSpPr>
          <p:nvPr/>
        </p:nvSpPr>
        <p:spPr>
          <a:xfrm>
            <a:off x="2813419" y="4474046"/>
            <a:ext cx="2373789" cy="446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Uncertainty region</a:t>
            </a: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3"/>
              <p:cNvSpPr txBox="1">
                <a:spLocks noChangeArrowheads="1"/>
              </p:cNvSpPr>
              <p:nvPr/>
            </p:nvSpPr>
            <p:spPr>
              <a:xfrm>
                <a:off x="71254" y="5105250"/>
                <a:ext cx="9048996" cy="17943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Sieve can’t distinguish whether “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unperturbing</a:t>
                </a:r>
                <a:r>
                  <a:rPr lang="en-US" sz="2800" dirty="0">
                    <a:solidFill>
                      <a:schemeClr val="tx1"/>
                    </a:solidFill>
                  </a:rPr>
                  <a:t>”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results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  (Information Hiding)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4" y="5105250"/>
                <a:ext cx="9048996" cy="1794309"/>
              </a:xfrm>
              <a:prstGeom prst="rect">
                <a:avLst/>
              </a:prstGeom>
              <a:blipFill rotWithShape="1">
                <a:blip r:embed="rId8"/>
                <a:stretch>
                  <a:fillRect t="-3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49"/>
          <p:cNvSpPr>
            <a:spLocks noChangeAspect="1" noChangeArrowheads="1"/>
          </p:cNvSpPr>
          <p:nvPr/>
        </p:nvSpPr>
        <p:spPr bwMode="auto">
          <a:xfrm>
            <a:off x="6337820" y="4125247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87"/>
              <p:cNvSpPr txBox="1">
                <a:spLocks noChangeArrowheads="1"/>
              </p:cNvSpPr>
              <p:nvPr/>
            </p:nvSpPr>
            <p:spPr bwMode="auto">
              <a:xfrm>
                <a:off x="6380660" y="4028796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0660" y="4028796"/>
                <a:ext cx="57569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7065819" y="2522054"/>
            <a:ext cx="9362104" cy="1130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337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0"/>
          <p:cNvSpPr>
            <a:spLocks noChangeAspect="1" noChangeArrowheads="1"/>
          </p:cNvSpPr>
          <p:nvPr/>
        </p:nvSpPr>
        <p:spPr bwMode="auto">
          <a:xfrm rot="20116484">
            <a:off x="3254825" y="2739035"/>
            <a:ext cx="3436510" cy="1325444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AutoShape 90"/>
          <p:cNvSpPr>
            <a:spLocks noChangeAspect="1" noChangeArrowheads="1"/>
          </p:cNvSpPr>
          <p:nvPr/>
        </p:nvSpPr>
        <p:spPr bwMode="auto">
          <a:xfrm rot="20116484">
            <a:off x="2064438" y="2788198"/>
            <a:ext cx="3436510" cy="1325444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80754" y="1230426"/>
                <a:ext cx="8623004" cy="111272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Why add noise to lattice points?</a:t>
                </a:r>
                <a:r>
                  <a:rPr lang="en-US" sz="2800" dirty="0">
                    <a:solidFill>
                      <a:schemeClr val="tx1"/>
                    </a:solidFill>
                  </a:rPr>
                  <a:t>    (Noise ~ uniform(K))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shortest non-zero vector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754" y="1230426"/>
                <a:ext cx="8623004" cy="1112724"/>
              </a:xfrm>
              <a:blipFill rotWithShape="1">
                <a:blip r:embed="rId2"/>
                <a:stretch>
                  <a:fillRect l="-1485" t="-4945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Randomized Sieve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Ajtai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-Kumar-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Sivakumar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`00]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87"/>
              <p:cNvSpPr txBox="1">
                <a:spLocks noChangeArrowheads="1"/>
              </p:cNvSpPr>
              <p:nvPr/>
            </p:nvSpPr>
            <p:spPr bwMode="auto">
              <a:xfrm>
                <a:off x="4949830" y="3129653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9830" y="3129653"/>
                <a:ext cx="57569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93"/>
              <p:cNvSpPr txBox="1">
                <a:spLocks noChangeArrowheads="1"/>
              </p:cNvSpPr>
              <p:nvPr/>
            </p:nvSpPr>
            <p:spPr bwMode="auto">
              <a:xfrm>
                <a:off x="5703183" y="2561944"/>
                <a:ext cx="75699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3183" y="2561944"/>
                <a:ext cx="75699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>
          <a:xfrm>
            <a:off x="3405445" y="2655418"/>
            <a:ext cx="1934870" cy="1550822"/>
          </a:xfrm>
          <a:custGeom>
            <a:avLst/>
            <a:gdLst>
              <a:gd name="connsiteX0" fmla="*/ 0 w 1938528"/>
              <a:gd name="connsiteY0" fmla="*/ 1455724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26464 w 1938528"/>
              <a:gd name="connsiteY4" fmla="*/ 1046073 h 1550822"/>
              <a:gd name="connsiteX5" fmla="*/ 343814 w 1938528"/>
              <a:gd name="connsiteY5" fmla="*/ 1550822 h 1550822"/>
              <a:gd name="connsiteX6" fmla="*/ 0 w 1938528"/>
              <a:gd name="connsiteY6" fmla="*/ 1455724 h 1550822"/>
              <a:gd name="connsiteX0" fmla="*/ 0 w 1938528"/>
              <a:gd name="connsiteY0" fmla="*/ 1455724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37437 w 1938528"/>
              <a:gd name="connsiteY4" fmla="*/ 1042416 h 1550822"/>
              <a:gd name="connsiteX5" fmla="*/ 343814 w 1938528"/>
              <a:gd name="connsiteY5" fmla="*/ 1550822 h 1550822"/>
              <a:gd name="connsiteX6" fmla="*/ 0 w 1938528"/>
              <a:gd name="connsiteY6" fmla="*/ 1455724 h 1550822"/>
              <a:gd name="connsiteX0" fmla="*/ 0 w 1938528"/>
              <a:gd name="connsiteY0" fmla="*/ 1455724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33779 w 1938528"/>
              <a:gd name="connsiteY4" fmla="*/ 1042416 h 1550822"/>
              <a:gd name="connsiteX5" fmla="*/ 343814 w 1938528"/>
              <a:gd name="connsiteY5" fmla="*/ 1550822 h 1550822"/>
              <a:gd name="connsiteX6" fmla="*/ 0 w 1938528"/>
              <a:gd name="connsiteY6" fmla="*/ 1455724 h 1550822"/>
              <a:gd name="connsiteX0" fmla="*/ 0 w 1938528"/>
              <a:gd name="connsiteY0" fmla="*/ 1459382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33779 w 1938528"/>
              <a:gd name="connsiteY4" fmla="*/ 1042416 h 1550822"/>
              <a:gd name="connsiteX5" fmla="*/ 343814 w 1938528"/>
              <a:gd name="connsiteY5" fmla="*/ 1550822 h 1550822"/>
              <a:gd name="connsiteX6" fmla="*/ 0 w 1938528"/>
              <a:gd name="connsiteY6" fmla="*/ 1459382 h 1550822"/>
              <a:gd name="connsiteX0" fmla="*/ 0 w 1934870"/>
              <a:gd name="connsiteY0" fmla="*/ 1459382 h 1550822"/>
              <a:gd name="connsiteX1" fmla="*/ 504748 w 1934870"/>
              <a:gd name="connsiteY1" fmla="*/ 504748 h 1550822"/>
              <a:gd name="connsiteX2" fmla="*/ 1602028 w 1934870"/>
              <a:gd name="connsiteY2" fmla="*/ 0 h 1550822"/>
              <a:gd name="connsiteX3" fmla="*/ 1934870 w 1934870"/>
              <a:gd name="connsiteY3" fmla="*/ 73151 h 1550822"/>
              <a:gd name="connsiteX4" fmla="*/ 1433779 w 1934870"/>
              <a:gd name="connsiteY4" fmla="*/ 1042416 h 1550822"/>
              <a:gd name="connsiteX5" fmla="*/ 343814 w 1934870"/>
              <a:gd name="connsiteY5" fmla="*/ 1550822 h 1550822"/>
              <a:gd name="connsiteX6" fmla="*/ 0 w 1934870"/>
              <a:gd name="connsiteY6" fmla="*/ 1459382 h 155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4870" h="1550822">
                <a:moveTo>
                  <a:pt x="0" y="1459382"/>
                </a:moveTo>
                <a:lnTo>
                  <a:pt x="504748" y="504748"/>
                </a:lnTo>
                <a:lnTo>
                  <a:pt x="1602028" y="0"/>
                </a:lnTo>
                <a:lnTo>
                  <a:pt x="1934870" y="73151"/>
                </a:lnTo>
                <a:lnTo>
                  <a:pt x="1433779" y="1042416"/>
                </a:lnTo>
                <a:lnTo>
                  <a:pt x="343814" y="1550822"/>
                </a:lnTo>
                <a:lnTo>
                  <a:pt x="0" y="145938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49"/>
          <p:cNvSpPr>
            <a:spLocks noChangeAspect="1" noChangeArrowheads="1"/>
          </p:cNvSpPr>
          <p:nvPr/>
        </p:nvSpPr>
        <p:spPr bwMode="auto">
          <a:xfrm>
            <a:off x="4938545" y="3367222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73"/>
          <p:cNvSpPr>
            <a:spLocks noChangeAspect="1" noChangeArrowheads="1"/>
          </p:cNvSpPr>
          <p:nvPr/>
        </p:nvSpPr>
        <p:spPr bwMode="auto">
          <a:xfrm>
            <a:off x="3748158" y="3381852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782693" y="3406401"/>
            <a:ext cx="1167137" cy="630"/>
          </a:xfrm>
          <a:prstGeom prst="straightConnector1">
            <a:avLst/>
          </a:prstGeom>
          <a:ln w="28575">
            <a:solidFill>
              <a:srgbClr val="FF006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93"/>
              <p:cNvSpPr txBox="1">
                <a:spLocks noChangeArrowheads="1"/>
              </p:cNvSpPr>
              <p:nvPr/>
            </p:nvSpPr>
            <p:spPr bwMode="auto">
              <a:xfrm>
                <a:off x="2416102" y="3692763"/>
                <a:ext cx="75699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6102" y="3692763"/>
                <a:ext cx="75699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87"/>
              <p:cNvSpPr txBox="1">
                <a:spLocks noChangeArrowheads="1"/>
              </p:cNvSpPr>
              <p:nvPr/>
            </p:nvSpPr>
            <p:spPr bwMode="auto">
              <a:xfrm>
                <a:off x="2651964" y="3145421"/>
                <a:ext cx="134950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/>
                        </a:rPr>
                        <m:t>+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7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1964" y="3145421"/>
                <a:ext cx="134950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87"/>
              <p:cNvSpPr txBox="1">
                <a:spLocks noChangeArrowheads="1"/>
              </p:cNvSpPr>
              <p:nvPr/>
            </p:nvSpPr>
            <p:spPr bwMode="auto">
              <a:xfrm>
                <a:off x="4038041" y="3286757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9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041" y="3286757"/>
                <a:ext cx="57569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4001466" y="3692763"/>
            <a:ext cx="102421" cy="7723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3"/>
          <p:cNvSpPr txBox="1">
            <a:spLocks noChangeArrowheads="1"/>
          </p:cNvSpPr>
          <p:nvPr/>
        </p:nvSpPr>
        <p:spPr>
          <a:xfrm>
            <a:off x="2813419" y="4474046"/>
            <a:ext cx="2373789" cy="446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Uncertainty region</a:t>
            </a: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3"/>
              <p:cNvSpPr txBox="1">
                <a:spLocks noChangeArrowheads="1"/>
              </p:cNvSpPr>
              <p:nvPr/>
            </p:nvSpPr>
            <p:spPr>
              <a:xfrm>
                <a:off x="71254" y="5093375"/>
                <a:ext cx="9048996" cy="17943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Bounded number of regions with </a:t>
                </a:r>
                <a:r>
                  <a:rPr lang="en-US" sz="2800" dirty="0">
                    <a:solidFill>
                      <a:srgbClr val="0000CC"/>
                    </a:solidFill>
                  </a:rPr>
                  <a:t>short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 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rgbClr val="FF0000"/>
                    </a:solidFill>
                  </a:rPr>
                  <a:t>Pigeonhole</a:t>
                </a:r>
                <a:r>
                  <a:rPr lang="en-US" sz="2800" dirty="0">
                    <a:solidFill>
                      <a:schemeClr val="tx1"/>
                    </a:solidFill>
                  </a:rPr>
                  <a:t> gets many sieved vectors in the same region. 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4" y="5093375"/>
                <a:ext cx="9048996" cy="1794309"/>
              </a:xfrm>
              <a:prstGeom prst="rect">
                <a:avLst/>
              </a:prstGeom>
              <a:blipFill rotWithShape="1">
                <a:blip r:embed="rId8"/>
                <a:stretch>
                  <a:fillRect t="-3061" r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49"/>
          <p:cNvSpPr>
            <a:spLocks noChangeAspect="1" noChangeArrowheads="1"/>
          </p:cNvSpPr>
          <p:nvPr/>
        </p:nvSpPr>
        <p:spPr bwMode="auto">
          <a:xfrm>
            <a:off x="6337820" y="4125247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87"/>
              <p:cNvSpPr txBox="1">
                <a:spLocks noChangeArrowheads="1"/>
              </p:cNvSpPr>
              <p:nvPr/>
            </p:nvSpPr>
            <p:spPr bwMode="auto">
              <a:xfrm>
                <a:off x="6380660" y="4028796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0660" y="4028796"/>
                <a:ext cx="57569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7065819" y="2522054"/>
            <a:ext cx="9362104" cy="1130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21715" y="2650699"/>
            <a:ext cx="1653639" cy="1541991"/>
            <a:chOff x="3421715" y="2650699"/>
            <a:chExt cx="1653639" cy="1541991"/>
          </a:xfrm>
        </p:grpSpPr>
        <p:grpSp>
          <p:nvGrpSpPr>
            <p:cNvPr id="21" name="Group 20"/>
            <p:cNvGrpSpPr/>
            <p:nvPr/>
          </p:nvGrpSpPr>
          <p:grpSpPr>
            <a:xfrm>
              <a:off x="3421715" y="3669471"/>
              <a:ext cx="609590" cy="523219"/>
              <a:chOff x="2824561" y="5530399"/>
              <a:chExt cx="489185" cy="3791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24561" y="5530399"/>
                    <a:ext cx="489185" cy="3791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l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>
                      <a:solidFill>
                        <a:srgbClr val="990099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2" name="Text 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824561" y="5530399"/>
                    <a:ext cx="489185" cy="37915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49"/>
              <p:cNvSpPr>
                <a:spLocks noChangeAspect="1" noChangeArrowheads="1"/>
              </p:cNvSpPr>
              <p:nvPr/>
            </p:nvSpPr>
            <p:spPr bwMode="auto">
              <a:xfrm>
                <a:off x="3204720" y="5664420"/>
                <a:ext cx="76200" cy="76200"/>
              </a:xfrm>
              <a:prstGeom prst="ellipse">
                <a:avLst/>
              </a:prstGeom>
              <a:solidFill>
                <a:srgbClr val="990099"/>
              </a:solidFill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solidFill>
                    <a:srgbClr val="990099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058346" y="2902366"/>
              <a:ext cx="769620" cy="722033"/>
              <a:chOff x="3147557" y="5484026"/>
              <a:chExt cx="617605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47557" y="5484026"/>
                    <a:ext cx="617605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l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>
                      <a:solidFill>
                        <a:srgbClr val="990099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9" name="Text 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147556" y="5484022"/>
                    <a:ext cx="617605" cy="52322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Oval 49"/>
              <p:cNvSpPr>
                <a:spLocks noChangeAspect="1" noChangeArrowheads="1"/>
              </p:cNvSpPr>
              <p:nvPr/>
            </p:nvSpPr>
            <p:spPr bwMode="auto">
              <a:xfrm>
                <a:off x="3204720" y="5664420"/>
                <a:ext cx="76200" cy="76200"/>
              </a:xfrm>
              <a:prstGeom prst="ellipse">
                <a:avLst/>
              </a:prstGeom>
              <a:solidFill>
                <a:srgbClr val="990099"/>
              </a:solidFill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solidFill>
                    <a:srgbClr val="990099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457749" y="2650699"/>
              <a:ext cx="617605" cy="619492"/>
              <a:chOff x="2956911" y="5291705"/>
              <a:chExt cx="495616" cy="4489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6911" y="5291705"/>
                    <a:ext cx="495616" cy="3791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l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>
                      <a:solidFill>
                        <a:srgbClr val="990099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8" name="Text 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56911" y="5291705"/>
                    <a:ext cx="495616" cy="37915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49"/>
              <p:cNvSpPr>
                <a:spLocks noChangeAspect="1" noChangeArrowheads="1"/>
              </p:cNvSpPr>
              <p:nvPr/>
            </p:nvSpPr>
            <p:spPr bwMode="auto">
              <a:xfrm>
                <a:off x="3204720" y="5664420"/>
                <a:ext cx="76200" cy="76200"/>
              </a:xfrm>
              <a:prstGeom prst="ellipse">
                <a:avLst/>
              </a:prstGeom>
              <a:solidFill>
                <a:srgbClr val="990099"/>
              </a:solidFill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solidFill>
                    <a:srgbClr val="990099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123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Outline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05897" y="1520383"/>
            <a:ext cx="81969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3600" dirty="0">
                <a:solidFill>
                  <a:srgbClr val="FF0000"/>
                </a:solidFill>
                <a:ea typeface="Cambria Math" panose="02040503050406030204" pitchFamily="18" charset="0"/>
              </a:rPr>
              <a:t>Anatomy of IP Algorithms</a:t>
            </a:r>
          </a:p>
          <a:p>
            <a:pPr marL="514350" indent="-514350">
              <a:buFontTx/>
              <a:buAutoNum type="arabicPeriod"/>
            </a:pPr>
            <a:endParaRPr lang="en-US" sz="3600" dirty="0">
              <a:solidFill>
                <a:srgbClr val="990099"/>
              </a:solidFill>
              <a:ea typeface="Cambria Math" panose="02040503050406030204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3600" dirty="0">
                <a:solidFill>
                  <a:srgbClr val="990099"/>
                </a:solidFill>
                <a:ea typeface="Cambria Math" panose="02040503050406030204" pitchFamily="18" charset="0"/>
              </a:rPr>
              <a:t>Approximate IP and Exact IP</a:t>
            </a:r>
          </a:p>
          <a:p>
            <a:pPr marL="514350" indent="-514350">
              <a:buAutoNum type="arabicPeriod"/>
            </a:pPr>
            <a:endParaRPr lang="en-US" sz="3600" dirty="0">
              <a:solidFill>
                <a:srgbClr val="990099"/>
              </a:solidFill>
              <a:ea typeface="Cambria Math" panose="02040503050406030204" pitchFamily="18" charset="0"/>
            </a:endParaRPr>
          </a:p>
          <a:p>
            <a:pPr marL="514350" indent="-514350">
              <a:buAutoNum type="arabicPeriod"/>
            </a:pPr>
            <a:r>
              <a:rPr lang="en-US" sz="3600" dirty="0">
                <a:solidFill>
                  <a:srgbClr val="990099"/>
                </a:solidFill>
                <a:ea typeface="Cambria Math" panose="02040503050406030204" pitchFamily="18" charset="0"/>
              </a:rPr>
              <a:t>Primer on Lattice Algorithms</a:t>
            </a:r>
          </a:p>
          <a:p>
            <a:pPr marL="514350" indent="-514350">
              <a:buAutoNum type="arabicPeriod"/>
            </a:pPr>
            <a:endParaRPr lang="en-US" sz="3600" dirty="0">
              <a:solidFill>
                <a:srgbClr val="990099"/>
              </a:solidFill>
              <a:ea typeface="Cambria Math" panose="02040503050406030204" pitchFamily="18" charset="0"/>
            </a:endParaRPr>
          </a:p>
          <a:p>
            <a:pPr marL="514350" indent="-514350">
              <a:buAutoNum type="arabicPeriod"/>
            </a:pPr>
            <a:r>
              <a:rPr lang="en-US" sz="3600" dirty="0">
                <a:solidFill>
                  <a:srgbClr val="990099"/>
                </a:solidFill>
                <a:ea typeface="Cambria Math" panose="02040503050406030204" pitchFamily="18" charset="0"/>
              </a:rPr>
              <a:t>Fast IP Algorithms via Approximate IP</a:t>
            </a:r>
            <a:br>
              <a:rPr lang="en-US" sz="3600" dirty="0">
                <a:solidFill>
                  <a:schemeClr val="bg1">
                    <a:lumMod val="85000"/>
                  </a:schemeClr>
                </a:solidFill>
                <a:latin typeface="+mj-lt"/>
                <a:ea typeface="Cambria Math" panose="02040503050406030204" pitchFamily="18" charset="0"/>
              </a:rPr>
            </a:br>
            <a:endParaRPr lang="en-US" sz="3600" dirty="0">
              <a:solidFill>
                <a:schemeClr val="bg1">
                  <a:lumMod val="85000"/>
                </a:schemeClr>
              </a:solidFill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3267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0"/>
          <p:cNvSpPr>
            <a:spLocks noChangeAspect="1" noChangeArrowheads="1"/>
          </p:cNvSpPr>
          <p:nvPr/>
        </p:nvSpPr>
        <p:spPr bwMode="auto">
          <a:xfrm rot="20116484">
            <a:off x="3254825" y="2739035"/>
            <a:ext cx="3436510" cy="1325444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AutoShape 90"/>
          <p:cNvSpPr>
            <a:spLocks noChangeAspect="1" noChangeArrowheads="1"/>
          </p:cNvSpPr>
          <p:nvPr/>
        </p:nvSpPr>
        <p:spPr bwMode="auto">
          <a:xfrm rot="20116484">
            <a:off x="2064438" y="2788198"/>
            <a:ext cx="3436510" cy="1325444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80754" y="1230426"/>
                <a:ext cx="8623004" cy="111272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Why add noise to lattice points?</a:t>
                </a:r>
                <a:r>
                  <a:rPr lang="en-US" sz="2800" dirty="0">
                    <a:solidFill>
                      <a:schemeClr val="tx1"/>
                    </a:solidFill>
                  </a:rPr>
                  <a:t>    (Noise ~ uniform(K))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shortest non-zero vector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754" y="1230426"/>
                <a:ext cx="8623004" cy="1112724"/>
              </a:xfrm>
              <a:blipFill rotWithShape="1">
                <a:blip r:embed="rId2"/>
                <a:stretch>
                  <a:fillRect l="-1485" t="-4945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Randomized Sieve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Ajtai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-Kumar-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Sivakumar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`00]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87"/>
              <p:cNvSpPr txBox="1">
                <a:spLocks noChangeArrowheads="1"/>
              </p:cNvSpPr>
              <p:nvPr/>
            </p:nvSpPr>
            <p:spPr bwMode="auto">
              <a:xfrm>
                <a:off x="4949830" y="3129653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9830" y="3129653"/>
                <a:ext cx="57569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93"/>
              <p:cNvSpPr txBox="1">
                <a:spLocks noChangeArrowheads="1"/>
              </p:cNvSpPr>
              <p:nvPr/>
            </p:nvSpPr>
            <p:spPr bwMode="auto">
              <a:xfrm>
                <a:off x="5703183" y="2561944"/>
                <a:ext cx="75699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3183" y="2561944"/>
                <a:ext cx="75699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>
          <a:xfrm>
            <a:off x="3405445" y="2655418"/>
            <a:ext cx="1934870" cy="1550822"/>
          </a:xfrm>
          <a:custGeom>
            <a:avLst/>
            <a:gdLst>
              <a:gd name="connsiteX0" fmla="*/ 0 w 1938528"/>
              <a:gd name="connsiteY0" fmla="*/ 1455724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26464 w 1938528"/>
              <a:gd name="connsiteY4" fmla="*/ 1046073 h 1550822"/>
              <a:gd name="connsiteX5" fmla="*/ 343814 w 1938528"/>
              <a:gd name="connsiteY5" fmla="*/ 1550822 h 1550822"/>
              <a:gd name="connsiteX6" fmla="*/ 0 w 1938528"/>
              <a:gd name="connsiteY6" fmla="*/ 1455724 h 1550822"/>
              <a:gd name="connsiteX0" fmla="*/ 0 w 1938528"/>
              <a:gd name="connsiteY0" fmla="*/ 1455724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37437 w 1938528"/>
              <a:gd name="connsiteY4" fmla="*/ 1042416 h 1550822"/>
              <a:gd name="connsiteX5" fmla="*/ 343814 w 1938528"/>
              <a:gd name="connsiteY5" fmla="*/ 1550822 h 1550822"/>
              <a:gd name="connsiteX6" fmla="*/ 0 w 1938528"/>
              <a:gd name="connsiteY6" fmla="*/ 1455724 h 1550822"/>
              <a:gd name="connsiteX0" fmla="*/ 0 w 1938528"/>
              <a:gd name="connsiteY0" fmla="*/ 1455724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33779 w 1938528"/>
              <a:gd name="connsiteY4" fmla="*/ 1042416 h 1550822"/>
              <a:gd name="connsiteX5" fmla="*/ 343814 w 1938528"/>
              <a:gd name="connsiteY5" fmla="*/ 1550822 h 1550822"/>
              <a:gd name="connsiteX6" fmla="*/ 0 w 1938528"/>
              <a:gd name="connsiteY6" fmla="*/ 1455724 h 1550822"/>
              <a:gd name="connsiteX0" fmla="*/ 0 w 1938528"/>
              <a:gd name="connsiteY0" fmla="*/ 1459382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33779 w 1938528"/>
              <a:gd name="connsiteY4" fmla="*/ 1042416 h 1550822"/>
              <a:gd name="connsiteX5" fmla="*/ 343814 w 1938528"/>
              <a:gd name="connsiteY5" fmla="*/ 1550822 h 1550822"/>
              <a:gd name="connsiteX6" fmla="*/ 0 w 1938528"/>
              <a:gd name="connsiteY6" fmla="*/ 1459382 h 1550822"/>
              <a:gd name="connsiteX0" fmla="*/ 0 w 1934870"/>
              <a:gd name="connsiteY0" fmla="*/ 1459382 h 1550822"/>
              <a:gd name="connsiteX1" fmla="*/ 504748 w 1934870"/>
              <a:gd name="connsiteY1" fmla="*/ 504748 h 1550822"/>
              <a:gd name="connsiteX2" fmla="*/ 1602028 w 1934870"/>
              <a:gd name="connsiteY2" fmla="*/ 0 h 1550822"/>
              <a:gd name="connsiteX3" fmla="*/ 1934870 w 1934870"/>
              <a:gd name="connsiteY3" fmla="*/ 73151 h 1550822"/>
              <a:gd name="connsiteX4" fmla="*/ 1433779 w 1934870"/>
              <a:gd name="connsiteY4" fmla="*/ 1042416 h 1550822"/>
              <a:gd name="connsiteX5" fmla="*/ 343814 w 1934870"/>
              <a:gd name="connsiteY5" fmla="*/ 1550822 h 1550822"/>
              <a:gd name="connsiteX6" fmla="*/ 0 w 1934870"/>
              <a:gd name="connsiteY6" fmla="*/ 1459382 h 155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4870" h="1550822">
                <a:moveTo>
                  <a:pt x="0" y="1459382"/>
                </a:moveTo>
                <a:lnTo>
                  <a:pt x="504748" y="504748"/>
                </a:lnTo>
                <a:lnTo>
                  <a:pt x="1602028" y="0"/>
                </a:lnTo>
                <a:lnTo>
                  <a:pt x="1934870" y="73151"/>
                </a:lnTo>
                <a:lnTo>
                  <a:pt x="1433779" y="1042416"/>
                </a:lnTo>
                <a:lnTo>
                  <a:pt x="343814" y="1550822"/>
                </a:lnTo>
                <a:lnTo>
                  <a:pt x="0" y="145938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49"/>
          <p:cNvSpPr>
            <a:spLocks noChangeAspect="1" noChangeArrowheads="1"/>
          </p:cNvSpPr>
          <p:nvPr/>
        </p:nvSpPr>
        <p:spPr bwMode="auto">
          <a:xfrm>
            <a:off x="4938545" y="3367222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73"/>
          <p:cNvSpPr>
            <a:spLocks noChangeAspect="1" noChangeArrowheads="1"/>
          </p:cNvSpPr>
          <p:nvPr/>
        </p:nvSpPr>
        <p:spPr bwMode="auto">
          <a:xfrm>
            <a:off x="3748158" y="3381852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782693" y="3406401"/>
            <a:ext cx="1167137" cy="630"/>
          </a:xfrm>
          <a:prstGeom prst="straightConnector1">
            <a:avLst/>
          </a:prstGeom>
          <a:ln w="28575">
            <a:solidFill>
              <a:srgbClr val="FF006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93"/>
              <p:cNvSpPr txBox="1">
                <a:spLocks noChangeArrowheads="1"/>
              </p:cNvSpPr>
              <p:nvPr/>
            </p:nvSpPr>
            <p:spPr bwMode="auto">
              <a:xfrm>
                <a:off x="2416102" y="3692763"/>
                <a:ext cx="75699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6102" y="3692763"/>
                <a:ext cx="75699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87"/>
              <p:cNvSpPr txBox="1">
                <a:spLocks noChangeArrowheads="1"/>
              </p:cNvSpPr>
              <p:nvPr/>
            </p:nvSpPr>
            <p:spPr bwMode="auto">
              <a:xfrm>
                <a:off x="2651964" y="3145421"/>
                <a:ext cx="134950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/>
                        </a:rPr>
                        <m:t>+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7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1964" y="3145421"/>
                <a:ext cx="134950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87"/>
              <p:cNvSpPr txBox="1">
                <a:spLocks noChangeArrowheads="1"/>
              </p:cNvSpPr>
              <p:nvPr/>
            </p:nvSpPr>
            <p:spPr bwMode="auto">
              <a:xfrm>
                <a:off x="4038041" y="3286757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9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041" y="3286757"/>
                <a:ext cx="57569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4001466" y="3692763"/>
            <a:ext cx="102421" cy="7723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3"/>
          <p:cNvSpPr txBox="1">
            <a:spLocks noChangeArrowheads="1"/>
          </p:cNvSpPr>
          <p:nvPr/>
        </p:nvSpPr>
        <p:spPr>
          <a:xfrm>
            <a:off x="2813419" y="4474046"/>
            <a:ext cx="2373789" cy="446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Uncertainty region</a:t>
            </a: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3"/>
              <p:cNvSpPr txBox="1">
                <a:spLocks noChangeArrowheads="1"/>
              </p:cNvSpPr>
              <p:nvPr/>
            </p:nvSpPr>
            <p:spPr>
              <a:xfrm>
                <a:off x="199511" y="5105251"/>
                <a:ext cx="8623004" cy="10699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Uncertainty guarantees </a:t>
                </a:r>
                <a:r>
                  <a:rPr lang="en-US" sz="2800" dirty="0">
                    <a:solidFill>
                      <a:srgbClr val="0000CC"/>
                    </a:solidFill>
                  </a:rPr>
                  <a:t>set of differences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contains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with overwhelming probability.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11" y="5105251"/>
                <a:ext cx="8623004" cy="1069916"/>
              </a:xfrm>
              <a:prstGeom prst="rect">
                <a:avLst/>
              </a:prstGeom>
              <a:blipFill rotWithShape="1">
                <a:blip r:embed="rId8"/>
                <a:stretch>
                  <a:fillRect t="-5114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49"/>
          <p:cNvSpPr>
            <a:spLocks noChangeAspect="1" noChangeArrowheads="1"/>
          </p:cNvSpPr>
          <p:nvPr/>
        </p:nvSpPr>
        <p:spPr bwMode="auto">
          <a:xfrm>
            <a:off x="6337820" y="4125247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87"/>
              <p:cNvSpPr txBox="1">
                <a:spLocks noChangeArrowheads="1"/>
              </p:cNvSpPr>
              <p:nvPr/>
            </p:nvSpPr>
            <p:spPr bwMode="auto">
              <a:xfrm>
                <a:off x="6380660" y="4028796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0660" y="4028796"/>
                <a:ext cx="57569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3421715" y="2650699"/>
            <a:ext cx="1653639" cy="1541991"/>
            <a:chOff x="3421715" y="2650699"/>
            <a:chExt cx="1653639" cy="1541991"/>
          </a:xfrm>
        </p:grpSpPr>
        <p:grpSp>
          <p:nvGrpSpPr>
            <p:cNvPr id="21" name="Group 20"/>
            <p:cNvGrpSpPr/>
            <p:nvPr/>
          </p:nvGrpSpPr>
          <p:grpSpPr>
            <a:xfrm>
              <a:off x="3421715" y="3669471"/>
              <a:ext cx="609590" cy="523219"/>
              <a:chOff x="2824561" y="5530399"/>
              <a:chExt cx="489185" cy="3791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24561" y="5530399"/>
                    <a:ext cx="489185" cy="3791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l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>
                      <a:solidFill>
                        <a:srgbClr val="990099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8" name="Text 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824561" y="5530399"/>
                    <a:ext cx="489185" cy="37915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49"/>
              <p:cNvSpPr>
                <a:spLocks noChangeAspect="1" noChangeArrowheads="1"/>
              </p:cNvSpPr>
              <p:nvPr/>
            </p:nvSpPr>
            <p:spPr bwMode="auto">
              <a:xfrm>
                <a:off x="3204720" y="5664420"/>
                <a:ext cx="76200" cy="76200"/>
              </a:xfrm>
              <a:prstGeom prst="ellipse">
                <a:avLst/>
              </a:prstGeom>
              <a:solidFill>
                <a:srgbClr val="990099"/>
              </a:solidFill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solidFill>
                    <a:srgbClr val="990099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058346" y="2902366"/>
              <a:ext cx="769620" cy="722033"/>
              <a:chOff x="3147557" y="5484026"/>
              <a:chExt cx="617605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47557" y="5484026"/>
                    <a:ext cx="617605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l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>
                      <a:solidFill>
                        <a:srgbClr val="990099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9" name="Text 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147556" y="5484022"/>
                    <a:ext cx="617605" cy="52322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Oval 49"/>
              <p:cNvSpPr>
                <a:spLocks noChangeAspect="1" noChangeArrowheads="1"/>
              </p:cNvSpPr>
              <p:nvPr/>
            </p:nvSpPr>
            <p:spPr bwMode="auto">
              <a:xfrm>
                <a:off x="3204720" y="5664420"/>
                <a:ext cx="76200" cy="76200"/>
              </a:xfrm>
              <a:prstGeom prst="ellipse">
                <a:avLst/>
              </a:prstGeom>
              <a:solidFill>
                <a:srgbClr val="990099"/>
              </a:solidFill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solidFill>
                    <a:srgbClr val="990099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457749" y="2650699"/>
              <a:ext cx="617605" cy="619492"/>
              <a:chOff x="2956911" y="5291705"/>
              <a:chExt cx="495616" cy="4489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6911" y="5291705"/>
                    <a:ext cx="495616" cy="3791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l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>
                      <a:solidFill>
                        <a:srgbClr val="990099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4" name="Text 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56911" y="5291705"/>
                    <a:ext cx="495616" cy="37915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Oval 49"/>
              <p:cNvSpPr>
                <a:spLocks noChangeAspect="1" noChangeArrowheads="1"/>
              </p:cNvSpPr>
              <p:nvPr/>
            </p:nvSpPr>
            <p:spPr bwMode="auto">
              <a:xfrm>
                <a:off x="3204720" y="5664420"/>
                <a:ext cx="76200" cy="76200"/>
              </a:xfrm>
              <a:prstGeom prst="ellipse">
                <a:avLst/>
              </a:prstGeom>
              <a:solidFill>
                <a:srgbClr val="990099"/>
              </a:solidFill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solidFill>
                    <a:srgbClr val="990099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29559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0"/>
          <p:cNvSpPr>
            <a:spLocks noChangeAspect="1" noChangeArrowheads="1"/>
          </p:cNvSpPr>
          <p:nvPr/>
        </p:nvSpPr>
        <p:spPr bwMode="auto">
          <a:xfrm rot="20116484">
            <a:off x="3254825" y="2739035"/>
            <a:ext cx="3436510" cy="1325444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AutoShape 90"/>
          <p:cNvSpPr>
            <a:spLocks noChangeAspect="1" noChangeArrowheads="1"/>
          </p:cNvSpPr>
          <p:nvPr/>
        </p:nvSpPr>
        <p:spPr bwMode="auto">
          <a:xfrm rot="20116484">
            <a:off x="2064438" y="2788198"/>
            <a:ext cx="3436510" cy="1325444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80754" y="1230426"/>
                <a:ext cx="8623004" cy="111272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Why add noise to lattice points?</a:t>
                </a:r>
                <a:r>
                  <a:rPr lang="en-US" sz="2800" dirty="0">
                    <a:solidFill>
                      <a:schemeClr val="tx1"/>
                    </a:solidFill>
                  </a:rPr>
                  <a:t>    (Noise ~ uniform(K))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shortest non-zero vector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754" y="1230426"/>
                <a:ext cx="8623004" cy="1112724"/>
              </a:xfrm>
              <a:blipFill rotWithShape="1">
                <a:blip r:embed="rId2"/>
                <a:stretch>
                  <a:fillRect l="-1485" t="-4945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Randomized Sieve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Ajtai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-Kumar-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Sivakumar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`00]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87"/>
              <p:cNvSpPr txBox="1">
                <a:spLocks noChangeArrowheads="1"/>
              </p:cNvSpPr>
              <p:nvPr/>
            </p:nvSpPr>
            <p:spPr bwMode="auto">
              <a:xfrm>
                <a:off x="4949830" y="3129653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9830" y="3129653"/>
                <a:ext cx="57569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93"/>
              <p:cNvSpPr txBox="1">
                <a:spLocks noChangeArrowheads="1"/>
              </p:cNvSpPr>
              <p:nvPr/>
            </p:nvSpPr>
            <p:spPr bwMode="auto">
              <a:xfrm>
                <a:off x="5703183" y="2561944"/>
                <a:ext cx="75699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3183" y="2561944"/>
                <a:ext cx="75699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>
          <a:xfrm>
            <a:off x="3405445" y="2655418"/>
            <a:ext cx="1934870" cy="1550822"/>
          </a:xfrm>
          <a:custGeom>
            <a:avLst/>
            <a:gdLst>
              <a:gd name="connsiteX0" fmla="*/ 0 w 1938528"/>
              <a:gd name="connsiteY0" fmla="*/ 1455724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26464 w 1938528"/>
              <a:gd name="connsiteY4" fmla="*/ 1046073 h 1550822"/>
              <a:gd name="connsiteX5" fmla="*/ 343814 w 1938528"/>
              <a:gd name="connsiteY5" fmla="*/ 1550822 h 1550822"/>
              <a:gd name="connsiteX6" fmla="*/ 0 w 1938528"/>
              <a:gd name="connsiteY6" fmla="*/ 1455724 h 1550822"/>
              <a:gd name="connsiteX0" fmla="*/ 0 w 1938528"/>
              <a:gd name="connsiteY0" fmla="*/ 1455724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37437 w 1938528"/>
              <a:gd name="connsiteY4" fmla="*/ 1042416 h 1550822"/>
              <a:gd name="connsiteX5" fmla="*/ 343814 w 1938528"/>
              <a:gd name="connsiteY5" fmla="*/ 1550822 h 1550822"/>
              <a:gd name="connsiteX6" fmla="*/ 0 w 1938528"/>
              <a:gd name="connsiteY6" fmla="*/ 1455724 h 1550822"/>
              <a:gd name="connsiteX0" fmla="*/ 0 w 1938528"/>
              <a:gd name="connsiteY0" fmla="*/ 1455724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33779 w 1938528"/>
              <a:gd name="connsiteY4" fmla="*/ 1042416 h 1550822"/>
              <a:gd name="connsiteX5" fmla="*/ 343814 w 1938528"/>
              <a:gd name="connsiteY5" fmla="*/ 1550822 h 1550822"/>
              <a:gd name="connsiteX6" fmla="*/ 0 w 1938528"/>
              <a:gd name="connsiteY6" fmla="*/ 1455724 h 1550822"/>
              <a:gd name="connsiteX0" fmla="*/ 0 w 1938528"/>
              <a:gd name="connsiteY0" fmla="*/ 1459382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33779 w 1938528"/>
              <a:gd name="connsiteY4" fmla="*/ 1042416 h 1550822"/>
              <a:gd name="connsiteX5" fmla="*/ 343814 w 1938528"/>
              <a:gd name="connsiteY5" fmla="*/ 1550822 h 1550822"/>
              <a:gd name="connsiteX6" fmla="*/ 0 w 1938528"/>
              <a:gd name="connsiteY6" fmla="*/ 1459382 h 1550822"/>
              <a:gd name="connsiteX0" fmla="*/ 0 w 1934870"/>
              <a:gd name="connsiteY0" fmla="*/ 1459382 h 1550822"/>
              <a:gd name="connsiteX1" fmla="*/ 504748 w 1934870"/>
              <a:gd name="connsiteY1" fmla="*/ 504748 h 1550822"/>
              <a:gd name="connsiteX2" fmla="*/ 1602028 w 1934870"/>
              <a:gd name="connsiteY2" fmla="*/ 0 h 1550822"/>
              <a:gd name="connsiteX3" fmla="*/ 1934870 w 1934870"/>
              <a:gd name="connsiteY3" fmla="*/ 73151 h 1550822"/>
              <a:gd name="connsiteX4" fmla="*/ 1433779 w 1934870"/>
              <a:gd name="connsiteY4" fmla="*/ 1042416 h 1550822"/>
              <a:gd name="connsiteX5" fmla="*/ 343814 w 1934870"/>
              <a:gd name="connsiteY5" fmla="*/ 1550822 h 1550822"/>
              <a:gd name="connsiteX6" fmla="*/ 0 w 1934870"/>
              <a:gd name="connsiteY6" fmla="*/ 1459382 h 155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4870" h="1550822">
                <a:moveTo>
                  <a:pt x="0" y="1459382"/>
                </a:moveTo>
                <a:lnTo>
                  <a:pt x="504748" y="504748"/>
                </a:lnTo>
                <a:lnTo>
                  <a:pt x="1602028" y="0"/>
                </a:lnTo>
                <a:lnTo>
                  <a:pt x="1934870" y="73151"/>
                </a:lnTo>
                <a:lnTo>
                  <a:pt x="1433779" y="1042416"/>
                </a:lnTo>
                <a:lnTo>
                  <a:pt x="343814" y="1550822"/>
                </a:lnTo>
                <a:lnTo>
                  <a:pt x="0" y="145938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49"/>
          <p:cNvSpPr>
            <a:spLocks noChangeAspect="1" noChangeArrowheads="1"/>
          </p:cNvSpPr>
          <p:nvPr/>
        </p:nvSpPr>
        <p:spPr bwMode="auto">
          <a:xfrm>
            <a:off x="4938545" y="3367222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73"/>
          <p:cNvSpPr>
            <a:spLocks noChangeAspect="1" noChangeArrowheads="1"/>
          </p:cNvSpPr>
          <p:nvPr/>
        </p:nvSpPr>
        <p:spPr bwMode="auto">
          <a:xfrm>
            <a:off x="3748158" y="3381852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782693" y="3406401"/>
            <a:ext cx="1167137" cy="630"/>
          </a:xfrm>
          <a:prstGeom prst="straightConnector1">
            <a:avLst/>
          </a:prstGeom>
          <a:ln w="28575">
            <a:solidFill>
              <a:srgbClr val="FF006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93"/>
              <p:cNvSpPr txBox="1">
                <a:spLocks noChangeArrowheads="1"/>
              </p:cNvSpPr>
              <p:nvPr/>
            </p:nvSpPr>
            <p:spPr bwMode="auto">
              <a:xfrm>
                <a:off x="2416102" y="3692763"/>
                <a:ext cx="75699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6102" y="3692763"/>
                <a:ext cx="75699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87"/>
              <p:cNvSpPr txBox="1">
                <a:spLocks noChangeArrowheads="1"/>
              </p:cNvSpPr>
              <p:nvPr/>
            </p:nvSpPr>
            <p:spPr bwMode="auto">
              <a:xfrm>
                <a:off x="2651964" y="3145421"/>
                <a:ext cx="134950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/>
                        </a:rPr>
                        <m:t>+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7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1964" y="3145421"/>
                <a:ext cx="134950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87"/>
              <p:cNvSpPr txBox="1">
                <a:spLocks noChangeArrowheads="1"/>
              </p:cNvSpPr>
              <p:nvPr/>
            </p:nvSpPr>
            <p:spPr bwMode="auto">
              <a:xfrm>
                <a:off x="4038041" y="3286757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9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041" y="3286757"/>
                <a:ext cx="57569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4001466" y="3692763"/>
            <a:ext cx="102421" cy="7723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3"/>
          <p:cNvSpPr txBox="1">
            <a:spLocks noChangeArrowheads="1"/>
          </p:cNvSpPr>
          <p:nvPr/>
        </p:nvSpPr>
        <p:spPr>
          <a:xfrm>
            <a:off x="2813419" y="4474046"/>
            <a:ext cx="2373789" cy="446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Uncertainty region</a:t>
            </a: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3"/>
              <p:cNvSpPr txBox="1">
                <a:spLocks noChangeArrowheads="1"/>
              </p:cNvSpPr>
              <p:nvPr/>
            </p:nvSpPr>
            <p:spPr>
              <a:xfrm>
                <a:off x="199511" y="5105251"/>
                <a:ext cx="8623004" cy="10699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Uncertainty guarantees </a:t>
                </a:r>
                <a:r>
                  <a:rPr lang="en-US" sz="2800" dirty="0">
                    <a:solidFill>
                      <a:srgbClr val="0000CC"/>
                    </a:solidFill>
                  </a:rPr>
                  <a:t>set of differences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contains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with overwhelming probability.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11" y="5105251"/>
                <a:ext cx="8623004" cy="1069916"/>
              </a:xfrm>
              <a:prstGeom prst="rect">
                <a:avLst/>
              </a:prstGeom>
              <a:blipFill rotWithShape="1">
                <a:blip r:embed="rId8"/>
                <a:stretch>
                  <a:fillRect t="-5114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49"/>
          <p:cNvSpPr>
            <a:spLocks noChangeAspect="1" noChangeArrowheads="1"/>
          </p:cNvSpPr>
          <p:nvPr/>
        </p:nvSpPr>
        <p:spPr bwMode="auto">
          <a:xfrm>
            <a:off x="6337820" y="4125247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87"/>
              <p:cNvSpPr txBox="1">
                <a:spLocks noChangeArrowheads="1"/>
              </p:cNvSpPr>
              <p:nvPr/>
            </p:nvSpPr>
            <p:spPr bwMode="auto">
              <a:xfrm>
                <a:off x="6380660" y="4028796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0660" y="4028796"/>
                <a:ext cx="57569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3585705" y="2851046"/>
            <a:ext cx="1561690" cy="1060761"/>
            <a:chOff x="3585705" y="2851046"/>
            <a:chExt cx="1561690" cy="1060761"/>
          </a:xfrm>
        </p:grpSpPr>
        <p:grpSp>
          <p:nvGrpSpPr>
            <p:cNvPr id="21" name="Group 20"/>
            <p:cNvGrpSpPr/>
            <p:nvPr/>
          </p:nvGrpSpPr>
          <p:grpSpPr>
            <a:xfrm>
              <a:off x="3585705" y="3374253"/>
              <a:ext cx="609590" cy="537554"/>
              <a:chOff x="2956161" y="5316472"/>
              <a:chExt cx="489185" cy="38953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6161" y="5326860"/>
                    <a:ext cx="489185" cy="3791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l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>
                      <a:solidFill>
                        <a:srgbClr val="990099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8" name="Text 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56161" y="5326860"/>
                    <a:ext cx="489185" cy="37915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49"/>
              <p:cNvSpPr>
                <a:spLocks noChangeAspect="1" noChangeArrowheads="1"/>
              </p:cNvSpPr>
              <p:nvPr/>
            </p:nvSpPr>
            <p:spPr bwMode="auto">
              <a:xfrm>
                <a:off x="3086435" y="5316472"/>
                <a:ext cx="76200" cy="76200"/>
              </a:xfrm>
              <a:prstGeom prst="ellipse">
                <a:avLst/>
              </a:prstGeom>
              <a:solidFill>
                <a:srgbClr val="990099"/>
              </a:solidFill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solidFill>
                    <a:srgbClr val="990099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739102" y="2919971"/>
              <a:ext cx="826042" cy="722033"/>
              <a:chOff x="2891367" y="5496783"/>
              <a:chExt cx="662882" cy="523220"/>
            </a:xfrm>
          </p:grpSpPr>
          <p:sp>
            <p:nvSpPr>
              <p:cNvPr id="27" name="Oval 49"/>
              <p:cNvSpPr>
                <a:spLocks noChangeAspect="1" noChangeArrowheads="1"/>
              </p:cNvSpPr>
              <p:nvPr/>
            </p:nvSpPr>
            <p:spPr bwMode="auto">
              <a:xfrm>
                <a:off x="2891367" y="5829123"/>
                <a:ext cx="76200" cy="76200"/>
              </a:xfrm>
              <a:prstGeom prst="ellipse">
                <a:avLst/>
              </a:prstGeom>
              <a:solidFill>
                <a:srgbClr val="990099"/>
              </a:solidFill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solidFill>
                    <a:srgbClr val="990099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36644" y="5496783"/>
                    <a:ext cx="617605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l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>
                      <a:solidFill>
                        <a:srgbClr val="990099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6" name="Text 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36644" y="5496783"/>
                    <a:ext cx="617605" cy="52322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/>
            <p:cNvGrpSpPr/>
            <p:nvPr/>
          </p:nvGrpSpPr>
          <p:grpSpPr>
            <a:xfrm>
              <a:off x="4529790" y="2851046"/>
              <a:ext cx="617605" cy="595224"/>
              <a:chOff x="3014722" y="5436884"/>
              <a:chExt cx="495616" cy="4313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14722" y="5436884"/>
                    <a:ext cx="495616" cy="3791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l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>
                      <a:solidFill>
                        <a:srgbClr val="990099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4" name="Text 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014722" y="5436884"/>
                    <a:ext cx="495616" cy="37915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Oval 49"/>
              <p:cNvSpPr>
                <a:spLocks noChangeAspect="1" noChangeArrowheads="1"/>
              </p:cNvSpPr>
              <p:nvPr/>
            </p:nvSpPr>
            <p:spPr bwMode="auto">
              <a:xfrm>
                <a:off x="3329897" y="5792013"/>
                <a:ext cx="76200" cy="76200"/>
              </a:xfrm>
              <a:prstGeom prst="ellipse">
                <a:avLst/>
              </a:prstGeom>
              <a:solidFill>
                <a:srgbClr val="990099"/>
              </a:solidFill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solidFill>
                    <a:srgbClr val="990099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9841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0"/>
          <p:cNvSpPr>
            <a:spLocks noChangeAspect="1" noChangeArrowheads="1"/>
          </p:cNvSpPr>
          <p:nvPr/>
        </p:nvSpPr>
        <p:spPr bwMode="auto">
          <a:xfrm rot="20116484">
            <a:off x="3254825" y="2739035"/>
            <a:ext cx="3436510" cy="1325444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AutoShape 90"/>
          <p:cNvSpPr>
            <a:spLocks noChangeAspect="1" noChangeArrowheads="1"/>
          </p:cNvSpPr>
          <p:nvPr/>
        </p:nvSpPr>
        <p:spPr bwMode="auto">
          <a:xfrm rot="20116484">
            <a:off x="2064438" y="2788198"/>
            <a:ext cx="3436510" cy="1325444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80754" y="1230426"/>
                <a:ext cx="8623004" cy="111272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Why add noise to lattice points?</a:t>
                </a:r>
                <a:r>
                  <a:rPr lang="en-US" sz="2800" dirty="0">
                    <a:solidFill>
                      <a:schemeClr val="tx1"/>
                    </a:solidFill>
                  </a:rPr>
                  <a:t>    (Noise ~ uniform(K))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shortest non-zero vector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754" y="1230426"/>
                <a:ext cx="8623004" cy="1112724"/>
              </a:xfrm>
              <a:blipFill rotWithShape="1">
                <a:blip r:embed="rId2"/>
                <a:stretch>
                  <a:fillRect l="-1485" t="-4945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Randomized Sieve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Ajtai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-Kumar-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Sivakumar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`00]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87"/>
              <p:cNvSpPr txBox="1">
                <a:spLocks noChangeArrowheads="1"/>
              </p:cNvSpPr>
              <p:nvPr/>
            </p:nvSpPr>
            <p:spPr bwMode="auto">
              <a:xfrm>
                <a:off x="4949830" y="3129653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9830" y="3129653"/>
                <a:ext cx="57569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93"/>
              <p:cNvSpPr txBox="1">
                <a:spLocks noChangeArrowheads="1"/>
              </p:cNvSpPr>
              <p:nvPr/>
            </p:nvSpPr>
            <p:spPr bwMode="auto">
              <a:xfrm>
                <a:off x="5703183" y="2561944"/>
                <a:ext cx="75699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3183" y="2561944"/>
                <a:ext cx="75699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>
          <a:xfrm>
            <a:off x="3405445" y="2655418"/>
            <a:ext cx="1934870" cy="1550822"/>
          </a:xfrm>
          <a:custGeom>
            <a:avLst/>
            <a:gdLst>
              <a:gd name="connsiteX0" fmla="*/ 0 w 1938528"/>
              <a:gd name="connsiteY0" fmla="*/ 1455724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26464 w 1938528"/>
              <a:gd name="connsiteY4" fmla="*/ 1046073 h 1550822"/>
              <a:gd name="connsiteX5" fmla="*/ 343814 w 1938528"/>
              <a:gd name="connsiteY5" fmla="*/ 1550822 h 1550822"/>
              <a:gd name="connsiteX6" fmla="*/ 0 w 1938528"/>
              <a:gd name="connsiteY6" fmla="*/ 1455724 h 1550822"/>
              <a:gd name="connsiteX0" fmla="*/ 0 w 1938528"/>
              <a:gd name="connsiteY0" fmla="*/ 1455724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37437 w 1938528"/>
              <a:gd name="connsiteY4" fmla="*/ 1042416 h 1550822"/>
              <a:gd name="connsiteX5" fmla="*/ 343814 w 1938528"/>
              <a:gd name="connsiteY5" fmla="*/ 1550822 h 1550822"/>
              <a:gd name="connsiteX6" fmla="*/ 0 w 1938528"/>
              <a:gd name="connsiteY6" fmla="*/ 1455724 h 1550822"/>
              <a:gd name="connsiteX0" fmla="*/ 0 w 1938528"/>
              <a:gd name="connsiteY0" fmla="*/ 1455724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33779 w 1938528"/>
              <a:gd name="connsiteY4" fmla="*/ 1042416 h 1550822"/>
              <a:gd name="connsiteX5" fmla="*/ 343814 w 1938528"/>
              <a:gd name="connsiteY5" fmla="*/ 1550822 h 1550822"/>
              <a:gd name="connsiteX6" fmla="*/ 0 w 1938528"/>
              <a:gd name="connsiteY6" fmla="*/ 1455724 h 1550822"/>
              <a:gd name="connsiteX0" fmla="*/ 0 w 1938528"/>
              <a:gd name="connsiteY0" fmla="*/ 1459382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33779 w 1938528"/>
              <a:gd name="connsiteY4" fmla="*/ 1042416 h 1550822"/>
              <a:gd name="connsiteX5" fmla="*/ 343814 w 1938528"/>
              <a:gd name="connsiteY5" fmla="*/ 1550822 h 1550822"/>
              <a:gd name="connsiteX6" fmla="*/ 0 w 1938528"/>
              <a:gd name="connsiteY6" fmla="*/ 1459382 h 1550822"/>
              <a:gd name="connsiteX0" fmla="*/ 0 w 1934870"/>
              <a:gd name="connsiteY0" fmla="*/ 1459382 h 1550822"/>
              <a:gd name="connsiteX1" fmla="*/ 504748 w 1934870"/>
              <a:gd name="connsiteY1" fmla="*/ 504748 h 1550822"/>
              <a:gd name="connsiteX2" fmla="*/ 1602028 w 1934870"/>
              <a:gd name="connsiteY2" fmla="*/ 0 h 1550822"/>
              <a:gd name="connsiteX3" fmla="*/ 1934870 w 1934870"/>
              <a:gd name="connsiteY3" fmla="*/ 73151 h 1550822"/>
              <a:gd name="connsiteX4" fmla="*/ 1433779 w 1934870"/>
              <a:gd name="connsiteY4" fmla="*/ 1042416 h 1550822"/>
              <a:gd name="connsiteX5" fmla="*/ 343814 w 1934870"/>
              <a:gd name="connsiteY5" fmla="*/ 1550822 h 1550822"/>
              <a:gd name="connsiteX6" fmla="*/ 0 w 1934870"/>
              <a:gd name="connsiteY6" fmla="*/ 1459382 h 155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4870" h="1550822">
                <a:moveTo>
                  <a:pt x="0" y="1459382"/>
                </a:moveTo>
                <a:lnTo>
                  <a:pt x="504748" y="504748"/>
                </a:lnTo>
                <a:lnTo>
                  <a:pt x="1602028" y="0"/>
                </a:lnTo>
                <a:lnTo>
                  <a:pt x="1934870" y="73151"/>
                </a:lnTo>
                <a:lnTo>
                  <a:pt x="1433779" y="1042416"/>
                </a:lnTo>
                <a:lnTo>
                  <a:pt x="343814" y="1550822"/>
                </a:lnTo>
                <a:lnTo>
                  <a:pt x="0" y="145938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49"/>
          <p:cNvSpPr>
            <a:spLocks noChangeAspect="1" noChangeArrowheads="1"/>
          </p:cNvSpPr>
          <p:nvPr/>
        </p:nvSpPr>
        <p:spPr bwMode="auto">
          <a:xfrm>
            <a:off x="4938545" y="3367222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73"/>
          <p:cNvSpPr>
            <a:spLocks noChangeAspect="1" noChangeArrowheads="1"/>
          </p:cNvSpPr>
          <p:nvPr/>
        </p:nvSpPr>
        <p:spPr bwMode="auto">
          <a:xfrm>
            <a:off x="3748158" y="3381852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782693" y="3406401"/>
            <a:ext cx="1167137" cy="630"/>
          </a:xfrm>
          <a:prstGeom prst="straightConnector1">
            <a:avLst/>
          </a:prstGeom>
          <a:ln w="28575">
            <a:solidFill>
              <a:srgbClr val="FF006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93"/>
              <p:cNvSpPr txBox="1">
                <a:spLocks noChangeArrowheads="1"/>
              </p:cNvSpPr>
              <p:nvPr/>
            </p:nvSpPr>
            <p:spPr bwMode="auto">
              <a:xfrm>
                <a:off x="2416102" y="3692763"/>
                <a:ext cx="75699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6102" y="3692763"/>
                <a:ext cx="75699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87"/>
              <p:cNvSpPr txBox="1">
                <a:spLocks noChangeArrowheads="1"/>
              </p:cNvSpPr>
              <p:nvPr/>
            </p:nvSpPr>
            <p:spPr bwMode="auto">
              <a:xfrm>
                <a:off x="2651964" y="3145421"/>
                <a:ext cx="134950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/>
                        </a:rPr>
                        <m:t>+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7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1964" y="3145421"/>
                <a:ext cx="134950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87"/>
              <p:cNvSpPr txBox="1">
                <a:spLocks noChangeArrowheads="1"/>
              </p:cNvSpPr>
              <p:nvPr/>
            </p:nvSpPr>
            <p:spPr bwMode="auto">
              <a:xfrm>
                <a:off x="4038041" y="3286757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9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041" y="3286757"/>
                <a:ext cx="57569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4001466" y="3692763"/>
            <a:ext cx="102421" cy="7723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3"/>
          <p:cNvSpPr txBox="1">
            <a:spLocks noChangeArrowheads="1"/>
          </p:cNvSpPr>
          <p:nvPr/>
        </p:nvSpPr>
        <p:spPr>
          <a:xfrm>
            <a:off x="2813419" y="4474046"/>
            <a:ext cx="2373789" cy="446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Uncertainty region</a:t>
            </a: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9" name="Rectangle 3"/>
          <p:cNvSpPr txBox="1">
            <a:spLocks noChangeArrowheads="1"/>
          </p:cNvSpPr>
          <p:nvPr/>
        </p:nvSpPr>
        <p:spPr>
          <a:xfrm>
            <a:off x="199510" y="4879624"/>
            <a:ext cx="8766359" cy="1978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dirty="0">
                <a:solidFill>
                  <a:srgbClr val="FF0000"/>
                </a:solidFill>
              </a:rPr>
              <a:t>What about CVP?</a:t>
            </a:r>
            <a:r>
              <a:rPr lang="en-US" sz="2800" dirty="0">
                <a:solidFill>
                  <a:schemeClr val="tx1"/>
                </a:solidFill>
              </a:rPr>
              <a:t> Same with </a:t>
            </a:r>
            <a:r>
              <a:rPr lang="en-US" sz="2800" dirty="0">
                <a:solidFill>
                  <a:srgbClr val="FF0000"/>
                </a:solidFill>
              </a:rPr>
              <a:t>homogenization</a:t>
            </a:r>
            <a:r>
              <a:rPr lang="en-US" sz="2800" dirty="0">
                <a:solidFill>
                  <a:schemeClr val="tx1"/>
                </a:solidFill>
              </a:rPr>
              <a:t> trick.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Can only guarantee many sieved vectors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land in </a:t>
            </a:r>
            <a:r>
              <a:rPr lang="en-US" sz="2800" dirty="0">
                <a:solidFill>
                  <a:srgbClr val="FF0000"/>
                </a:solidFill>
              </a:rPr>
              <a:t>“union” of uncertainty regions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(hence only get approximate solution)</a:t>
            </a:r>
          </a:p>
        </p:txBody>
      </p:sp>
      <p:sp>
        <p:nvSpPr>
          <p:cNvPr id="18" name="Oval 49"/>
          <p:cNvSpPr>
            <a:spLocks noChangeAspect="1" noChangeArrowheads="1"/>
          </p:cNvSpPr>
          <p:nvPr/>
        </p:nvSpPr>
        <p:spPr bwMode="auto">
          <a:xfrm>
            <a:off x="6337820" y="4125247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87"/>
              <p:cNvSpPr txBox="1">
                <a:spLocks noChangeArrowheads="1"/>
              </p:cNvSpPr>
              <p:nvPr/>
            </p:nvSpPr>
            <p:spPr bwMode="auto">
              <a:xfrm>
                <a:off x="6380660" y="4028796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0660" y="4028796"/>
                <a:ext cx="575696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3585705" y="2851046"/>
            <a:ext cx="1561690" cy="1060761"/>
            <a:chOff x="3585705" y="2851046"/>
            <a:chExt cx="1561690" cy="1060761"/>
          </a:xfrm>
        </p:grpSpPr>
        <p:grpSp>
          <p:nvGrpSpPr>
            <p:cNvPr id="21" name="Group 20"/>
            <p:cNvGrpSpPr/>
            <p:nvPr/>
          </p:nvGrpSpPr>
          <p:grpSpPr>
            <a:xfrm>
              <a:off x="3585705" y="3374253"/>
              <a:ext cx="609590" cy="537554"/>
              <a:chOff x="2956161" y="5316472"/>
              <a:chExt cx="489185" cy="38953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6161" y="5326860"/>
                    <a:ext cx="489185" cy="3791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l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>
                      <a:solidFill>
                        <a:srgbClr val="990099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8" name="Text 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56161" y="5326860"/>
                    <a:ext cx="489185" cy="37915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49"/>
              <p:cNvSpPr>
                <a:spLocks noChangeAspect="1" noChangeArrowheads="1"/>
              </p:cNvSpPr>
              <p:nvPr/>
            </p:nvSpPr>
            <p:spPr bwMode="auto">
              <a:xfrm>
                <a:off x="3086435" y="5316472"/>
                <a:ext cx="76200" cy="76200"/>
              </a:xfrm>
              <a:prstGeom prst="ellipse">
                <a:avLst/>
              </a:prstGeom>
              <a:solidFill>
                <a:srgbClr val="990099"/>
              </a:solidFill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solidFill>
                    <a:srgbClr val="990099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739102" y="2919971"/>
              <a:ext cx="826042" cy="722033"/>
              <a:chOff x="2891367" y="5496783"/>
              <a:chExt cx="662882" cy="523220"/>
            </a:xfrm>
          </p:grpSpPr>
          <p:sp>
            <p:nvSpPr>
              <p:cNvPr id="27" name="Oval 49"/>
              <p:cNvSpPr>
                <a:spLocks noChangeAspect="1" noChangeArrowheads="1"/>
              </p:cNvSpPr>
              <p:nvPr/>
            </p:nvSpPr>
            <p:spPr bwMode="auto">
              <a:xfrm>
                <a:off x="2891367" y="5829123"/>
                <a:ext cx="76200" cy="76200"/>
              </a:xfrm>
              <a:prstGeom prst="ellipse">
                <a:avLst/>
              </a:prstGeom>
              <a:solidFill>
                <a:srgbClr val="990099"/>
              </a:solidFill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solidFill>
                    <a:srgbClr val="990099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36644" y="5496783"/>
                    <a:ext cx="617605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l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>
                      <a:solidFill>
                        <a:srgbClr val="990099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6" name="Text 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36644" y="5496783"/>
                    <a:ext cx="617605" cy="52322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/>
            <p:cNvGrpSpPr/>
            <p:nvPr/>
          </p:nvGrpSpPr>
          <p:grpSpPr>
            <a:xfrm>
              <a:off x="4529790" y="2851046"/>
              <a:ext cx="617605" cy="595224"/>
              <a:chOff x="3014722" y="5436884"/>
              <a:chExt cx="495616" cy="4313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14722" y="5436884"/>
                    <a:ext cx="495616" cy="3791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l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>
                      <a:solidFill>
                        <a:srgbClr val="990099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4" name="Text 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014722" y="5436884"/>
                    <a:ext cx="495616" cy="37915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Oval 49"/>
              <p:cNvSpPr>
                <a:spLocks noChangeAspect="1" noChangeArrowheads="1"/>
              </p:cNvSpPr>
              <p:nvPr/>
            </p:nvSpPr>
            <p:spPr bwMode="auto">
              <a:xfrm>
                <a:off x="3329897" y="5792013"/>
                <a:ext cx="76200" cy="76200"/>
              </a:xfrm>
              <a:prstGeom prst="ellipse">
                <a:avLst/>
              </a:prstGeom>
              <a:solidFill>
                <a:srgbClr val="990099"/>
              </a:solidFill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solidFill>
                    <a:srgbClr val="990099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697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Outline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05897" y="1520383"/>
            <a:ext cx="81969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3600" dirty="0">
                <a:solidFill>
                  <a:srgbClr val="990099"/>
                </a:solidFill>
                <a:ea typeface="Cambria Math" panose="02040503050406030204" pitchFamily="18" charset="0"/>
              </a:rPr>
              <a:t>Anatomy of IP Algorithms</a:t>
            </a:r>
          </a:p>
          <a:p>
            <a:pPr marL="514350" indent="-514350">
              <a:buFontTx/>
              <a:buAutoNum type="arabicPeriod"/>
            </a:pPr>
            <a:endParaRPr lang="en-US" sz="3600" dirty="0">
              <a:solidFill>
                <a:srgbClr val="990099"/>
              </a:solidFill>
              <a:ea typeface="Cambria Math" panose="02040503050406030204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3600" dirty="0">
                <a:solidFill>
                  <a:srgbClr val="990099"/>
                </a:solidFill>
                <a:ea typeface="Cambria Math" panose="02040503050406030204" pitchFamily="18" charset="0"/>
              </a:rPr>
              <a:t>Approximate IP and Exact IP</a:t>
            </a:r>
          </a:p>
          <a:p>
            <a:pPr marL="514350" indent="-514350">
              <a:buAutoNum type="arabicPeriod"/>
            </a:pPr>
            <a:endParaRPr lang="en-US" sz="3600" dirty="0">
              <a:solidFill>
                <a:srgbClr val="990099"/>
              </a:solidFill>
              <a:ea typeface="Cambria Math" panose="02040503050406030204" pitchFamily="18" charset="0"/>
            </a:endParaRPr>
          </a:p>
          <a:p>
            <a:pPr marL="514350" indent="-514350">
              <a:buAutoNum type="arabicPeriod"/>
            </a:pPr>
            <a:r>
              <a:rPr lang="en-US" sz="3600" dirty="0">
                <a:solidFill>
                  <a:srgbClr val="990099"/>
                </a:solidFill>
                <a:ea typeface="Cambria Math" panose="02040503050406030204" pitchFamily="18" charset="0"/>
              </a:rPr>
              <a:t>Primer on Lattice Algorithms</a:t>
            </a:r>
          </a:p>
          <a:p>
            <a:pPr marL="514350" indent="-514350">
              <a:buAutoNum type="arabicPeriod"/>
            </a:pPr>
            <a:endParaRPr lang="en-US" sz="3600" dirty="0">
              <a:solidFill>
                <a:srgbClr val="990099"/>
              </a:solidFill>
              <a:ea typeface="Cambria Math" panose="02040503050406030204" pitchFamily="18" charset="0"/>
            </a:endParaRPr>
          </a:p>
          <a:p>
            <a:pPr marL="514350" indent="-514350">
              <a:buAutoNum type="arabicPeriod"/>
            </a:pPr>
            <a:r>
              <a:rPr lang="en-US" sz="3600" dirty="0">
                <a:solidFill>
                  <a:srgbClr val="FF0000"/>
                </a:solidFill>
                <a:ea typeface="Cambria Math" panose="02040503050406030204" pitchFamily="18" charset="0"/>
              </a:rPr>
              <a:t>Fast IP Algorithms via Approximate IP</a:t>
            </a:r>
            <a:br>
              <a:rPr lang="en-US" sz="3600" dirty="0">
                <a:solidFill>
                  <a:schemeClr val="bg1">
                    <a:lumMod val="85000"/>
                  </a:schemeClr>
                </a:solidFill>
                <a:latin typeface="+mj-lt"/>
                <a:ea typeface="Cambria Math" panose="02040503050406030204" pitchFamily="18" charset="0"/>
              </a:rPr>
            </a:br>
            <a:endParaRPr lang="en-US" sz="3600" dirty="0">
              <a:solidFill>
                <a:schemeClr val="bg1">
                  <a:lumMod val="85000"/>
                </a:schemeClr>
              </a:solidFill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5017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0" y="208835"/>
            <a:ext cx="9144000" cy="7075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Standard form IPs with Bounded Vars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4">
                <a:extLst>
                  <a:ext uri="{FF2B5EF4-FFF2-40B4-BE49-F238E27FC236}">
                    <a16:creationId xmlns:a16="http://schemas.microsoft.com/office/drawing/2014/main" id="{3F536A87-62AC-4294-92F1-F7A3678E45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58394"/>
                <a:ext cx="860206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D., </a:t>
                </a:r>
                <a:r>
                  <a:rPr lang="en-US" dirty="0" err="1">
                    <a:solidFill>
                      <a:schemeClr val="bg2">
                        <a:lumMod val="50000"/>
                      </a:schemeClr>
                    </a:solidFill>
                  </a:rPr>
                  <a:t>Eisenbrand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, </a:t>
                </a:r>
                <a:r>
                  <a:rPr lang="en-US" dirty="0" err="1">
                    <a:solidFill>
                      <a:schemeClr val="bg2">
                        <a:lumMod val="50000"/>
                      </a:schemeClr>
                    </a:solidFill>
                  </a:rPr>
                  <a:t>Rothvoss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 22: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0≤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Can determine whether the system is infeasible or find an integer solution using at most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nary>
                      <m:naryPr>
                        <m:chr m:val="∏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⌈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+1⌉</m:t>
                            </m:r>
                          </m:e>
                        </m:func>
                      </m:e>
                    </m:nary>
                  </m:oMath>
                </a14:m>
                <a:endParaRPr lang="nl-NL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calls to an </a:t>
                </a:r>
                <a:r>
                  <a:rPr lang="en-US" dirty="0" err="1">
                    <a:solidFill>
                      <a:schemeClr val="tx1"/>
                    </a:solidFill>
                  </a:rPr>
                  <a:t>approx</a:t>
                </a:r>
                <a:r>
                  <a:rPr lang="en-US" dirty="0">
                    <a:solidFill>
                      <a:schemeClr val="tx1"/>
                    </a:solidFill>
                  </a:rPr>
                  <a:t>-IP solver.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Faster than worst-case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0" name="Content Placeholder 4">
                <a:extLst>
                  <a:ext uri="{FF2B5EF4-FFF2-40B4-BE49-F238E27FC236}">
                    <a16:creationId xmlns:a16="http://schemas.microsoft.com/office/drawing/2014/main" id="{3F536A87-62AC-4294-92F1-F7A3678E45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58394"/>
                <a:ext cx="8602068" cy="4525963"/>
              </a:xfrm>
              <a:blipFill>
                <a:blip r:embed="rId2"/>
                <a:stretch>
                  <a:fillRect l="-1772" t="-175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6561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0" y="208835"/>
            <a:ext cx="9144000" cy="7075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Partition Domain into Reflection Sets</a:t>
            </a:r>
          </a:p>
        </p:txBody>
      </p:sp>
      <p:sp>
        <p:nvSpPr>
          <p:cNvPr id="70" name="Content Placeholder 4">
            <a:extLst>
              <a:ext uri="{FF2B5EF4-FFF2-40B4-BE49-F238E27FC236}">
                <a16:creationId xmlns:a16="http://schemas.microsoft.com/office/drawing/2014/main" id="{3F536A87-62AC-4294-92F1-F7A3678E4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794" y="6002295"/>
            <a:ext cx="86020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Cook, Hartmann, Kannan,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Mcdiarmid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‘92 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8375CF-E819-48A8-B8B2-86B45267B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4" b="1428"/>
          <a:stretch/>
        </p:blipFill>
        <p:spPr>
          <a:xfrm>
            <a:off x="1376198" y="1140903"/>
            <a:ext cx="6391603" cy="463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026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0" y="208835"/>
            <a:ext cx="9144000" cy="7075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Partition Domain into Reflection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BA0779A-9034-4C9B-8621-3825DAA72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4618" y="1331761"/>
                <a:ext cx="8229600" cy="51864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For simplicity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>
                    <a:solidFill>
                      <a:schemeClr val="tx1"/>
                    </a:solidFill>
                  </a:rPr>
                  <a:t>examine family of intervals</a:t>
                </a: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={[0,</m:t>
                    </m:r>
                    <m:box>
                      <m:box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,[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box>
                      <m:box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],</m:t>
                    </m:r>
                  </m:oMath>
                </a14:m>
                <a:br>
                  <a:rPr 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[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], 0≤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Key Facts</a:t>
                </a:r>
                <a:r>
                  <a:rPr lang="en-US" b="0" dirty="0">
                    <a:solidFill>
                      <a:srgbClr val="FF0000"/>
                    </a:solidFill>
                  </a:rPr>
                  <a:t>:</a:t>
                </a:r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br>
                  <a:rPr lang="en-US" b="0" dirty="0">
                    <a:solidFill>
                      <a:schemeClr val="tx1"/>
                    </a:solidFill>
                  </a:rPr>
                </a:br>
                <a:r>
                  <a:rPr lang="en-US" b="0" dirty="0">
                    <a:solidFill>
                      <a:schemeClr val="tx1"/>
                    </a:solidFill>
                  </a:rPr>
                  <a:t>1.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+2=2(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nl-NL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  <a:r>
                  <a:rPr lang="nl-NL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 (</a:t>
                </a:r>
                <a:r>
                  <a:rPr lang="nl-NL" dirty="0" err="1">
                    <a:solidFill>
                      <a:schemeClr val="tx1"/>
                    </a:solidFill>
                  </a:rPr>
                  <a:t>partitions</a:t>
                </a:r>
                <a:r>
                  <a:rPr lang="nl-NL" dirty="0">
                    <a:solidFill>
                      <a:schemeClr val="tx1"/>
                    </a:solidFill>
                  </a:rPr>
                  <a:t> domain)</a:t>
                </a:r>
                <a:br>
                  <a:rPr lang="nl-NL" dirty="0">
                    <a:solidFill>
                      <a:schemeClr val="tx1"/>
                    </a:solidFill>
                  </a:rPr>
                </a:br>
                <a:r>
                  <a:rPr lang="nl-NL" dirty="0">
                    <a:solidFill>
                      <a:schemeClr val="tx1"/>
                    </a:solidFill>
                  </a:rPr>
                  <a:t>3.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⊆(−1,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+1), 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(</a:t>
                </a:r>
                <a:r>
                  <a:rPr lang="nl-NL" dirty="0" err="1">
                    <a:solidFill>
                      <a:schemeClr val="tx1"/>
                    </a:solidFill>
                  </a:rPr>
                  <a:t>scaling</a:t>
                </a:r>
                <a:r>
                  <a:rPr lang="nl-NL" dirty="0">
                    <a:solidFill>
                      <a:schemeClr val="tx1"/>
                    </a:solidFill>
                  </a:rPr>
                  <a:t> safe)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BA0779A-9034-4C9B-8621-3825DAA72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618" y="1331761"/>
                <a:ext cx="8229600" cy="5186485"/>
              </a:xfrm>
              <a:blipFill>
                <a:blip r:embed="rId2"/>
                <a:stretch>
                  <a:fillRect l="-1926" t="-1293" b="-32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15227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0" y="208835"/>
            <a:ext cx="9144000" cy="7075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Key Reflection Set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BA0779A-9034-4C9B-8621-3825DAA72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4618" y="1331761"/>
                <a:ext cx="8229600" cy="51864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dirty="0">
                    <a:solidFill>
                      <a:srgbClr val="FF0000"/>
                    </a:solidFill>
                  </a:rPr>
                  <a:t>3.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l-NL" dirty="0">
                    <a:solidFill>
                      <a:srgbClr val="FF0000"/>
                    </a:solidFill>
                  </a:rPr>
                  <a:t> (</a:t>
                </a:r>
                <a:r>
                  <a:rPr lang="nl-NL" dirty="0" err="1">
                    <a:solidFill>
                      <a:srgbClr val="FF0000"/>
                    </a:solidFill>
                  </a:rPr>
                  <a:t>scaling</a:t>
                </a:r>
                <a:r>
                  <a:rPr lang="nl-NL" dirty="0">
                    <a:solidFill>
                      <a:srgbClr val="FF0000"/>
                    </a:solidFill>
                  </a:rPr>
                  <a:t> safe)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Implies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⊆{0,1,…,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Proof: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box>
                          <m:box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box>
                          <m:box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=[−</m:t>
                    </m:r>
                    <m:box>
                      <m:box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,1]⊆(−1,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br>
                  <a:rPr lang="en-US" b="0" dirty="0">
                    <a:solidFill>
                      <a:schemeClr val="tx1"/>
                    </a:solidFill>
                  </a:rPr>
                </a:br>
                <a:br>
                  <a:rPr lang="en-US" b="0" dirty="0">
                    <a:solidFill>
                      <a:schemeClr val="tx1"/>
                    </a:solidFill>
                  </a:rPr>
                </a:br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br>
                  <a:rPr 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⊆[0,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BA0779A-9034-4C9B-8621-3825DAA72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618" y="1331761"/>
                <a:ext cx="8229600" cy="5186485"/>
              </a:xfrm>
              <a:blipFill>
                <a:blip r:embed="rId2"/>
                <a:stretch>
                  <a:fillRect l="-1926" t="-14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5617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0" y="208835"/>
            <a:ext cx="9144000" cy="7075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BA0779A-9034-4C9B-8621-3825DAA72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4618" y="1331761"/>
                <a:ext cx="8363822" cy="51864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For each combination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tx1"/>
                    </a:solidFill>
                  </a:rPr>
                  <a:t>Compute barycent</a:t>
                </a:r>
                <a:r>
                  <a:rPr lang="en-US" dirty="0">
                    <a:solidFill>
                      <a:schemeClr val="tx1"/>
                    </a:solidFill>
                  </a:rPr>
                  <a:t>er </a:t>
                </a:r>
                <a:r>
                  <a:rPr lang="en-US" dirty="0">
                    <a:solidFill>
                      <a:srgbClr val="FF0000"/>
                    </a:solidFill>
                  </a:rPr>
                  <a:t>c</a:t>
                </a:r>
                <a:r>
                  <a:rPr lang="en-US" dirty="0">
                    <a:solidFill>
                      <a:schemeClr val="tx1"/>
                    </a:solidFill>
                  </a:rPr>
                  <a:t> of polytope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≔{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Solve </a:t>
                </a:r>
                <a:r>
                  <a:rPr lang="en-US" dirty="0" err="1">
                    <a:solidFill>
                      <a:schemeClr val="tx1"/>
                    </a:solidFill>
                  </a:rPr>
                  <a:t>Approx</a:t>
                </a:r>
                <a:r>
                  <a:rPr lang="en-US" dirty="0">
                    <a:solidFill>
                      <a:schemeClr val="tx1"/>
                    </a:solidFill>
                  </a:rPr>
                  <a:t>-IP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center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If any call returns a feasible solution to original problem return it, otherwise declare infeasibility.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BA0779A-9034-4C9B-8621-3825DAA72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618" y="1331761"/>
                <a:ext cx="8363822" cy="5186485"/>
              </a:xfrm>
              <a:blipFill>
                <a:blip r:embed="rId2"/>
                <a:stretch>
                  <a:fillRect l="-1895" t="-1410" r="-36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7097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0" y="208835"/>
            <a:ext cx="9144000" cy="7075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BA0779A-9034-4C9B-8621-3825DAA72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4618" y="1331761"/>
                <a:ext cx="8363822" cy="51864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For each combination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tx1"/>
                    </a:solidFill>
                  </a:rPr>
                  <a:t>Compute barycent</a:t>
                </a:r>
                <a:r>
                  <a:rPr lang="en-US" dirty="0">
                    <a:solidFill>
                      <a:schemeClr val="tx1"/>
                    </a:solidFill>
                  </a:rPr>
                  <a:t>er </a:t>
                </a:r>
                <a:r>
                  <a:rPr lang="en-US" dirty="0">
                    <a:solidFill>
                      <a:srgbClr val="FF0000"/>
                    </a:solidFill>
                  </a:rPr>
                  <a:t>c</a:t>
                </a:r>
                <a:r>
                  <a:rPr lang="en-US" dirty="0">
                    <a:solidFill>
                      <a:schemeClr val="tx1"/>
                    </a:solidFill>
                  </a:rPr>
                  <a:t> of polytope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≔{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Solve </a:t>
                </a:r>
                <a:r>
                  <a:rPr lang="en-US" dirty="0" err="1">
                    <a:solidFill>
                      <a:schemeClr val="tx1"/>
                    </a:solidFill>
                  </a:rPr>
                  <a:t>Approx</a:t>
                </a:r>
                <a:r>
                  <a:rPr lang="en-US" dirty="0">
                    <a:solidFill>
                      <a:schemeClr val="tx1"/>
                    </a:solidFill>
                  </a:rPr>
                  <a:t>-IP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center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rgbClr val="FF0000"/>
                    </a:solidFill>
                  </a:rPr>
                  <a:t>Correctness:</a:t>
                </a:r>
                <a:r>
                  <a:rPr lang="en-US" dirty="0">
                    <a:solidFill>
                      <a:schemeClr val="tx1"/>
                    </a:solidFill>
                  </a:rPr>
                  <a:t> If IP is feasible, then it is feasible for some choice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above.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This choice must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∈(2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)∩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which is feasible for original by construction.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BA0779A-9034-4C9B-8621-3825DAA72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618" y="1331761"/>
                <a:ext cx="8363822" cy="5186485"/>
              </a:xfrm>
              <a:blipFill>
                <a:blip r:embed="rId2"/>
                <a:stretch>
                  <a:fillRect l="-1895" t="-14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08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109658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</a:rPr>
              <a:t>What is the Complexity of IP?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658531-2C0C-4EBD-8002-FDA35FD6E8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7" t="3391" r="5993"/>
          <a:stretch/>
        </p:blipFill>
        <p:spPr>
          <a:xfrm>
            <a:off x="4347546" y="1098226"/>
            <a:ext cx="1238677" cy="18697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3F609D-4F55-4053-B604-0F45CEEE3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" t="7199"/>
          <a:stretch/>
        </p:blipFill>
        <p:spPr>
          <a:xfrm>
            <a:off x="438151" y="1159566"/>
            <a:ext cx="1234069" cy="18697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692E1D-1694-4C29-8440-7C7CB00E2814}"/>
              </a:ext>
            </a:extLst>
          </p:cNvPr>
          <p:cNvSpPr/>
          <p:nvPr/>
        </p:nvSpPr>
        <p:spPr>
          <a:xfrm>
            <a:off x="496378" y="3067037"/>
            <a:ext cx="111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sym typeface="Mathematica1"/>
              </a:rPr>
              <a:t>Karp 1972</a:t>
            </a:r>
            <a:endParaRPr lang="nl-N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16B816-E778-4CFA-85FC-165671190B0B}"/>
              </a:ext>
            </a:extLst>
          </p:cNvPr>
          <p:cNvSpPr/>
          <p:nvPr/>
        </p:nvSpPr>
        <p:spPr>
          <a:xfrm>
            <a:off x="4269218" y="3067037"/>
            <a:ext cx="141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  <a:sym typeface="Mathematica1"/>
              </a:rPr>
              <a:t>Lenstra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sym typeface="Mathematica1"/>
              </a:rPr>
              <a:t> 1983</a:t>
            </a:r>
            <a:endParaRPr lang="nl-NL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D71761-C7FE-477C-A591-67C3FAD7F712}"/>
                  </a:ext>
                </a:extLst>
              </p:cNvPr>
              <p:cNvSpPr/>
              <p:nvPr/>
            </p:nvSpPr>
            <p:spPr>
              <a:xfrm>
                <a:off x="5592921" y="1525077"/>
                <a:ext cx="3604385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ym typeface="Mathematica1"/>
                  </a:rPr>
                  <a:t>Can be solved in time 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  <a:sym typeface="Mathematica1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Mathematica1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sym typeface="Mathematica1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sym typeface="Mathematica1"/>
                      </a:rPr>
                      <m:t>poly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Mathematica1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Mathematica1"/>
                          </a:rPr>
                          <m:t>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sym typeface="Mathematica1"/>
                              </a:rPr>
                              <m:t>𝐴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sym typeface="Mathematica1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sym typeface="Mathematica1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sym typeface="Mathematica1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sym typeface="Mathematica1"/>
                              </a:rPr>
                              <m:t>𝑐</m:t>
                            </m:r>
                          </m:e>
                        </m:d>
                      </m:e>
                    </m:d>
                  </m:oMath>
                </a14:m>
                <a:endParaRPr lang="nl-NL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D71761-C7FE-477C-A591-67C3FAD7F7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921" y="1525077"/>
                <a:ext cx="3604385" cy="954107"/>
              </a:xfrm>
              <a:prstGeom prst="rect">
                <a:avLst/>
              </a:prstGeom>
              <a:blipFill>
                <a:blip r:embed="rId4"/>
                <a:stretch>
                  <a:fillRect l="-3378" t="-573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16EFC0EC-B6D8-453E-B7E9-EEFDB8125C03}"/>
              </a:ext>
            </a:extLst>
          </p:cNvPr>
          <p:cNvSpPr/>
          <p:nvPr/>
        </p:nvSpPr>
        <p:spPr>
          <a:xfrm>
            <a:off x="1812755" y="1771514"/>
            <a:ext cx="218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Mathematica1"/>
              </a:rPr>
              <a:t>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AC2EF8-4FAA-4741-A979-478E8D35B499}"/>
                  </a:ext>
                </a:extLst>
              </p:cNvPr>
              <p:cNvSpPr/>
              <p:nvPr/>
            </p:nvSpPr>
            <p:spPr>
              <a:xfrm>
                <a:off x="1788891" y="4143727"/>
                <a:ext cx="576876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sym typeface="Mathematica1"/>
                  </a:rPr>
                  <a:t>Focus of this Talk:</a:t>
                </a:r>
                <a:r>
                  <a:rPr lang="en-US" sz="2800" dirty="0">
                    <a:sym typeface="Mathematica1"/>
                  </a:rPr>
                  <a:t> </a:t>
                </a:r>
                <a:br>
                  <a:rPr lang="en-US" sz="2800" dirty="0">
                    <a:sym typeface="Mathematica1"/>
                  </a:rPr>
                </a:br>
                <a:r>
                  <a:rPr lang="en-US" sz="2800" dirty="0">
                    <a:sym typeface="Mathematica1"/>
                  </a:rPr>
                  <a:t>What is the best achievable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Mathematica1"/>
                      </a:rPr>
                      <m:t>𝑓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Mathematica1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Mathematica1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Mathematica1"/>
                      </a:rPr>
                      <m:t>)</m:t>
                    </m:r>
                  </m:oMath>
                </a14:m>
                <a:r>
                  <a:rPr lang="en-US" sz="2800" dirty="0">
                    <a:sym typeface="Mathematica1"/>
                  </a:rPr>
                  <a:t>?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AC2EF8-4FAA-4741-A979-478E8D35B4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891" y="4143727"/>
                <a:ext cx="5768764" cy="954107"/>
              </a:xfrm>
              <a:prstGeom prst="rect">
                <a:avLst/>
              </a:prstGeom>
              <a:blipFill>
                <a:blip r:embed="rId5"/>
                <a:stretch>
                  <a:fillRect l="-2112" t="-6410" b="-1794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Left Brace 50">
            <a:extLst>
              <a:ext uri="{FF2B5EF4-FFF2-40B4-BE49-F238E27FC236}">
                <a16:creationId xmlns:a16="http://schemas.microsoft.com/office/drawing/2014/main" id="{EEFE5871-A971-49C2-ACF0-724A7E4BD04D}"/>
              </a:ext>
            </a:extLst>
          </p:cNvPr>
          <p:cNvSpPr/>
          <p:nvPr/>
        </p:nvSpPr>
        <p:spPr>
          <a:xfrm rot="16200000">
            <a:off x="8298494" y="2160462"/>
            <a:ext cx="155448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0C3FFD6-EDDC-487D-BD0A-EE65FF3FEA7C}"/>
              </a:ext>
            </a:extLst>
          </p:cNvPr>
          <p:cNvSpPr/>
          <p:nvPr/>
        </p:nvSpPr>
        <p:spPr>
          <a:xfrm>
            <a:off x="7447369" y="2762385"/>
            <a:ext cx="17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Mathematica1"/>
              </a:rPr>
              <a:t>Encoding length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30108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0" y="208835"/>
            <a:ext cx="9144000" cy="7075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BA0779A-9034-4C9B-8621-3825DAA72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4618" y="1331761"/>
                <a:ext cx="8363822" cy="51864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For each combination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tx1"/>
                    </a:solidFill>
                  </a:rPr>
                  <a:t>Compute barycent</a:t>
                </a:r>
                <a:r>
                  <a:rPr lang="en-US" dirty="0">
                    <a:solidFill>
                      <a:schemeClr val="tx1"/>
                    </a:solidFill>
                  </a:rPr>
                  <a:t>er </a:t>
                </a:r>
                <a:r>
                  <a:rPr lang="en-US" dirty="0">
                    <a:solidFill>
                      <a:srgbClr val="FF0000"/>
                    </a:solidFill>
                  </a:rPr>
                  <a:t>c</a:t>
                </a:r>
                <a:r>
                  <a:rPr lang="en-US" dirty="0">
                    <a:solidFill>
                      <a:schemeClr val="tx1"/>
                    </a:solidFill>
                  </a:rPr>
                  <a:t> of polytope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≔{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Solve </a:t>
                </a:r>
                <a:r>
                  <a:rPr lang="en-US" dirty="0" err="1">
                    <a:solidFill>
                      <a:schemeClr val="tx1"/>
                    </a:solidFill>
                  </a:rPr>
                  <a:t>Approx</a:t>
                </a:r>
                <a:r>
                  <a:rPr lang="en-US" dirty="0">
                    <a:solidFill>
                      <a:schemeClr val="tx1"/>
                    </a:solidFill>
                  </a:rPr>
                  <a:t>-IP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center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rgbClr val="FF0000"/>
                    </a:solidFill>
                  </a:rPr>
                  <a:t>Number of calls to </a:t>
                </a:r>
                <a:r>
                  <a:rPr lang="en-US" dirty="0" err="1">
                    <a:solidFill>
                      <a:srgbClr val="FF0000"/>
                    </a:solidFill>
                  </a:rPr>
                  <a:t>Approx</a:t>
                </a:r>
                <a:r>
                  <a:rPr lang="en-US" dirty="0">
                    <a:solidFill>
                      <a:srgbClr val="FF0000"/>
                    </a:solidFill>
                  </a:rPr>
                  <a:t>-IP: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:br>
                  <a:rPr lang="en-US" dirty="0">
                    <a:solidFill>
                      <a:srgbClr val="FF0000"/>
                    </a:solidFill>
                  </a:rPr>
                </a:br>
                <a:r>
                  <a:rPr lang="en-US" dirty="0">
                    <a:solidFill>
                      <a:srgbClr val="FF0000"/>
                    </a:solidFill>
                  </a:rPr>
                  <a:t>              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∏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⌈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+1⌉</m:t>
                            </m:r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BA0779A-9034-4C9B-8621-3825DAA72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618" y="1331761"/>
                <a:ext cx="8363822" cy="5186485"/>
              </a:xfrm>
              <a:blipFill>
                <a:blip r:embed="rId2"/>
                <a:stretch>
                  <a:fillRect l="-1895" t="-14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2906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6">
            <a:extLst>
              <a:ext uri="{FF2B5EF4-FFF2-40B4-BE49-F238E27FC236}">
                <a16:creationId xmlns:a16="http://schemas.microsoft.com/office/drawing/2014/main" id="{4A620DD6-0E43-4C54-BEA2-E468496F2DF3}"/>
              </a:ext>
            </a:extLst>
          </p:cNvPr>
          <p:cNvSpPr/>
          <p:nvPr/>
        </p:nvSpPr>
        <p:spPr>
          <a:xfrm>
            <a:off x="2638928" y="4469399"/>
            <a:ext cx="2209627" cy="1221844"/>
          </a:xfrm>
          <a:custGeom>
            <a:avLst/>
            <a:gdLst>
              <a:gd name="connsiteX0" fmla="*/ 0 w 2819400"/>
              <a:gd name="connsiteY0" fmla="*/ 1508760 h 1539240"/>
              <a:gd name="connsiteX1" fmla="*/ 1447800 w 2819400"/>
              <a:gd name="connsiteY1" fmla="*/ 0 h 1539240"/>
              <a:gd name="connsiteX2" fmla="*/ 2819400 w 2819400"/>
              <a:gd name="connsiteY2" fmla="*/ 15240 h 1539240"/>
              <a:gd name="connsiteX3" fmla="*/ 2819400 w 2819400"/>
              <a:gd name="connsiteY3" fmla="*/ 1539240 h 1539240"/>
              <a:gd name="connsiteX4" fmla="*/ 0 w 2819400"/>
              <a:gd name="connsiteY4" fmla="*/ 1508760 h 1539240"/>
              <a:gd name="connsiteX0" fmla="*/ 0 w 3057670"/>
              <a:gd name="connsiteY0" fmla="*/ 1871675 h 1902155"/>
              <a:gd name="connsiteX1" fmla="*/ 1447800 w 3057670"/>
              <a:gd name="connsiteY1" fmla="*/ 362915 h 1902155"/>
              <a:gd name="connsiteX2" fmla="*/ 3057670 w 3057670"/>
              <a:gd name="connsiteY2" fmla="*/ 0 h 1902155"/>
              <a:gd name="connsiteX3" fmla="*/ 2819400 w 3057670"/>
              <a:gd name="connsiteY3" fmla="*/ 1902155 h 1902155"/>
              <a:gd name="connsiteX4" fmla="*/ 0 w 3057670"/>
              <a:gd name="connsiteY4" fmla="*/ 1871675 h 1902155"/>
              <a:gd name="connsiteX0" fmla="*/ 0 w 3044546"/>
              <a:gd name="connsiteY0" fmla="*/ 1894180 h 1924660"/>
              <a:gd name="connsiteX1" fmla="*/ 1447800 w 3044546"/>
              <a:gd name="connsiteY1" fmla="*/ 385420 h 1924660"/>
              <a:gd name="connsiteX2" fmla="*/ 3044546 w 3044546"/>
              <a:gd name="connsiteY2" fmla="*/ 0 h 1924660"/>
              <a:gd name="connsiteX3" fmla="*/ 2819400 w 3044546"/>
              <a:gd name="connsiteY3" fmla="*/ 1924660 h 1924660"/>
              <a:gd name="connsiteX4" fmla="*/ 0 w 3044546"/>
              <a:gd name="connsiteY4" fmla="*/ 1894180 h 192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546" h="1924660">
                <a:moveTo>
                  <a:pt x="0" y="1894180"/>
                </a:moveTo>
                <a:lnTo>
                  <a:pt x="1447800" y="385420"/>
                </a:lnTo>
                <a:lnTo>
                  <a:pt x="3044546" y="0"/>
                </a:lnTo>
                <a:lnTo>
                  <a:pt x="2819400" y="1924660"/>
                </a:lnTo>
                <a:lnTo>
                  <a:pt x="0" y="189418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58686C-272B-4F22-B25B-9DB6E89E10E7}"/>
              </a:ext>
            </a:extLst>
          </p:cNvPr>
          <p:cNvGrpSpPr/>
          <p:nvPr/>
        </p:nvGrpSpPr>
        <p:grpSpPr>
          <a:xfrm>
            <a:off x="3066083" y="4281124"/>
            <a:ext cx="2059410" cy="1805590"/>
            <a:chOff x="5434882" y="2457444"/>
            <a:chExt cx="2837575" cy="2844173"/>
          </a:xfrm>
          <a:solidFill>
            <a:schemeClr val="bg1">
              <a:lumMod val="75000"/>
            </a:schemeClr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A2AFC7A-386E-4CD2-9A8B-E646DE72A5E5}"/>
                </a:ext>
              </a:extLst>
            </p:cNvPr>
            <p:cNvSpPr/>
            <p:nvPr/>
          </p:nvSpPr>
          <p:spPr>
            <a:xfrm>
              <a:off x="5434882" y="2457444"/>
              <a:ext cx="91440" cy="914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F848345-1609-447E-AC38-A61AB682D772}"/>
                </a:ext>
              </a:extLst>
            </p:cNvPr>
            <p:cNvSpPr/>
            <p:nvPr/>
          </p:nvSpPr>
          <p:spPr>
            <a:xfrm>
              <a:off x="5436455" y="3371842"/>
              <a:ext cx="91440" cy="9143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C287849-2389-4FDF-A66E-40952A63F924}"/>
                </a:ext>
              </a:extLst>
            </p:cNvPr>
            <p:cNvSpPr/>
            <p:nvPr/>
          </p:nvSpPr>
          <p:spPr>
            <a:xfrm>
              <a:off x="5434883" y="4286239"/>
              <a:ext cx="91440" cy="9143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5B0C25C-2C59-434A-9BA9-E5F21D84A701}"/>
                </a:ext>
              </a:extLst>
            </p:cNvPr>
            <p:cNvSpPr/>
            <p:nvPr/>
          </p:nvSpPr>
          <p:spPr>
            <a:xfrm>
              <a:off x="5434884" y="5200637"/>
              <a:ext cx="91440" cy="914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0ECAF67-CA18-438E-9A83-945259A8F929}"/>
                </a:ext>
              </a:extLst>
            </p:cNvPr>
            <p:cNvSpPr/>
            <p:nvPr/>
          </p:nvSpPr>
          <p:spPr>
            <a:xfrm>
              <a:off x="6350581" y="2458775"/>
              <a:ext cx="91440" cy="9143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9C9F61B-6BAD-433A-A76D-DC34312A2B88}"/>
                </a:ext>
              </a:extLst>
            </p:cNvPr>
            <p:cNvSpPr/>
            <p:nvPr/>
          </p:nvSpPr>
          <p:spPr>
            <a:xfrm>
              <a:off x="6352156" y="3373173"/>
              <a:ext cx="91440" cy="9143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1B2B0C-8BCE-41E0-AF14-319F5813A252}"/>
                </a:ext>
              </a:extLst>
            </p:cNvPr>
            <p:cNvSpPr/>
            <p:nvPr/>
          </p:nvSpPr>
          <p:spPr>
            <a:xfrm>
              <a:off x="6350581" y="4287570"/>
              <a:ext cx="91440" cy="9143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DE559FC-7348-40ED-AD71-386CC2A7F92A}"/>
                </a:ext>
              </a:extLst>
            </p:cNvPr>
            <p:cNvSpPr/>
            <p:nvPr/>
          </p:nvSpPr>
          <p:spPr>
            <a:xfrm>
              <a:off x="6350581" y="5201968"/>
              <a:ext cx="91440" cy="9143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DD6A78C-A0EA-431C-9EB0-810B7EB5D449}"/>
                </a:ext>
              </a:extLst>
            </p:cNvPr>
            <p:cNvSpPr/>
            <p:nvPr/>
          </p:nvSpPr>
          <p:spPr>
            <a:xfrm>
              <a:off x="7266277" y="2460106"/>
              <a:ext cx="91440" cy="9143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F9FE167-C619-4AEE-B94A-5D78474F20FD}"/>
                </a:ext>
              </a:extLst>
            </p:cNvPr>
            <p:cNvSpPr/>
            <p:nvPr/>
          </p:nvSpPr>
          <p:spPr>
            <a:xfrm>
              <a:off x="7267852" y="3374504"/>
              <a:ext cx="91440" cy="91439"/>
            </a:xfrm>
            <a:prstGeom prst="ellipse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C245FB3-F284-4284-88A8-E09385FCF4A0}"/>
                </a:ext>
              </a:extLst>
            </p:cNvPr>
            <p:cNvSpPr/>
            <p:nvPr/>
          </p:nvSpPr>
          <p:spPr>
            <a:xfrm>
              <a:off x="7266280" y="4288901"/>
              <a:ext cx="91440" cy="9143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DEAF27B-4CCC-4C91-88C8-35AC763AD17B}"/>
                </a:ext>
              </a:extLst>
            </p:cNvPr>
            <p:cNvSpPr/>
            <p:nvPr/>
          </p:nvSpPr>
          <p:spPr>
            <a:xfrm>
              <a:off x="7266281" y="5203300"/>
              <a:ext cx="91440" cy="9143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F132EE8-7886-4460-9F81-274FBC2100CE}"/>
                </a:ext>
              </a:extLst>
            </p:cNvPr>
            <p:cNvSpPr/>
            <p:nvPr/>
          </p:nvSpPr>
          <p:spPr>
            <a:xfrm>
              <a:off x="8179446" y="2461933"/>
              <a:ext cx="91440" cy="914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FD381BB-7680-48E3-8DD0-4BBB13471C75}"/>
                </a:ext>
              </a:extLst>
            </p:cNvPr>
            <p:cNvSpPr/>
            <p:nvPr/>
          </p:nvSpPr>
          <p:spPr>
            <a:xfrm>
              <a:off x="8181017" y="3376330"/>
              <a:ext cx="91440" cy="9143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95C4897-DFE6-459D-9D1E-1C03899EA975}"/>
                </a:ext>
              </a:extLst>
            </p:cNvPr>
            <p:cNvSpPr/>
            <p:nvPr/>
          </p:nvSpPr>
          <p:spPr>
            <a:xfrm>
              <a:off x="8179456" y="4290727"/>
              <a:ext cx="91440" cy="9143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5E17AFD-B2AB-49D3-87E0-021E038BD4C9}"/>
                </a:ext>
              </a:extLst>
            </p:cNvPr>
            <p:cNvSpPr/>
            <p:nvPr/>
          </p:nvSpPr>
          <p:spPr>
            <a:xfrm>
              <a:off x="8179460" y="5210178"/>
              <a:ext cx="91440" cy="914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90"/>
            <a:ext cx="8229600" cy="88638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Sublattice 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C43DA56-190E-4F17-9D71-536068DCB6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58394"/>
                <a:ext cx="8602068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D., </a:t>
                </a:r>
                <a:r>
                  <a:rPr lang="en-US" dirty="0" err="1">
                    <a:solidFill>
                      <a:schemeClr val="bg2">
                        <a:lumMod val="50000"/>
                      </a:schemeClr>
                    </a:solidFill>
                  </a:rPr>
                  <a:t>Eisenbrand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, </a:t>
                </a:r>
                <a:r>
                  <a:rPr lang="en-US" dirty="0" err="1">
                    <a:solidFill>
                      <a:schemeClr val="bg2">
                        <a:lumMod val="50000"/>
                      </a:schemeClr>
                    </a:solidFill>
                  </a:rPr>
                  <a:t>Rothvoss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 22: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convex, </a:t>
                </a:r>
                <a:r>
                  <a:rPr lang="nl-NL" dirty="0" err="1">
                    <a:solidFill>
                      <a:schemeClr val="tx1"/>
                    </a:solidFill>
                  </a:rPr>
                  <a:t>can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</a:rPr>
                  <a:t>either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</a:rPr>
                  <a:t>decide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</a:rPr>
                  <a:t>that</a:t>
                </a:r>
                <a:br>
                  <a:rPr lang="nl-NL" dirty="0">
                    <a:solidFill>
                      <a:schemeClr val="tx1"/>
                    </a:solidFill>
                  </a:rPr>
                </a:br>
                <a:r>
                  <a:rPr lang="nl-NL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or </a:t>
                </a:r>
                <a:r>
                  <a:rPr lang="nl-NL" dirty="0" err="1">
                    <a:solidFill>
                      <a:schemeClr val="tx1"/>
                    </a:solidFill>
                  </a:rPr>
                  <a:t>find</a:t>
                </a:r>
                <a:r>
                  <a:rPr lang="nl-NL" dirty="0">
                    <a:solidFill>
                      <a:schemeClr val="tx1"/>
                    </a:solidFill>
                  </a:rPr>
                  <a:t> point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in </a:t>
                </a:r>
                <a:r>
                  <a:rPr lang="nl-NL" dirty="0" err="1">
                    <a:solidFill>
                      <a:schemeClr val="tx1"/>
                    </a:solidFill>
                  </a:rPr>
                  <a:t>expected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func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calls </a:t>
                </a:r>
                <a:r>
                  <a:rPr lang="nl-NL" dirty="0" err="1">
                    <a:solidFill>
                      <a:schemeClr val="tx1"/>
                    </a:solidFill>
                  </a:rPr>
                  <a:t>to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</a:rPr>
                  <a:t>Approx</a:t>
                </a:r>
                <a:r>
                  <a:rPr lang="nl-NL" dirty="0">
                    <a:solidFill>
                      <a:schemeClr val="tx1"/>
                    </a:solidFill>
                  </a:rPr>
                  <a:t> IP.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C43DA56-190E-4F17-9D71-536068DCB6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58394"/>
                <a:ext cx="8602068" cy="4525963"/>
              </a:xfrm>
              <a:blipFill>
                <a:blip r:embed="rId2"/>
                <a:stretch>
                  <a:fillRect l="-1772" t="-175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28D5EAF-C288-45A6-A4AA-82269EC2502E}"/>
              </a:ext>
            </a:extLst>
          </p:cNvPr>
          <p:cNvCxnSpPr/>
          <p:nvPr/>
        </p:nvCxnSpPr>
        <p:spPr>
          <a:xfrm flipV="1">
            <a:off x="3388978" y="4454495"/>
            <a:ext cx="1488131" cy="30623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9ED1E8-D646-4259-8CF9-736CB547C13F}"/>
              </a:ext>
            </a:extLst>
          </p:cNvPr>
          <p:cNvCxnSpPr/>
          <p:nvPr/>
        </p:nvCxnSpPr>
        <p:spPr>
          <a:xfrm flipH="1">
            <a:off x="4686955" y="4454496"/>
            <a:ext cx="158528" cy="1384536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4721563-C6B9-4C03-AE56-B9AB4F956597}"/>
              </a:ext>
            </a:extLst>
          </p:cNvPr>
          <p:cNvCxnSpPr/>
          <p:nvPr/>
        </p:nvCxnSpPr>
        <p:spPr>
          <a:xfrm flipH="1" flipV="1">
            <a:off x="2495141" y="5663848"/>
            <a:ext cx="2350345" cy="13711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CE45116-D131-4EBE-8DF2-C8A4EBAC8040}"/>
              </a:ext>
            </a:extLst>
          </p:cNvPr>
          <p:cNvCxnSpPr/>
          <p:nvPr/>
        </p:nvCxnSpPr>
        <p:spPr>
          <a:xfrm flipV="1">
            <a:off x="2495139" y="4454495"/>
            <a:ext cx="1471068" cy="132789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C636AAF-52F7-46BD-914C-5DB51D9381FE}"/>
                  </a:ext>
                </a:extLst>
              </p:cNvPr>
              <p:cNvSpPr txBox="1"/>
              <p:nvPr/>
            </p:nvSpPr>
            <p:spPr>
              <a:xfrm>
                <a:off x="3900127" y="5032767"/>
                <a:ext cx="5738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C636AAF-52F7-46BD-914C-5DB51D938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127" y="5032767"/>
                <a:ext cx="57381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87">
                <a:extLst>
                  <a:ext uri="{FF2B5EF4-FFF2-40B4-BE49-F238E27FC236}">
                    <a16:creationId xmlns:a16="http://schemas.microsoft.com/office/drawing/2014/main" id="{F8E3EAD9-248F-4211-ADBF-A8C3F752DC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8266" y="3966309"/>
                <a:ext cx="65774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 Box 87">
                <a:extLst>
                  <a:ext uri="{FF2B5EF4-FFF2-40B4-BE49-F238E27FC236}">
                    <a16:creationId xmlns:a16="http://schemas.microsoft.com/office/drawing/2014/main" id="{F8E3EAD9-248F-4211-ADBF-A8C3F752D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8266" y="3966309"/>
                <a:ext cx="65774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87">
                <a:extLst>
                  <a:ext uri="{FF2B5EF4-FFF2-40B4-BE49-F238E27FC236}">
                    <a16:creationId xmlns:a16="http://schemas.microsoft.com/office/drawing/2014/main" id="{73D6FFDB-604C-464A-B0FB-3DED878A92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70446" y="4019514"/>
                <a:ext cx="651268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 Box 87">
                <a:extLst>
                  <a:ext uri="{FF2B5EF4-FFF2-40B4-BE49-F238E27FC236}">
                    <a16:creationId xmlns:a16="http://schemas.microsoft.com/office/drawing/2014/main" id="{73D6FFDB-604C-464A-B0FB-3DED878A9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70446" y="4019514"/>
                <a:ext cx="65126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87">
                <a:extLst>
                  <a:ext uri="{FF2B5EF4-FFF2-40B4-BE49-F238E27FC236}">
                    <a16:creationId xmlns:a16="http://schemas.microsoft.com/office/drawing/2014/main" id="{81510FD7-7CC0-4E7E-9416-3DA135C60A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6343" y="5790022"/>
                <a:ext cx="67428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 Box 87">
                <a:extLst>
                  <a:ext uri="{FF2B5EF4-FFF2-40B4-BE49-F238E27FC236}">
                    <a16:creationId xmlns:a16="http://schemas.microsoft.com/office/drawing/2014/main" id="{81510FD7-7CC0-4E7E-9416-3DA135C60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6343" y="5790022"/>
                <a:ext cx="67428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87">
                <a:extLst>
                  <a:ext uri="{FF2B5EF4-FFF2-40B4-BE49-F238E27FC236}">
                    <a16:creationId xmlns:a16="http://schemas.microsoft.com/office/drawing/2014/main" id="{7832F1ED-B960-4B0A-ADAE-1027120ED9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6207" y="4567439"/>
                <a:ext cx="498598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 Box 87">
                <a:extLst>
                  <a:ext uri="{FF2B5EF4-FFF2-40B4-BE49-F238E27FC236}">
                    <a16:creationId xmlns:a16="http://schemas.microsoft.com/office/drawing/2014/main" id="{7832F1ED-B960-4B0A-ADAE-1027120ED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6207" y="4567439"/>
                <a:ext cx="49859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87">
                <a:extLst>
                  <a:ext uri="{FF2B5EF4-FFF2-40B4-BE49-F238E27FC236}">
                    <a16:creationId xmlns:a16="http://schemas.microsoft.com/office/drawing/2014/main" id="{F505362F-7840-42D9-AF23-3442356429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4788" y="4697282"/>
                <a:ext cx="2958695" cy="8989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" name="Text Box 87">
                <a:extLst>
                  <a:ext uri="{FF2B5EF4-FFF2-40B4-BE49-F238E27FC236}">
                    <a16:creationId xmlns:a16="http://schemas.microsoft.com/office/drawing/2014/main" id="{F505362F-7840-42D9-AF23-344235642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44788" y="4697282"/>
                <a:ext cx="2958695" cy="898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87">
                <a:extLst>
                  <a:ext uri="{FF2B5EF4-FFF2-40B4-BE49-F238E27FC236}">
                    <a16:creationId xmlns:a16="http://schemas.microsoft.com/office/drawing/2014/main" id="{1FCCAF3E-4EC5-491C-A48F-7481428FA3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9361" y="5972905"/>
                <a:ext cx="89652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 Box 87">
                <a:extLst>
                  <a:ext uri="{FF2B5EF4-FFF2-40B4-BE49-F238E27FC236}">
                    <a16:creationId xmlns:a16="http://schemas.microsoft.com/office/drawing/2014/main" id="{1FCCAF3E-4EC5-491C-A48F-7481428FA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9361" y="5972905"/>
                <a:ext cx="89652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9284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3390"/>
                <a:ext cx="8229600" cy="88638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4400" dirty="0">
                    <a:solidFill>
                      <a:schemeClr val="bg2">
                        <a:lumMod val="50000"/>
                      </a:schemeClr>
                    </a:solidFill>
                  </a:rPr>
                  <a:t>IP reduces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44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chemeClr val="bg2">
                        <a:lumMod val="50000"/>
                      </a:schemeClr>
                    </a:solidFill>
                  </a:rPr>
                  <a:t> sublattice IPs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3390"/>
                <a:ext cx="8229600" cy="886383"/>
              </a:xfrm>
              <a:blipFill>
                <a:blip r:embed="rId2"/>
                <a:stretch>
                  <a:fillRect l="-2370" t="-1370" r="-2370" b="-4109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C43DA56-190E-4F17-9D71-536068DCB6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7780" y="1458393"/>
                <a:ext cx="8825372" cy="53199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0,1,…,6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(guess residues mod 6n)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    call sublattice IP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NL" dirty="0">
                    <a:solidFill>
                      <a:srgbClr val="0000CC"/>
                    </a:solidFill>
                  </a:rPr>
                  <a:t> </a:t>
                </a:r>
                <a:r>
                  <a:rPr lang="nl-NL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   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)∩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l-NL" dirty="0">
                    <a:solidFill>
                      <a:srgbClr val="0000CC"/>
                    </a:solidFill>
                  </a:rPr>
                  <a:t> </a:t>
                </a:r>
                <a:r>
                  <a:rPr lang="nl-NL" dirty="0">
                    <a:solidFill>
                      <a:schemeClr val="tx1"/>
                    </a:solidFill>
                  </a:rPr>
                  <a:t>is </a:t>
                </a:r>
                <a:r>
                  <a:rPr lang="nl-NL" dirty="0" err="1">
                    <a:solidFill>
                      <a:schemeClr val="tx1"/>
                    </a:solidFill>
                  </a:rPr>
                  <a:t>returned</a:t>
                </a:r>
                <a:r>
                  <a:rPr lang="nl-NL" dirty="0">
                    <a:solidFill>
                      <a:schemeClr val="tx1"/>
                    </a:solidFill>
                  </a:rPr>
                  <a:t>,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If all sublattice IPs return empty,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.</a:t>
                </a:r>
                <a:br>
                  <a:rPr lang="nl-NL" dirty="0">
                    <a:solidFill>
                      <a:schemeClr val="tx1"/>
                    </a:solidFill>
                  </a:rPr>
                </a:br>
                <a:r>
                  <a:rPr lang="nl-NL" dirty="0">
                    <a:solidFill>
                      <a:schemeClr val="tx1"/>
                    </a:solidFill>
                  </a:rPr>
                  <a:t>      </a:t>
                </a:r>
              </a:p>
              <a:p>
                <a:pPr marL="0" indent="0">
                  <a:buNone/>
                </a:pPr>
                <a:r>
                  <a:rPr lang="nl-NL" dirty="0">
                    <a:solidFill>
                      <a:srgbClr val="FF0000"/>
                    </a:solidFill>
                  </a:rPr>
                  <a:t>Running Time: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Remark: all branching is done at beginning!</a:t>
                </a:r>
                <a:endParaRPr lang="nl-N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C43DA56-190E-4F17-9D71-536068DCB6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780" y="1458393"/>
                <a:ext cx="8825372" cy="5319911"/>
              </a:xfrm>
              <a:blipFill>
                <a:blip r:embed="rId3"/>
                <a:stretch>
                  <a:fillRect l="-1797" t="-1375" r="-1659" b="-309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9465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6">
            <a:extLst>
              <a:ext uri="{FF2B5EF4-FFF2-40B4-BE49-F238E27FC236}">
                <a16:creationId xmlns:a16="http://schemas.microsoft.com/office/drawing/2014/main" id="{4A620DD6-0E43-4C54-BEA2-E468496F2DF3}"/>
              </a:ext>
            </a:extLst>
          </p:cNvPr>
          <p:cNvSpPr/>
          <p:nvPr/>
        </p:nvSpPr>
        <p:spPr>
          <a:xfrm>
            <a:off x="2638928" y="4469399"/>
            <a:ext cx="2209627" cy="1221844"/>
          </a:xfrm>
          <a:custGeom>
            <a:avLst/>
            <a:gdLst>
              <a:gd name="connsiteX0" fmla="*/ 0 w 2819400"/>
              <a:gd name="connsiteY0" fmla="*/ 1508760 h 1539240"/>
              <a:gd name="connsiteX1" fmla="*/ 1447800 w 2819400"/>
              <a:gd name="connsiteY1" fmla="*/ 0 h 1539240"/>
              <a:gd name="connsiteX2" fmla="*/ 2819400 w 2819400"/>
              <a:gd name="connsiteY2" fmla="*/ 15240 h 1539240"/>
              <a:gd name="connsiteX3" fmla="*/ 2819400 w 2819400"/>
              <a:gd name="connsiteY3" fmla="*/ 1539240 h 1539240"/>
              <a:gd name="connsiteX4" fmla="*/ 0 w 2819400"/>
              <a:gd name="connsiteY4" fmla="*/ 1508760 h 1539240"/>
              <a:gd name="connsiteX0" fmla="*/ 0 w 3057670"/>
              <a:gd name="connsiteY0" fmla="*/ 1871675 h 1902155"/>
              <a:gd name="connsiteX1" fmla="*/ 1447800 w 3057670"/>
              <a:gd name="connsiteY1" fmla="*/ 362915 h 1902155"/>
              <a:gd name="connsiteX2" fmla="*/ 3057670 w 3057670"/>
              <a:gd name="connsiteY2" fmla="*/ 0 h 1902155"/>
              <a:gd name="connsiteX3" fmla="*/ 2819400 w 3057670"/>
              <a:gd name="connsiteY3" fmla="*/ 1902155 h 1902155"/>
              <a:gd name="connsiteX4" fmla="*/ 0 w 3057670"/>
              <a:gd name="connsiteY4" fmla="*/ 1871675 h 1902155"/>
              <a:gd name="connsiteX0" fmla="*/ 0 w 3044546"/>
              <a:gd name="connsiteY0" fmla="*/ 1894180 h 1924660"/>
              <a:gd name="connsiteX1" fmla="*/ 1447800 w 3044546"/>
              <a:gd name="connsiteY1" fmla="*/ 385420 h 1924660"/>
              <a:gd name="connsiteX2" fmla="*/ 3044546 w 3044546"/>
              <a:gd name="connsiteY2" fmla="*/ 0 h 1924660"/>
              <a:gd name="connsiteX3" fmla="*/ 2819400 w 3044546"/>
              <a:gd name="connsiteY3" fmla="*/ 1924660 h 1924660"/>
              <a:gd name="connsiteX4" fmla="*/ 0 w 3044546"/>
              <a:gd name="connsiteY4" fmla="*/ 1894180 h 192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546" h="1924660">
                <a:moveTo>
                  <a:pt x="0" y="1894180"/>
                </a:moveTo>
                <a:lnTo>
                  <a:pt x="1447800" y="385420"/>
                </a:lnTo>
                <a:lnTo>
                  <a:pt x="3044546" y="0"/>
                </a:lnTo>
                <a:lnTo>
                  <a:pt x="2819400" y="1924660"/>
                </a:lnTo>
                <a:lnTo>
                  <a:pt x="0" y="189418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58686C-272B-4F22-B25B-9DB6E89E10E7}"/>
              </a:ext>
            </a:extLst>
          </p:cNvPr>
          <p:cNvGrpSpPr/>
          <p:nvPr/>
        </p:nvGrpSpPr>
        <p:grpSpPr>
          <a:xfrm>
            <a:off x="3066083" y="4281124"/>
            <a:ext cx="2059410" cy="1805590"/>
            <a:chOff x="5434882" y="2457444"/>
            <a:chExt cx="2837575" cy="2844173"/>
          </a:xfrm>
          <a:solidFill>
            <a:schemeClr val="bg1">
              <a:lumMod val="75000"/>
            </a:schemeClr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A2AFC7A-386E-4CD2-9A8B-E646DE72A5E5}"/>
                </a:ext>
              </a:extLst>
            </p:cNvPr>
            <p:cNvSpPr/>
            <p:nvPr/>
          </p:nvSpPr>
          <p:spPr>
            <a:xfrm>
              <a:off x="5434882" y="2457444"/>
              <a:ext cx="91440" cy="914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F848345-1609-447E-AC38-A61AB682D772}"/>
                </a:ext>
              </a:extLst>
            </p:cNvPr>
            <p:cNvSpPr/>
            <p:nvPr/>
          </p:nvSpPr>
          <p:spPr>
            <a:xfrm>
              <a:off x="5436455" y="3371842"/>
              <a:ext cx="91440" cy="9143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C287849-2389-4FDF-A66E-40952A63F924}"/>
                </a:ext>
              </a:extLst>
            </p:cNvPr>
            <p:cNvSpPr/>
            <p:nvPr/>
          </p:nvSpPr>
          <p:spPr>
            <a:xfrm>
              <a:off x="5434883" y="4286239"/>
              <a:ext cx="91440" cy="9143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5B0C25C-2C59-434A-9BA9-E5F21D84A701}"/>
                </a:ext>
              </a:extLst>
            </p:cNvPr>
            <p:cNvSpPr/>
            <p:nvPr/>
          </p:nvSpPr>
          <p:spPr>
            <a:xfrm>
              <a:off x="5434884" y="5200637"/>
              <a:ext cx="91440" cy="914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0ECAF67-CA18-438E-9A83-945259A8F929}"/>
                </a:ext>
              </a:extLst>
            </p:cNvPr>
            <p:cNvSpPr/>
            <p:nvPr/>
          </p:nvSpPr>
          <p:spPr>
            <a:xfrm>
              <a:off x="6350581" y="2458775"/>
              <a:ext cx="91440" cy="9143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9C9F61B-6BAD-433A-A76D-DC34312A2B88}"/>
                </a:ext>
              </a:extLst>
            </p:cNvPr>
            <p:cNvSpPr/>
            <p:nvPr/>
          </p:nvSpPr>
          <p:spPr>
            <a:xfrm>
              <a:off x="6352156" y="3373173"/>
              <a:ext cx="91440" cy="9143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1B2B0C-8BCE-41E0-AF14-319F5813A252}"/>
                </a:ext>
              </a:extLst>
            </p:cNvPr>
            <p:cNvSpPr/>
            <p:nvPr/>
          </p:nvSpPr>
          <p:spPr>
            <a:xfrm>
              <a:off x="6350581" y="4287570"/>
              <a:ext cx="91440" cy="9143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DE559FC-7348-40ED-AD71-386CC2A7F92A}"/>
                </a:ext>
              </a:extLst>
            </p:cNvPr>
            <p:cNvSpPr/>
            <p:nvPr/>
          </p:nvSpPr>
          <p:spPr>
            <a:xfrm>
              <a:off x="6350581" y="5201968"/>
              <a:ext cx="91440" cy="9143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DD6A78C-A0EA-431C-9EB0-810B7EB5D449}"/>
                </a:ext>
              </a:extLst>
            </p:cNvPr>
            <p:cNvSpPr/>
            <p:nvPr/>
          </p:nvSpPr>
          <p:spPr>
            <a:xfrm>
              <a:off x="7266277" y="2460106"/>
              <a:ext cx="91440" cy="9143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F9FE167-C619-4AEE-B94A-5D78474F20FD}"/>
                </a:ext>
              </a:extLst>
            </p:cNvPr>
            <p:cNvSpPr/>
            <p:nvPr/>
          </p:nvSpPr>
          <p:spPr>
            <a:xfrm>
              <a:off x="7267852" y="3374504"/>
              <a:ext cx="91440" cy="91439"/>
            </a:xfrm>
            <a:prstGeom prst="ellipse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C245FB3-F284-4284-88A8-E09385FCF4A0}"/>
                </a:ext>
              </a:extLst>
            </p:cNvPr>
            <p:cNvSpPr/>
            <p:nvPr/>
          </p:nvSpPr>
          <p:spPr>
            <a:xfrm>
              <a:off x="7266280" y="4288901"/>
              <a:ext cx="91440" cy="9143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DEAF27B-4CCC-4C91-88C8-35AC763AD17B}"/>
                </a:ext>
              </a:extLst>
            </p:cNvPr>
            <p:cNvSpPr/>
            <p:nvPr/>
          </p:nvSpPr>
          <p:spPr>
            <a:xfrm>
              <a:off x="7266281" y="5203300"/>
              <a:ext cx="91440" cy="9143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F132EE8-7886-4460-9F81-274FBC2100CE}"/>
                </a:ext>
              </a:extLst>
            </p:cNvPr>
            <p:cNvSpPr/>
            <p:nvPr/>
          </p:nvSpPr>
          <p:spPr>
            <a:xfrm>
              <a:off x="8179446" y="2461933"/>
              <a:ext cx="91440" cy="914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FD381BB-7680-48E3-8DD0-4BBB13471C75}"/>
                </a:ext>
              </a:extLst>
            </p:cNvPr>
            <p:cNvSpPr/>
            <p:nvPr/>
          </p:nvSpPr>
          <p:spPr>
            <a:xfrm>
              <a:off x="8181017" y="3376330"/>
              <a:ext cx="91440" cy="9143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95C4897-DFE6-459D-9D1E-1C03899EA975}"/>
                </a:ext>
              </a:extLst>
            </p:cNvPr>
            <p:cNvSpPr/>
            <p:nvPr/>
          </p:nvSpPr>
          <p:spPr>
            <a:xfrm>
              <a:off x="8179456" y="4290727"/>
              <a:ext cx="91440" cy="9143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5E17AFD-B2AB-49D3-87E0-021E038BD4C9}"/>
                </a:ext>
              </a:extLst>
            </p:cNvPr>
            <p:cNvSpPr/>
            <p:nvPr/>
          </p:nvSpPr>
          <p:spPr>
            <a:xfrm>
              <a:off x="8179460" y="5210178"/>
              <a:ext cx="91440" cy="914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90"/>
            <a:ext cx="8229600" cy="88638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Sublattice 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C43DA56-190E-4F17-9D71-536068DCB6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58394"/>
                <a:ext cx="8602068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D., </a:t>
                </a:r>
                <a:r>
                  <a:rPr lang="en-US" dirty="0" err="1">
                    <a:solidFill>
                      <a:schemeClr val="bg2">
                        <a:lumMod val="50000"/>
                      </a:schemeClr>
                    </a:solidFill>
                  </a:rPr>
                  <a:t>Eisenbrand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, </a:t>
                </a:r>
                <a:r>
                  <a:rPr lang="en-US" dirty="0" err="1">
                    <a:solidFill>
                      <a:schemeClr val="bg2">
                        <a:lumMod val="50000"/>
                      </a:schemeClr>
                    </a:solidFill>
                  </a:rPr>
                  <a:t>Rothvoss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 22: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convex, </a:t>
                </a:r>
                <a:r>
                  <a:rPr lang="nl-NL" dirty="0" err="1">
                    <a:solidFill>
                      <a:schemeClr val="tx1"/>
                    </a:solidFill>
                  </a:rPr>
                  <a:t>can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</a:rPr>
                  <a:t>either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</a:rPr>
                  <a:t>decide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</a:rPr>
                  <a:t>that</a:t>
                </a:r>
                <a:br>
                  <a:rPr lang="nl-NL" dirty="0">
                    <a:solidFill>
                      <a:schemeClr val="tx1"/>
                    </a:solidFill>
                  </a:rPr>
                </a:br>
                <a:r>
                  <a:rPr lang="nl-NL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or </a:t>
                </a:r>
                <a:r>
                  <a:rPr lang="nl-NL" dirty="0" err="1">
                    <a:solidFill>
                      <a:schemeClr val="tx1"/>
                    </a:solidFill>
                  </a:rPr>
                  <a:t>find</a:t>
                </a:r>
                <a:r>
                  <a:rPr lang="nl-NL" dirty="0">
                    <a:solidFill>
                      <a:schemeClr val="tx1"/>
                    </a:solidFill>
                  </a:rPr>
                  <a:t> point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in </a:t>
                </a:r>
                <a:r>
                  <a:rPr lang="nl-NL" dirty="0" err="1">
                    <a:solidFill>
                      <a:schemeClr val="tx1"/>
                    </a:solidFill>
                  </a:rPr>
                  <a:t>expected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func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calls </a:t>
                </a:r>
                <a:r>
                  <a:rPr lang="nl-NL" dirty="0" err="1">
                    <a:solidFill>
                      <a:schemeClr val="tx1"/>
                    </a:solidFill>
                  </a:rPr>
                  <a:t>to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</a:rPr>
                  <a:t>Approx</a:t>
                </a:r>
                <a:r>
                  <a:rPr lang="nl-NL" dirty="0">
                    <a:solidFill>
                      <a:schemeClr val="tx1"/>
                    </a:solidFill>
                  </a:rPr>
                  <a:t> IP.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C43DA56-190E-4F17-9D71-536068DCB6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58394"/>
                <a:ext cx="8602068" cy="4525963"/>
              </a:xfrm>
              <a:blipFill>
                <a:blip r:embed="rId2"/>
                <a:stretch>
                  <a:fillRect l="-1772" t="-175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28D5EAF-C288-45A6-A4AA-82269EC2502E}"/>
              </a:ext>
            </a:extLst>
          </p:cNvPr>
          <p:cNvCxnSpPr/>
          <p:nvPr/>
        </p:nvCxnSpPr>
        <p:spPr>
          <a:xfrm flipV="1">
            <a:off x="3388978" y="4454495"/>
            <a:ext cx="1488131" cy="30623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9ED1E8-D646-4259-8CF9-736CB547C13F}"/>
              </a:ext>
            </a:extLst>
          </p:cNvPr>
          <p:cNvCxnSpPr/>
          <p:nvPr/>
        </p:nvCxnSpPr>
        <p:spPr>
          <a:xfrm flipH="1">
            <a:off x="4686955" y="4454496"/>
            <a:ext cx="158528" cy="1384536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4721563-C6B9-4C03-AE56-B9AB4F956597}"/>
              </a:ext>
            </a:extLst>
          </p:cNvPr>
          <p:cNvCxnSpPr/>
          <p:nvPr/>
        </p:nvCxnSpPr>
        <p:spPr>
          <a:xfrm flipH="1" flipV="1">
            <a:off x="2495141" y="5663848"/>
            <a:ext cx="2350345" cy="13711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CE45116-D131-4EBE-8DF2-C8A4EBAC8040}"/>
              </a:ext>
            </a:extLst>
          </p:cNvPr>
          <p:cNvCxnSpPr/>
          <p:nvPr/>
        </p:nvCxnSpPr>
        <p:spPr>
          <a:xfrm flipV="1">
            <a:off x="2495139" y="4454495"/>
            <a:ext cx="1471068" cy="132789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C636AAF-52F7-46BD-914C-5DB51D9381FE}"/>
                  </a:ext>
                </a:extLst>
              </p:cNvPr>
              <p:cNvSpPr txBox="1"/>
              <p:nvPr/>
            </p:nvSpPr>
            <p:spPr>
              <a:xfrm>
                <a:off x="3900127" y="5032767"/>
                <a:ext cx="5738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C636AAF-52F7-46BD-914C-5DB51D938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127" y="5032767"/>
                <a:ext cx="57381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87">
                <a:extLst>
                  <a:ext uri="{FF2B5EF4-FFF2-40B4-BE49-F238E27FC236}">
                    <a16:creationId xmlns:a16="http://schemas.microsoft.com/office/drawing/2014/main" id="{F8E3EAD9-248F-4211-ADBF-A8C3F752DC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8266" y="3966309"/>
                <a:ext cx="65774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 Box 87">
                <a:extLst>
                  <a:ext uri="{FF2B5EF4-FFF2-40B4-BE49-F238E27FC236}">
                    <a16:creationId xmlns:a16="http://schemas.microsoft.com/office/drawing/2014/main" id="{F8E3EAD9-248F-4211-ADBF-A8C3F752D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8266" y="3966309"/>
                <a:ext cx="65774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87">
                <a:extLst>
                  <a:ext uri="{FF2B5EF4-FFF2-40B4-BE49-F238E27FC236}">
                    <a16:creationId xmlns:a16="http://schemas.microsoft.com/office/drawing/2014/main" id="{73D6FFDB-604C-464A-B0FB-3DED878A92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70446" y="4019514"/>
                <a:ext cx="651268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 Box 87">
                <a:extLst>
                  <a:ext uri="{FF2B5EF4-FFF2-40B4-BE49-F238E27FC236}">
                    <a16:creationId xmlns:a16="http://schemas.microsoft.com/office/drawing/2014/main" id="{73D6FFDB-604C-464A-B0FB-3DED878A9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70446" y="4019514"/>
                <a:ext cx="65126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87">
                <a:extLst>
                  <a:ext uri="{FF2B5EF4-FFF2-40B4-BE49-F238E27FC236}">
                    <a16:creationId xmlns:a16="http://schemas.microsoft.com/office/drawing/2014/main" id="{81510FD7-7CC0-4E7E-9416-3DA135C60A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6343" y="5790022"/>
                <a:ext cx="67428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 Box 87">
                <a:extLst>
                  <a:ext uri="{FF2B5EF4-FFF2-40B4-BE49-F238E27FC236}">
                    <a16:creationId xmlns:a16="http://schemas.microsoft.com/office/drawing/2014/main" id="{81510FD7-7CC0-4E7E-9416-3DA135C60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6343" y="5790022"/>
                <a:ext cx="67428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87">
                <a:extLst>
                  <a:ext uri="{FF2B5EF4-FFF2-40B4-BE49-F238E27FC236}">
                    <a16:creationId xmlns:a16="http://schemas.microsoft.com/office/drawing/2014/main" id="{7832F1ED-B960-4B0A-ADAE-1027120ED9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6207" y="4567439"/>
                <a:ext cx="498598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 Box 87">
                <a:extLst>
                  <a:ext uri="{FF2B5EF4-FFF2-40B4-BE49-F238E27FC236}">
                    <a16:creationId xmlns:a16="http://schemas.microsoft.com/office/drawing/2014/main" id="{7832F1ED-B960-4B0A-ADAE-1027120ED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6207" y="4567439"/>
                <a:ext cx="49859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87">
                <a:extLst>
                  <a:ext uri="{FF2B5EF4-FFF2-40B4-BE49-F238E27FC236}">
                    <a16:creationId xmlns:a16="http://schemas.microsoft.com/office/drawing/2014/main" id="{F505362F-7840-42D9-AF23-3442356429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4788" y="4697282"/>
                <a:ext cx="2958695" cy="8989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" name="Text Box 87">
                <a:extLst>
                  <a:ext uri="{FF2B5EF4-FFF2-40B4-BE49-F238E27FC236}">
                    <a16:creationId xmlns:a16="http://schemas.microsoft.com/office/drawing/2014/main" id="{F505362F-7840-42D9-AF23-344235642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44788" y="4697282"/>
                <a:ext cx="2958695" cy="898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87">
                <a:extLst>
                  <a:ext uri="{FF2B5EF4-FFF2-40B4-BE49-F238E27FC236}">
                    <a16:creationId xmlns:a16="http://schemas.microsoft.com/office/drawing/2014/main" id="{1FCCAF3E-4EC5-491C-A48F-7481428FA3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9361" y="5972905"/>
                <a:ext cx="89652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 Box 87">
                <a:extLst>
                  <a:ext uri="{FF2B5EF4-FFF2-40B4-BE49-F238E27FC236}">
                    <a16:creationId xmlns:a16="http://schemas.microsoft.com/office/drawing/2014/main" id="{1FCCAF3E-4EC5-491C-A48F-7481428FA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9361" y="5972905"/>
                <a:ext cx="89652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839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90"/>
            <a:ext cx="8229600" cy="88638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Main Subroutine: Cut or Average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1DFFBD-8466-4FA4-9F85-16F69AB6E3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63" y="1152852"/>
            <a:ext cx="4809754" cy="35204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4">
                <a:extLst>
                  <a:ext uri="{FF2B5EF4-FFF2-40B4-BE49-F238E27FC236}">
                    <a16:creationId xmlns:a16="http://schemas.microsoft.com/office/drawing/2014/main" id="{FE346BC1-B9DB-497A-B379-E805D99733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8448" y="5018997"/>
                <a:ext cx="8790820" cy="159993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Either</a:t>
                </a:r>
                <a:r>
                  <a:rPr lang="en-US" dirty="0">
                    <a:solidFill>
                      <a:schemeClr val="tx1"/>
                    </a:solidFill>
                  </a:rPr>
                  <a:t> nearly separate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</a:rPr>
                  <a:t>from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convex</m:t>
                    </m:r>
                    <m:r>
                      <a:rPr lang="en-US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hull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, </a:t>
                </a:r>
                <a:r>
                  <a:rPr lang="nl-NL" dirty="0">
                    <a:solidFill>
                      <a:srgbClr val="FF0000"/>
                    </a:solidFill>
                  </a:rPr>
                  <a:t>or</a:t>
                </a:r>
                <a:br>
                  <a:rPr lang="nl-NL" dirty="0">
                    <a:solidFill>
                      <a:schemeClr val="tx1"/>
                    </a:solidFill>
                  </a:rPr>
                </a:br>
                <a:r>
                  <a:rPr lang="nl-NL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as </a:t>
                </a:r>
                <a:r>
                  <a:rPr lang="nl-NL" dirty="0" err="1">
                    <a:solidFill>
                      <a:schemeClr val="tx1"/>
                    </a:solidFill>
                  </a:rPr>
                  <a:t>average</a:t>
                </a:r>
                <a:r>
                  <a:rPr lang="nl-NL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7" name="Content Placeholder 4">
                <a:extLst>
                  <a:ext uri="{FF2B5EF4-FFF2-40B4-BE49-F238E27FC236}">
                    <a16:creationId xmlns:a16="http://schemas.microsoft.com/office/drawing/2014/main" id="{FE346BC1-B9DB-497A-B379-E805D99733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448" y="5018997"/>
                <a:ext cx="8790820" cy="1599930"/>
              </a:xfrm>
              <a:blipFill>
                <a:blip r:embed="rId3"/>
                <a:stretch>
                  <a:fillRect l="-1734" t="-456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17C068C-777C-4D0C-9A3A-6B40E11BC100}"/>
                  </a:ext>
                </a:extLst>
              </p:cNvPr>
              <p:cNvSpPr/>
              <p:nvPr/>
            </p:nvSpPr>
            <p:spPr>
              <a:xfrm>
                <a:off x="5508424" y="1100943"/>
                <a:ext cx="21350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17C068C-777C-4D0C-9A3A-6B40E11BC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424" y="1100943"/>
                <a:ext cx="213500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4">
                <a:extLst>
                  <a:ext uri="{FF2B5EF4-FFF2-40B4-BE49-F238E27FC236}">
                    <a16:creationId xmlns:a16="http://schemas.microsoft.com/office/drawing/2014/main" id="{9FC64955-A6AD-4F65-8947-AB64BDB5D6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61" y="1111140"/>
                <a:ext cx="3484265" cy="15999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891" indent="-342891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lvl1pPr>
                <a:lvl2pPr marL="742932" indent="-285744" algn="l" defTabSz="914377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1142971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600160" indent="-228594" algn="l" defTabSz="914377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2057349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2514537" indent="-228594" algn="l" defTabSz="914377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Remove constant fraction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vo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:r>
                  <a:rPr lang="en-US" dirty="0" err="1">
                    <a:solidFill>
                      <a:schemeClr val="tx1"/>
                    </a:solidFill>
                  </a:rPr>
                  <a:t>Grunbaüm</a:t>
                </a:r>
                <a:r>
                  <a:rPr lang="en-US" dirty="0">
                    <a:solidFill>
                      <a:schemeClr val="tx1"/>
                    </a:solidFill>
                  </a:rPr>
                  <a:t> 60)</a:t>
                </a:r>
                <a:endParaRPr lang="nl-N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Content Placeholder 4">
                <a:extLst>
                  <a:ext uri="{FF2B5EF4-FFF2-40B4-BE49-F238E27FC236}">
                    <a16:creationId xmlns:a16="http://schemas.microsoft.com/office/drawing/2014/main" id="{9FC64955-A6AD-4F65-8947-AB64BDB5D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1" y="1111140"/>
                <a:ext cx="3484265" cy="1599930"/>
              </a:xfrm>
              <a:prstGeom prst="rect">
                <a:avLst/>
              </a:prstGeom>
              <a:blipFill>
                <a:blip r:embed="rId5"/>
                <a:stretch>
                  <a:fillRect l="-4371" t="-4943" b="-950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4">
                <a:extLst>
                  <a:ext uri="{FF2B5EF4-FFF2-40B4-BE49-F238E27FC236}">
                    <a16:creationId xmlns:a16="http://schemas.microsoft.com/office/drawing/2014/main" id="{845FAC6C-B3A7-4917-B642-2B17BE3930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527" y="3511535"/>
                <a:ext cx="3484265" cy="15999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891" indent="-342891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lvl1pPr>
                <a:lvl2pPr marL="742932" indent="-285744" algn="l" defTabSz="914377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1142971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600160" indent="-228594" algn="l" defTabSz="914377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2057349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2514537" indent="-228594" algn="l" defTabSz="914377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</a:rPr>
                  <a:t>barycenter</a:t>
                </a:r>
                <a:r>
                  <a:rPr lang="nl-NL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nl-N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Content Placeholder 4">
                <a:extLst>
                  <a:ext uri="{FF2B5EF4-FFF2-40B4-BE49-F238E27FC236}">
                    <a16:creationId xmlns:a16="http://schemas.microsoft.com/office/drawing/2014/main" id="{845FAC6C-B3A7-4917-B642-2B17BE393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27" y="3511535"/>
                <a:ext cx="3484265" cy="1599930"/>
              </a:xfrm>
              <a:prstGeom prst="rect">
                <a:avLst/>
              </a:prstGeom>
              <a:blipFill>
                <a:blip r:embed="rId6"/>
                <a:stretch>
                  <a:fillRect t="-458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78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90"/>
            <a:ext cx="8229600" cy="88638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Main Subroutine: Cut or Average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1DFFBD-8466-4FA4-9F85-16F69AB6E3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1" y="984383"/>
            <a:ext cx="3535814" cy="258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ontent Placeholder 4">
                <a:extLst>
                  <a:ext uri="{FF2B5EF4-FFF2-40B4-BE49-F238E27FC236}">
                    <a16:creationId xmlns:a16="http://schemas.microsoft.com/office/drawing/2014/main" id="{845FAC6C-B3A7-4917-B642-2B17BE3930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61997" y="953381"/>
                <a:ext cx="4124581" cy="50422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891" indent="-342891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lvl1pPr>
                <a:lvl2pPr marL="742932" indent="-285744" algn="l" defTabSz="914377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1142971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600160" indent="-228594" algn="l" defTabSz="914377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2057349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2514537" indent="-228594" algn="l" defTabSz="914377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Rounded body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𝑇𝐵</m:t>
                    </m:r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Lattice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b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</a:br>
                <a:r>
                  <a:rPr lang="en-US" sz="28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800" b="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b="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0" name="Content Placeholder 4">
                <a:extLst>
                  <a:ext uri="{FF2B5EF4-FFF2-40B4-BE49-F238E27FC236}">
                    <a16:creationId xmlns:a16="http://schemas.microsoft.com/office/drawing/2014/main" id="{845FAC6C-B3A7-4917-B642-2B17BE393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997" y="953381"/>
                <a:ext cx="4124581" cy="5042295"/>
              </a:xfrm>
              <a:prstGeom prst="rect">
                <a:avLst/>
              </a:prstGeom>
              <a:blipFill>
                <a:blip r:embed="rId3"/>
                <a:stretch>
                  <a:fillRect l="-2954" t="-108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B9B2CEA-9F1B-409E-881C-39CADD0E069C}"/>
                  </a:ext>
                </a:extLst>
              </p:cNvPr>
              <p:cNvSpPr/>
              <p:nvPr/>
            </p:nvSpPr>
            <p:spPr>
              <a:xfrm>
                <a:off x="1007166" y="3567310"/>
                <a:ext cx="19237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barycenter</a:t>
                </a:r>
                <a:r>
                  <a:rPr lang="nl-NL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B9B2CEA-9F1B-409E-881C-39CADD0E06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166" y="3567310"/>
                <a:ext cx="1923732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4065CFC-E240-4805-9B38-7C017CAA9822}"/>
                  </a:ext>
                </a:extLst>
              </p:cNvPr>
              <p:cNvSpPr/>
              <p:nvPr/>
            </p:nvSpPr>
            <p:spPr>
              <a:xfrm>
                <a:off x="2555499" y="910514"/>
                <a:ext cx="18047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′−</m:t>
                          </m:r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4065CFC-E240-4805-9B38-7C017CAA9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499" y="910514"/>
                <a:ext cx="180472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C3FE1E2-8CCD-4929-8AF4-AAC613D90C72}"/>
              </a:ext>
            </a:extLst>
          </p:cNvPr>
          <p:cNvSpPr txBox="1">
            <a:spLocks/>
          </p:cNvSpPr>
          <p:nvPr/>
        </p:nvSpPr>
        <p:spPr>
          <a:xfrm>
            <a:off x="257422" y="4121199"/>
            <a:ext cx="4124581" cy="5042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id="{B937C87F-4E5B-44B1-BD2E-5234FEFCD7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7421" y="3961250"/>
                <a:ext cx="9381529" cy="50422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891" indent="-342891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lvl1pPr>
                <a:lvl2pPr marL="742932" indent="-285744" algn="l" defTabSz="914377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1142971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600160" indent="-228594" algn="l" defTabSz="914377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2057349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2514537" indent="-228594" algn="l" defTabSz="914377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While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,   call </a:t>
                </a:r>
                <a:r>
                  <a:rPr lang="en-US" sz="28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ApproxIP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on lattice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b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≔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and center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 </a:t>
                </a:r>
                <a:b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returns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Otherwise replace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} and</a:t>
                </a:r>
                <a:b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end loop.</a:t>
                </a:r>
              </a:p>
            </p:txBody>
          </p:sp>
        </mc:Choice>
        <mc:Fallback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id="{B937C87F-4E5B-44B1-BD2E-5234FEFCD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21" y="3961250"/>
                <a:ext cx="9381529" cy="5042295"/>
              </a:xfrm>
              <a:prstGeom prst="rect">
                <a:avLst/>
              </a:prstGeom>
              <a:blipFill>
                <a:blip r:embed="rId6"/>
                <a:stretch>
                  <a:fillRect l="-13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5590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90"/>
            <a:ext cx="8229600" cy="88638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Idea of Analysis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C3FE1E2-8CCD-4929-8AF4-AAC613D90C72}"/>
              </a:ext>
            </a:extLst>
          </p:cNvPr>
          <p:cNvSpPr txBox="1">
            <a:spLocks/>
          </p:cNvSpPr>
          <p:nvPr/>
        </p:nvSpPr>
        <p:spPr>
          <a:xfrm>
            <a:off x="257422" y="4121199"/>
            <a:ext cx="4124581" cy="5042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120E7627-C24E-420B-BB41-157AD2CD00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696" y="1279963"/>
                <a:ext cx="9381529" cy="50422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891" indent="-342891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lvl1pPr>
                <a:lvl2pPr marL="742932" indent="-285744" algn="l" defTabSz="914377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1142971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600160" indent="-228594" algn="l" defTabSz="914377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2057349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2514537" indent="-228594" algn="l" defTabSz="914377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Invariant: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m:rPr>
                                <m:lit/>
                              </m:r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den>
                    </m:f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b="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b="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Reason: each time we add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it </a:t>
                </a:r>
                <a:b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satisfies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≤9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b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</a:b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Thus, we terminate in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iterations.</a:t>
                </a: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120E7627-C24E-420B-BB41-157AD2CD0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96" y="1279963"/>
                <a:ext cx="9381529" cy="5042295"/>
              </a:xfrm>
              <a:prstGeom prst="rect">
                <a:avLst/>
              </a:prstGeom>
              <a:blipFill>
                <a:blip r:embed="rId2"/>
                <a:stretch>
                  <a:fillRect l="-136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5443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90"/>
            <a:ext cx="8229600" cy="88638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Idea of Analysis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C3FE1E2-8CCD-4929-8AF4-AAC613D90C72}"/>
              </a:ext>
            </a:extLst>
          </p:cNvPr>
          <p:cNvSpPr txBox="1">
            <a:spLocks/>
          </p:cNvSpPr>
          <p:nvPr/>
        </p:nvSpPr>
        <p:spPr>
          <a:xfrm>
            <a:off x="257422" y="4121199"/>
            <a:ext cx="4124581" cy="5042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120E7627-C24E-420B-BB41-157AD2CD00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696" y="1279963"/>
                <a:ext cx="9381529" cy="50422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891" indent="-342891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lvl1pPr>
                <a:lvl2pPr marL="742932" indent="-285744" algn="l" defTabSz="914377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1142971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600160" indent="-228594" algn="l" defTabSz="914377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2057349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2514537" indent="-228594" algn="l" defTabSz="914377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Case 1: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≤1/4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at termination</a:t>
                </a:r>
                <a:b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</a:b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</a:t>
                </a:r>
                <a:b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</a:b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Then,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but possibly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≠6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.</a:t>
                </a:r>
                <a:b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</a:br>
                <a:b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</a:b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Use an Approximate </a:t>
                </a:r>
                <a:r>
                  <a:rPr lang="en-US" sz="28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Carath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é</a:t>
                </a:r>
                <a:r>
                  <a:rPr lang="en-US" sz="28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odory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Lemma to select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(possibly with repetition) so that </a:t>
                </a:r>
                <a:b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</a:br>
                <a:b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and </a:t>
                </a:r>
                <a:r>
                  <a:rPr lang="en-US" sz="2800" b="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Then,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120E7627-C24E-420B-BB41-157AD2CD0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96" y="1279963"/>
                <a:ext cx="9381529" cy="5042295"/>
              </a:xfrm>
              <a:prstGeom prst="rect">
                <a:avLst/>
              </a:prstGeom>
              <a:blipFill>
                <a:blip r:embed="rId2"/>
                <a:stretch>
                  <a:fillRect l="-1365" t="-1209" b="-253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5922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90"/>
            <a:ext cx="8229600" cy="88638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Approximate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Carathéodory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C43DA56-190E-4F17-9D71-536068DCB6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84547"/>
                <a:ext cx="8602068" cy="30378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D., </a:t>
                </a:r>
                <a:r>
                  <a:rPr lang="en-US" dirty="0" err="1">
                    <a:solidFill>
                      <a:schemeClr val="bg2">
                        <a:lumMod val="50000"/>
                      </a:schemeClr>
                    </a:solidFill>
                  </a:rPr>
                  <a:t>Eisenbrand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, </a:t>
                </a:r>
                <a:r>
                  <a:rPr lang="en-US" dirty="0" err="1">
                    <a:solidFill>
                      <a:schemeClr val="bg2">
                        <a:lumMod val="50000"/>
                      </a:schemeClr>
                    </a:solidFill>
                  </a:rPr>
                  <a:t>Rothvoss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 22: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convex</m:t>
                    </m:r>
                    <m: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hull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≥0,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satisfy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. </a:t>
                </a:r>
                <a:br>
                  <a:rPr lang="nl-NL" dirty="0">
                    <a:solidFill>
                      <a:schemeClr val="tx1"/>
                    </a:solidFill>
                  </a:rPr>
                </a:br>
                <a:r>
                  <a:rPr lang="nl-NL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, </a:t>
                </a:r>
                <a:r>
                  <a:rPr lang="nl-NL" dirty="0" err="1">
                    <a:solidFill>
                      <a:schemeClr val="tx1"/>
                    </a:solidFill>
                  </a:rPr>
                  <a:t>can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</a:rPr>
                  <a:t>compute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</a:rPr>
                  <a:t>such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</a:rPr>
                  <a:t>that</a:t>
                </a:r>
                <a:endParaRPr lang="nl-NL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nl-NL" dirty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</m:e>
                            </m:nary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{1</m:t>
                        </m:r>
                      </m:e>
                    </m:func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nl-NL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C43DA56-190E-4F17-9D71-536068DCB6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84547"/>
                <a:ext cx="8602068" cy="3037832"/>
              </a:xfrm>
              <a:blipFill>
                <a:blip r:embed="rId2"/>
                <a:stretch>
                  <a:fillRect l="-1772" t="-26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 26">
            <a:extLst>
              <a:ext uri="{FF2B5EF4-FFF2-40B4-BE49-F238E27FC236}">
                <a16:creationId xmlns:a16="http://schemas.microsoft.com/office/drawing/2014/main" id="{9C8E34B7-4330-4806-8807-E3B2CAFDA3EF}"/>
              </a:ext>
            </a:extLst>
          </p:cNvPr>
          <p:cNvSpPr/>
          <p:nvPr/>
        </p:nvSpPr>
        <p:spPr>
          <a:xfrm>
            <a:off x="1377054" y="4524269"/>
            <a:ext cx="2209627" cy="1221844"/>
          </a:xfrm>
          <a:custGeom>
            <a:avLst/>
            <a:gdLst>
              <a:gd name="connsiteX0" fmla="*/ 0 w 2819400"/>
              <a:gd name="connsiteY0" fmla="*/ 1508760 h 1539240"/>
              <a:gd name="connsiteX1" fmla="*/ 1447800 w 2819400"/>
              <a:gd name="connsiteY1" fmla="*/ 0 h 1539240"/>
              <a:gd name="connsiteX2" fmla="*/ 2819400 w 2819400"/>
              <a:gd name="connsiteY2" fmla="*/ 15240 h 1539240"/>
              <a:gd name="connsiteX3" fmla="*/ 2819400 w 2819400"/>
              <a:gd name="connsiteY3" fmla="*/ 1539240 h 1539240"/>
              <a:gd name="connsiteX4" fmla="*/ 0 w 2819400"/>
              <a:gd name="connsiteY4" fmla="*/ 1508760 h 1539240"/>
              <a:gd name="connsiteX0" fmla="*/ 0 w 3057670"/>
              <a:gd name="connsiteY0" fmla="*/ 1871675 h 1902155"/>
              <a:gd name="connsiteX1" fmla="*/ 1447800 w 3057670"/>
              <a:gd name="connsiteY1" fmla="*/ 362915 h 1902155"/>
              <a:gd name="connsiteX2" fmla="*/ 3057670 w 3057670"/>
              <a:gd name="connsiteY2" fmla="*/ 0 h 1902155"/>
              <a:gd name="connsiteX3" fmla="*/ 2819400 w 3057670"/>
              <a:gd name="connsiteY3" fmla="*/ 1902155 h 1902155"/>
              <a:gd name="connsiteX4" fmla="*/ 0 w 3057670"/>
              <a:gd name="connsiteY4" fmla="*/ 1871675 h 1902155"/>
              <a:gd name="connsiteX0" fmla="*/ 0 w 3044546"/>
              <a:gd name="connsiteY0" fmla="*/ 1894180 h 1924660"/>
              <a:gd name="connsiteX1" fmla="*/ 1447800 w 3044546"/>
              <a:gd name="connsiteY1" fmla="*/ 385420 h 1924660"/>
              <a:gd name="connsiteX2" fmla="*/ 3044546 w 3044546"/>
              <a:gd name="connsiteY2" fmla="*/ 0 h 1924660"/>
              <a:gd name="connsiteX3" fmla="*/ 2819400 w 3044546"/>
              <a:gd name="connsiteY3" fmla="*/ 1924660 h 1924660"/>
              <a:gd name="connsiteX4" fmla="*/ 0 w 3044546"/>
              <a:gd name="connsiteY4" fmla="*/ 1894180 h 192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546" h="1924660">
                <a:moveTo>
                  <a:pt x="0" y="1894180"/>
                </a:moveTo>
                <a:lnTo>
                  <a:pt x="1447800" y="385420"/>
                </a:lnTo>
                <a:lnTo>
                  <a:pt x="3044546" y="0"/>
                </a:lnTo>
                <a:lnTo>
                  <a:pt x="2819400" y="1924660"/>
                </a:lnTo>
                <a:lnTo>
                  <a:pt x="0" y="189418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1A4FDDE-E7C6-47C4-958D-20DDFE79243A}"/>
              </a:ext>
            </a:extLst>
          </p:cNvPr>
          <p:cNvCxnSpPr/>
          <p:nvPr/>
        </p:nvCxnSpPr>
        <p:spPr>
          <a:xfrm flipV="1">
            <a:off x="2127104" y="4509365"/>
            <a:ext cx="1488131" cy="30623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BE3DFD5-AF5B-43AC-874F-EBE4E6CA1EB3}"/>
              </a:ext>
            </a:extLst>
          </p:cNvPr>
          <p:cNvCxnSpPr/>
          <p:nvPr/>
        </p:nvCxnSpPr>
        <p:spPr>
          <a:xfrm flipH="1">
            <a:off x="3425081" y="4509366"/>
            <a:ext cx="158528" cy="1384536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D2FB16E-5F49-42AE-9185-537D2613F859}"/>
              </a:ext>
            </a:extLst>
          </p:cNvPr>
          <p:cNvCxnSpPr/>
          <p:nvPr/>
        </p:nvCxnSpPr>
        <p:spPr>
          <a:xfrm flipH="1" flipV="1">
            <a:off x="1233267" y="5718718"/>
            <a:ext cx="2350345" cy="13711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20E2833-E0FE-43E0-B850-0F4A7C834131}"/>
              </a:ext>
            </a:extLst>
          </p:cNvPr>
          <p:cNvCxnSpPr/>
          <p:nvPr/>
        </p:nvCxnSpPr>
        <p:spPr>
          <a:xfrm flipV="1">
            <a:off x="1233265" y="4509365"/>
            <a:ext cx="1471068" cy="132789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ECBC1C00-D2C6-4714-AF2D-E43137FC7429}"/>
              </a:ext>
            </a:extLst>
          </p:cNvPr>
          <p:cNvSpPr/>
          <p:nvPr/>
        </p:nvSpPr>
        <p:spPr>
          <a:xfrm>
            <a:off x="3087102" y="5437613"/>
            <a:ext cx="66364" cy="580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65EE6E8-7BF4-46D6-80E2-796585B7AA9B}"/>
                  </a:ext>
                </a:extLst>
              </p:cNvPr>
              <p:cNvSpPr txBox="1"/>
              <p:nvPr/>
            </p:nvSpPr>
            <p:spPr>
              <a:xfrm>
                <a:off x="2230994" y="5717990"/>
                <a:ext cx="5738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65EE6E8-7BF4-46D6-80E2-796585B7A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994" y="5717990"/>
                <a:ext cx="57381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5960FA9-D328-4B5C-8A15-7DFB72F92A76}"/>
                  </a:ext>
                </a:extLst>
              </p:cNvPr>
              <p:cNvSpPr txBox="1"/>
              <p:nvPr/>
            </p:nvSpPr>
            <p:spPr>
              <a:xfrm>
                <a:off x="2597091" y="5326376"/>
                <a:ext cx="5020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5960FA9-D328-4B5C-8A15-7DFB72F92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091" y="5326376"/>
                <a:ext cx="50206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93B816C8-B122-40F2-B330-13C9F359C583}"/>
              </a:ext>
            </a:extLst>
          </p:cNvPr>
          <p:cNvSpPr/>
          <p:nvPr/>
        </p:nvSpPr>
        <p:spPr>
          <a:xfrm>
            <a:off x="2415503" y="4722965"/>
            <a:ext cx="66364" cy="58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304636D-81C3-431D-BFF9-9EB3A2F15120}"/>
              </a:ext>
            </a:extLst>
          </p:cNvPr>
          <p:cNvSpPr/>
          <p:nvPr/>
        </p:nvSpPr>
        <p:spPr>
          <a:xfrm>
            <a:off x="3533058" y="4495244"/>
            <a:ext cx="66364" cy="58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C282424-910F-4A7A-B02C-B2AE0012FD94}"/>
              </a:ext>
            </a:extLst>
          </p:cNvPr>
          <p:cNvSpPr/>
          <p:nvPr/>
        </p:nvSpPr>
        <p:spPr>
          <a:xfrm>
            <a:off x="3409268" y="5692515"/>
            <a:ext cx="66364" cy="58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9C498D4-73B1-4C15-B1F1-6021E72B86C5}"/>
              </a:ext>
            </a:extLst>
          </p:cNvPr>
          <p:cNvSpPr/>
          <p:nvPr/>
        </p:nvSpPr>
        <p:spPr>
          <a:xfrm>
            <a:off x="1343872" y="5688064"/>
            <a:ext cx="66364" cy="58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EDD4AA8-9CF6-42F1-A6FD-474A8E348C78}"/>
                  </a:ext>
                </a:extLst>
              </p:cNvPr>
              <p:cNvSpPr txBox="1"/>
              <p:nvPr/>
            </p:nvSpPr>
            <p:spPr>
              <a:xfrm>
                <a:off x="3306146" y="5669873"/>
                <a:ext cx="6739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EDD4AA8-9CF6-42F1-A6FD-474A8E348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146" y="5669873"/>
                <a:ext cx="67396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5B115E8-EAFE-4CFA-904C-000541D70588}"/>
                  </a:ext>
                </a:extLst>
              </p:cNvPr>
              <p:cNvSpPr txBox="1"/>
              <p:nvPr/>
            </p:nvSpPr>
            <p:spPr>
              <a:xfrm>
                <a:off x="687274" y="5601514"/>
                <a:ext cx="6834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5B115E8-EAFE-4CFA-904C-000541D70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4" y="5601514"/>
                <a:ext cx="68345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5ADA842-3A0C-42DA-9A36-B6D3D09EE6EA}"/>
                  </a:ext>
                </a:extLst>
              </p:cNvPr>
              <p:cNvSpPr txBox="1"/>
              <p:nvPr/>
            </p:nvSpPr>
            <p:spPr>
              <a:xfrm>
                <a:off x="3577829" y="4019611"/>
                <a:ext cx="6834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5ADA842-3A0C-42DA-9A36-B6D3D09EE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829" y="4019611"/>
                <a:ext cx="68345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66E8AAF-279A-49A7-9B28-F5DCF3F66393}"/>
                  </a:ext>
                </a:extLst>
              </p:cNvPr>
              <p:cNvSpPr txBox="1"/>
              <p:nvPr/>
            </p:nvSpPr>
            <p:spPr>
              <a:xfrm>
                <a:off x="1834443" y="4157681"/>
                <a:ext cx="6834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66E8AAF-279A-49A7-9B28-F5DCF3F66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443" y="4157681"/>
                <a:ext cx="68345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val 81">
            <a:extLst>
              <a:ext uri="{FF2B5EF4-FFF2-40B4-BE49-F238E27FC236}">
                <a16:creationId xmlns:a16="http://schemas.microsoft.com/office/drawing/2014/main" id="{1A017680-EE45-498C-92A1-D62C750A3BB0}"/>
              </a:ext>
            </a:extLst>
          </p:cNvPr>
          <p:cNvSpPr/>
          <p:nvPr/>
        </p:nvSpPr>
        <p:spPr>
          <a:xfrm>
            <a:off x="3239638" y="5526842"/>
            <a:ext cx="66364" cy="58049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F0F68B9-784A-4C3E-B29F-EB3824FA2740}"/>
                  </a:ext>
                </a:extLst>
              </p:cNvPr>
              <p:cNvSpPr txBox="1"/>
              <p:nvPr/>
            </p:nvSpPr>
            <p:spPr>
              <a:xfrm>
                <a:off x="3079691" y="5037592"/>
                <a:ext cx="5048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F0F68B9-784A-4C3E-B29F-EB3824FA2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691" y="5037592"/>
                <a:ext cx="50488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8F3C914-D1B1-4092-862D-579D598008D0}"/>
                  </a:ext>
                </a:extLst>
              </p:cNvPr>
              <p:cNvSpPr txBox="1"/>
              <p:nvPr/>
            </p:nvSpPr>
            <p:spPr>
              <a:xfrm>
                <a:off x="4396407" y="4635096"/>
                <a:ext cx="4121769" cy="983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8F3C914-D1B1-4092-862D-579D59800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407" y="4635096"/>
                <a:ext cx="4121769" cy="9836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50894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90"/>
            <a:ext cx="8229600" cy="88638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Approximate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Carathéodory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C43DA56-190E-4F17-9D71-536068DCB6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84547"/>
                <a:ext cx="8602068" cy="303783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Interesting case: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By </a:t>
                </a:r>
                <a:r>
                  <a:rPr lang="en-US" dirty="0" err="1">
                    <a:solidFill>
                      <a:schemeClr val="tx1"/>
                    </a:solidFill>
                  </a:rPr>
                  <a:t>Caratheodory’s</a:t>
                </a:r>
                <a:r>
                  <a:rPr lang="en-US" dirty="0">
                    <a:solidFill>
                      <a:schemeClr val="tx1"/>
                    </a:solidFill>
                  </a:rPr>
                  <a:t> theorem, can reduce convex combination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</a:rPr>
                  <a:t>so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</a:rPr>
                  <a:t>that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</a:rPr>
                  <a:t>it</a:t>
                </a:r>
                <a:r>
                  <a:rPr lang="nl-NL" dirty="0">
                    <a:solidFill>
                      <a:schemeClr val="tx1"/>
                    </a:solidFill>
                  </a:rPr>
                  <a:t> is </a:t>
                </a:r>
                <a:r>
                  <a:rPr lang="nl-NL" dirty="0" err="1">
                    <a:solidFill>
                      <a:schemeClr val="tx1"/>
                    </a:solidFill>
                  </a:rPr>
                  <a:t>supported</a:t>
                </a:r>
                <a:r>
                  <a:rPr lang="nl-NL" dirty="0">
                    <a:solidFill>
                      <a:schemeClr val="tx1"/>
                    </a:solidFill>
                  </a:rPr>
                  <a:t> on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</a:rPr>
                  <a:t>elements</a:t>
                </a:r>
                <a:r>
                  <a:rPr lang="nl-NL" dirty="0">
                    <a:solidFill>
                      <a:schemeClr val="tx1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br>
                  <a:rPr lang="nl-NL" dirty="0">
                    <a:solidFill>
                      <a:schemeClr val="tx1"/>
                    </a:solidFill>
                  </a:rPr>
                </a:br>
                <a:r>
                  <a:rPr lang="nl-NL" dirty="0">
                    <a:solidFill>
                      <a:schemeClr val="tx1"/>
                    </a:solidFill>
                  </a:rPr>
                  <a:t>In </a:t>
                </a:r>
                <a:r>
                  <a:rPr lang="nl-NL" dirty="0" err="1">
                    <a:solidFill>
                      <a:schemeClr val="tx1"/>
                    </a:solidFill>
                  </a:rPr>
                  <a:t>particular</a:t>
                </a:r>
                <a:r>
                  <a:rPr lang="nl-NL" dirty="0">
                    <a:solidFill>
                      <a:schemeClr val="tx1"/>
                    </a:solidFill>
                  </a:rPr>
                  <a:t>, </a:t>
                </a:r>
                <a:r>
                  <a:rPr lang="nl-NL" dirty="0" err="1">
                    <a:solidFill>
                      <a:schemeClr val="tx1"/>
                    </a:solidFill>
                  </a:rPr>
                  <a:t>can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</a:rPr>
                  <a:t>assume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</a:rPr>
                  <a:t>that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C43DA56-190E-4F17-9D71-536068DCB6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84547"/>
                <a:ext cx="8602068" cy="3037832"/>
              </a:xfrm>
              <a:blipFill>
                <a:blip r:embed="rId2"/>
                <a:stretch>
                  <a:fillRect l="-1772" t="-4016" r="-780" b="-30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 26">
            <a:extLst>
              <a:ext uri="{FF2B5EF4-FFF2-40B4-BE49-F238E27FC236}">
                <a16:creationId xmlns:a16="http://schemas.microsoft.com/office/drawing/2014/main" id="{9C8E34B7-4330-4806-8807-E3B2CAFDA3EF}"/>
              </a:ext>
            </a:extLst>
          </p:cNvPr>
          <p:cNvSpPr/>
          <p:nvPr/>
        </p:nvSpPr>
        <p:spPr>
          <a:xfrm>
            <a:off x="1377054" y="4524269"/>
            <a:ext cx="2209627" cy="1221844"/>
          </a:xfrm>
          <a:custGeom>
            <a:avLst/>
            <a:gdLst>
              <a:gd name="connsiteX0" fmla="*/ 0 w 2819400"/>
              <a:gd name="connsiteY0" fmla="*/ 1508760 h 1539240"/>
              <a:gd name="connsiteX1" fmla="*/ 1447800 w 2819400"/>
              <a:gd name="connsiteY1" fmla="*/ 0 h 1539240"/>
              <a:gd name="connsiteX2" fmla="*/ 2819400 w 2819400"/>
              <a:gd name="connsiteY2" fmla="*/ 15240 h 1539240"/>
              <a:gd name="connsiteX3" fmla="*/ 2819400 w 2819400"/>
              <a:gd name="connsiteY3" fmla="*/ 1539240 h 1539240"/>
              <a:gd name="connsiteX4" fmla="*/ 0 w 2819400"/>
              <a:gd name="connsiteY4" fmla="*/ 1508760 h 1539240"/>
              <a:gd name="connsiteX0" fmla="*/ 0 w 3057670"/>
              <a:gd name="connsiteY0" fmla="*/ 1871675 h 1902155"/>
              <a:gd name="connsiteX1" fmla="*/ 1447800 w 3057670"/>
              <a:gd name="connsiteY1" fmla="*/ 362915 h 1902155"/>
              <a:gd name="connsiteX2" fmla="*/ 3057670 w 3057670"/>
              <a:gd name="connsiteY2" fmla="*/ 0 h 1902155"/>
              <a:gd name="connsiteX3" fmla="*/ 2819400 w 3057670"/>
              <a:gd name="connsiteY3" fmla="*/ 1902155 h 1902155"/>
              <a:gd name="connsiteX4" fmla="*/ 0 w 3057670"/>
              <a:gd name="connsiteY4" fmla="*/ 1871675 h 1902155"/>
              <a:gd name="connsiteX0" fmla="*/ 0 w 3044546"/>
              <a:gd name="connsiteY0" fmla="*/ 1894180 h 1924660"/>
              <a:gd name="connsiteX1" fmla="*/ 1447800 w 3044546"/>
              <a:gd name="connsiteY1" fmla="*/ 385420 h 1924660"/>
              <a:gd name="connsiteX2" fmla="*/ 3044546 w 3044546"/>
              <a:gd name="connsiteY2" fmla="*/ 0 h 1924660"/>
              <a:gd name="connsiteX3" fmla="*/ 2819400 w 3044546"/>
              <a:gd name="connsiteY3" fmla="*/ 1924660 h 1924660"/>
              <a:gd name="connsiteX4" fmla="*/ 0 w 3044546"/>
              <a:gd name="connsiteY4" fmla="*/ 1894180 h 192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546" h="1924660">
                <a:moveTo>
                  <a:pt x="0" y="1894180"/>
                </a:moveTo>
                <a:lnTo>
                  <a:pt x="1447800" y="385420"/>
                </a:lnTo>
                <a:lnTo>
                  <a:pt x="3044546" y="0"/>
                </a:lnTo>
                <a:lnTo>
                  <a:pt x="2819400" y="1924660"/>
                </a:lnTo>
                <a:lnTo>
                  <a:pt x="0" y="189418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1A4FDDE-E7C6-47C4-958D-20DDFE79243A}"/>
              </a:ext>
            </a:extLst>
          </p:cNvPr>
          <p:cNvCxnSpPr/>
          <p:nvPr/>
        </p:nvCxnSpPr>
        <p:spPr>
          <a:xfrm flipV="1">
            <a:off x="2127104" y="4509365"/>
            <a:ext cx="1488131" cy="30623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BE3DFD5-AF5B-43AC-874F-EBE4E6CA1EB3}"/>
              </a:ext>
            </a:extLst>
          </p:cNvPr>
          <p:cNvCxnSpPr/>
          <p:nvPr/>
        </p:nvCxnSpPr>
        <p:spPr>
          <a:xfrm flipH="1">
            <a:off x="3425081" y="4509366"/>
            <a:ext cx="158528" cy="1384536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D2FB16E-5F49-42AE-9185-537D2613F859}"/>
              </a:ext>
            </a:extLst>
          </p:cNvPr>
          <p:cNvCxnSpPr/>
          <p:nvPr/>
        </p:nvCxnSpPr>
        <p:spPr>
          <a:xfrm flipH="1" flipV="1">
            <a:off x="1233267" y="5718718"/>
            <a:ext cx="2350345" cy="13711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20E2833-E0FE-43E0-B850-0F4A7C834131}"/>
              </a:ext>
            </a:extLst>
          </p:cNvPr>
          <p:cNvCxnSpPr/>
          <p:nvPr/>
        </p:nvCxnSpPr>
        <p:spPr>
          <a:xfrm flipV="1">
            <a:off x="1233265" y="4509365"/>
            <a:ext cx="1471068" cy="132789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ECBC1C00-D2C6-4714-AF2D-E43137FC7429}"/>
              </a:ext>
            </a:extLst>
          </p:cNvPr>
          <p:cNvSpPr/>
          <p:nvPr/>
        </p:nvSpPr>
        <p:spPr>
          <a:xfrm>
            <a:off x="3087102" y="5437613"/>
            <a:ext cx="66364" cy="580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65EE6E8-7BF4-46D6-80E2-796585B7AA9B}"/>
                  </a:ext>
                </a:extLst>
              </p:cNvPr>
              <p:cNvSpPr txBox="1"/>
              <p:nvPr/>
            </p:nvSpPr>
            <p:spPr>
              <a:xfrm>
                <a:off x="2230994" y="5717990"/>
                <a:ext cx="5738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65EE6E8-7BF4-46D6-80E2-796585B7A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994" y="5717990"/>
                <a:ext cx="57381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5960FA9-D328-4B5C-8A15-7DFB72F92A76}"/>
                  </a:ext>
                </a:extLst>
              </p:cNvPr>
              <p:cNvSpPr txBox="1"/>
              <p:nvPr/>
            </p:nvSpPr>
            <p:spPr>
              <a:xfrm>
                <a:off x="2597091" y="5326376"/>
                <a:ext cx="5020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5960FA9-D328-4B5C-8A15-7DFB72F92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091" y="5326376"/>
                <a:ext cx="50206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93B816C8-B122-40F2-B330-13C9F359C583}"/>
              </a:ext>
            </a:extLst>
          </p:cNvPr>
          <p:cNvSpPr/>
          <p:nvPr/>
        </p:nvSpPr>
        <p:spPr>
          <a:xfrm>
            <a:off x="2415503" y="4722965"/>
            <a:ext cx="66364" cy="58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304636D-81C3-431D-BFF9-9EB3A2F15120}"/>
              </a:ext>
            </a:extLst>
          </p:cNvPr>
          <p:cNvSpPr/>
          <p:nvPr/>
        </p:nvSpPr>
        <p:spPr>
          <a:xfrm>
            <a:off x="3533058" y="4495244"/>
            <a:ext cx="66364" cy="58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C282424-910F-4A7A-B02C-B2AE0012FD94}"/>
              </a:ext>
            </a:extLst>
          </p:cNvPr>
          <p:cNvSpPr/>
          <p:nvPr/>
        </p:nvSpPr>
        <p:spPr>
          <a:xfrm>
            <a:off x="3409268" y="5692515"/>
            <a:ext cx="66364" cy="58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9C498D4-73B1-4C15-B1F1-6021E72B86C5}"/>
              </a:ext>
            </a:extLst>
          </p:cNvPr>
          <p:cNvSpPr/>
          <p:nvPr/>
        </p:nvSpPr>
        <p:spPr>
          <a:xfrm>
            <a:off x="1343872" y="5688064"/>
            <a:ext cx="66364" cy="58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EDD4AA8-9CF6-42F1-A6FD-474A8E348C78}"/>
                  </a:ext>
                </a:extLst>
              </p:cNvPr>
              <p:cNvSpPr txBox="1"/>
              <p:nvPr/>
            </p:nvSpPr>
            <p:spPr>
              <a:xfrm>
                <a:off x="3306146" y="5669873"/>
                <a:ext cx="6739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EDD4AA8-9CF6-42F1-A6FD-474A8E348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146" y="5669873"/>
                <a:ext cx="67396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5B115E8-EAFE-4CFA-904C-000541D70588}"/>
                  </a:ext>
                </a:extLst>
              </p:cNvPr>
              <p:cNvSpPr txBox="1"/>
              <p:nvPr/>
            </p:nvSpPr>
            <p:spPr>
              <a:xfrm>
                <a:off x="687274" y="5601514"/>
                <a:ext cx="6834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5B115E8-EAFE-4CFA-904C-000541D70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4" y="5601514"/>
                <a:ext cx="68345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5ADA842-3A0C-42DA-9A36-B6D3D09EE6EA}"/>
                  </a:ext>
                </a:extLst>
              </p:cNvPr>
              <p:cNvSpPr txBox="1"/>
              <p:nvPr/>
            </p:nvSpPr>
            <p:spPr>
              <a:xfrm>
                <a:off x="3577829" y="4019611"/>
                <a:ext cx="6834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5ADA842-3A0C-42DA-9A36-B6D3D09EE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829" y="4019611"/>
                <a:ext cx="68345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66E8AAF-279A-49A7-9B28-F5DCF3F66393}"/>
                  </a:ext>
                </a:extLst>
              </p:cNvPr>
              <p:cNvSpPr txBox="1"/>
              <p:nvPr/>
            </p:nvSpPr>
            <p:spPr>
              <a:xfrm>
                <a:off x="1834443" y="4157681"/>
                <a:ext cx="6834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66E8AAF-279A-49A7-9B28-F5DCF3F66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443" y="4157681"/>
                <a:ext cx="68345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val 81">
            <a:extLst>
              <a:ext uri="{FF2B5EF4-FFF2-40B4-BE49-F238E27FC236}">
                <a16:creationId xmlns:a16="http://schemas.microsoft.com/office/drawing/2014/main" id="{1A017680-EE45-498C-92A1-D62C750A3BB0}"/>
              </a:ext>
            </a:extLst>
          </p:cNvPr>
          <p:cNvSpPr/>
          <p:nvPr/>
        </p:nvSpPr>
        <p:spPr>
          <a:xfrm>
            <a:off x="3239638" y="5526842"/>
            <a:ext cx="66364" cy="58049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F0F68B9-784A-4C3E-B29F-EB3824FA2740}"/>
                  </a:ext>
                </a:extLst>
              </p:cNvPr>
              <p:cNvSpPr txBox="1"/>
              <p:nvPr/>
            </p:nvSpPr>
            <p:spPr>
              <a:xfrm>
                <a:off x="3079691" y="5037592"/>
                <a:ext cx="5048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F0F68B9-784A-4C3E-B29F-EB3824FA2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691" y="5037592"/>
                <a:ext cx="50488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498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109658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</a:rPr>
              <a:t>Why is this difficult?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658531-2C0C-4EBD-8002-FDA35FD6E8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7" t="3391" r="5993"/>
          <a:stretch/>
        </p:blipFill>
        <p:spPr>
          <a:xfrm>
            <a:off x="539642" y="1098226"/>
            <a:ext cx="1238677" cy="18697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16B816-E778-4CFA-85FC-165671190B0B}"/>
              </a:ext>
            </a:extLst>
          </p:cNvPr>
          <p:cNvSpPr/>
          <p:nvPr/>
        </p:nvSpPr>
        <p:spPr>
          <a:xfrm>
            <a:off x="461314" y="3067037"/>
            <a:ext cx="141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  <a:sym typeface="Mathematica1"/>
              </a:rPr>
              <a:t>Lenstra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sym typeface="Mathematica1"/>
              </a:rPr>
              <a:t> 1983</a:t>
            </a:r>
            <a:endParaRPr lang="nl-NL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D71761-C7FE-477C-A591-67C3FAD7F712}"/>
                  </a:ext>
                </a:extLst>
              </p:cNvPr>
              <p:cNvSpPr/>
              <p:nvPr/>
            </p:nvSpPr>
            <p:spPr>
              <a:xfrm>
                <a:off x="1785017" y="1525077"/>
                <a:ext cx="3604385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ym typeface="Mathematica1"/>
                  </a:rPr>
                  <a:t>Can be solved in time 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  <a:sym typeface="Mathematica1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Mathematica1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sym typeface="Mathematica1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sym typeface="Mathematica1"/>
                      </a:rPr>
                      <m:t>poly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Mathematica1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Mathematica1"/>
                          </a:rPr>
                          <m:t>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sym typeface="Mathematica1"/>
                              </a:rPr>
                              <m:t>𝐴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sym typeface="Mathematica1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sym typeface="Mathematica1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sym typeface="Mathematica1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sym typeface="Mathematica1"/>
                              </a:rPr>
                              <m:t>𝑐</m:t>
                            </m:r>
                          </m:e>
                        </m:d>
                      </m:e>
                    </m:d>
                  </m:oMath>
                </a14:m>
                <a:endParaRPr lang="nl-NL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D71761-C7FE-477C-A591-67C3FAD7F7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017" y="1525077"/>
                <a:ext cx="3604385" cy="954107"/>
              </a:xfrm>
              <a:prstGeom prst="rect">
                <a:avLst/>
              </a:prstGeom>
              <a:blipFill>
                <a:blip r:embed="rId3"/>
                <a:stretch>
                  <a:fillRect l="-3553" t="-573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 3">
            <a:extLst>
              <a:ext uri="{FF2B5EF4-FFF2-40B4-BE49-F238E27FC236}">
                <a16:creationId xmlns:a16="http://schemas.microsoft.com/office/drawing/2014/main" id="{75CA6CD6-D354-4657-853B-1387850CE17B}"/>
              </a:ext>
            </a:extLst>
          </p:cNvPr>
          <p:cNvSpPr/>
          <p:nvPr/>
        </p:nvSpPr>
        <p:spPr>
          <a:xfrm rot="608724">
            <a:off x="2972405" y="3410493"/>
            <a:ext cx="2943048" cy="1721765"/>
          </a:xfrm>
          <a:custGeom>
            <a:avLst/>
            <a:gdLst>
              <a:gd name="connsiteX0" fmla="*/ 0 w 1254642"/>
              <a:gd name="connsiteY0" fmla="*/ 0 h 1073889"/>
              <a:gd name="connsiteX1" fmla="*/ 21265 w 1254642"/>
              <a:gd name="connsiteY1" fmla="*/ 1073889 h 1073889"/>
              <a:gd name="connsiteX2" fmla="*/ 1254642 w 1254642"/>
              <a:gd name="connsiteY2" fmla="*/ 1063256 h 1073889"/>
              <a:gd name="connsiteX3" fmla="*/ 0 w 1254642"/>
              <a:gd name="connsiteY3" fmla="*/ 0 h 1073889"/>
              <a:gd name="connsiteX0" fmla="*/ 0 w 1254642"/>
              <a:gd name="connsiteY0" fmla="*/ 0 h 1063256"/>
              <a:gd name="connsiteX1" fmla="*/ 55131 w 1254642"/>
              <a:gd name="connsiteY1" fmla="*/ 1048489 h 1063256"/>
              <a:gd name="connsiteX2" fmla="*/ 1254642 w 1254642"/>
              <a:gd name="connsiteY2" fmla="*/ 1063256 h 1063256"/>
              <a:gd name="connsiteX3" fmla="*/ 0 w 1254642"/>
              <a:gd name="connsiteY3" fmla="*/ 0 h 1063256"/>
              <a:gd name="connsiteX0" fmla="*/ 0 w 1254642"/>
              <a:gd name="connsiteY0" fmla="*/ 0 h 1063256"/>
              <a:gd name="connsiteX1" fmla="*/ 122864 w 1254642"/>
              <a:gd name="connsiteY1" fmla="*/ 896089 h 1063256"/>
              <a:gd name="connsiteX2" fmla="*/ 1254642 w 1254642"/>
              <a:gd name="connsiteY2" fmla="*/ 1063256 h 1063256"/>
              <a:gd name="connsiteX3" fmla="*/ 0 w 1254642"/>
              <a:gd name="connsiteY3" fmla="*/ 0 h 1063256"/>
              <a:gd name="connsiteX0" fmla="*/ 0 w 1347776"/>
              <a:gd name="connsiteY0" fmla="*/ 0 h 1063256"/>
              <a:gd name="connsiteX1" fmla="*/ 215998 w 1347776"/>
              <a:gd name="connsiteY1" fmla="*/ 896089 h 1063256"/>
              <a:gd name="connsiteX2" fmla="*/ 1347776 w 1347776"/>
              <a:gd name="connsiteY2" fmla="*/ 1063256 h 1063256"/>
              <a:gd name="connsiteX3" fmla="*/ 0 w 1347776"/>
              <a:gd name="connsiteY3" fmla="*/ 0 h 1063256"/>
              <a:gd name="connsiteX0" fmla="*/ 0 w 1347776"/>
              <a:gd name="connsiteY0" fmla="*/ 0 h 1063256"/>
              <a:gd name="connsiteX1" fmla="*/ 351464 w 1347776"/>
              <a:gd name="connsiteY1" fmla="*/ 1014622 h 1063256"/>
              <a:gd name="connsiteX2" fmla="*/ 1347776 w 1347776"/>
              <a:gd name="connsiteY2" fmla="*/ 1063256 h 1063256"/>
              <a:gd name="connsiteX3" fmla="*/ 0 w 1347776"/>
              <a:gd name="connsiteY3" fmla="*/ 0 h 1063256"/>
              <a:gd name="connsiteX0" fmla="*/ 0 w 1347776"/>
              <a:gd name="connsiteY0" fmla="*/ 0 h 1147923"/>
              <a:gd name="connsiteX1" fmla="*/ 351464 w 1347776"/>
              <a:gd name="connsiteY1" fmla="*/ 1014622 h 1147923"/>
              <a:gd name="connsiteX2" fmla="*/ 1347776 w 1347776"/>
              <a:gd name="connsiteY2" fmla="*/ 1147923 h 1147923"/>
              <a:gd name="connsiteX3" fmla="*/ 0 w 1347776"/>
              <a:gd name="connsiteY3" fmla="*/ 0 h 1147923"/>
              <a:gd name="connsiteX0" fmla="*/ 0 w 1347776"/>
              <a:gd name="connsiteY0" fmla="*/ 0 h 1147923"/>
              <a:gd name="connsiteX1" fmla="*/ 430398 w 1347776"/>
              <a:gd name="connsiteY1" fmla="*/ 745834 h 1147923"/>
              <a:gd name="connsiteX2" fmla="*/ 1347776 w 1347776"/>
              <a:gd name="connsiteY2" fmla="*/ 1147923 h 1147923"/>
              <a:gd name="connsiteX3" fmla="*/ 0 w 1347776"/>
              <a:gd name="connsiteY3" fmla="*/ 0 h 1147923"/>
              <a:gd name="connsiteX0" fmla="*/ 0 w 1347776"/>
              <a:gd name="connsiteY0" fmla="*/ 0 h 1147923"/>
              <a:gd name="connsiteX1" fmla="*/ 444551 w 1347776"/>
              <a:gd name="connsiteY1" fmla="*/ 728296 h 1147923"/>
              <a:gd name="connsiteX2" fmla="*/ 1347776 w 1347776"/>
              <a:gd name="connsiteY2" fmla="*/ 1147923 h 1147923"/>
              <a:gd name="connsiteX3" fmla="*/ 0 w 1347776"/>
              <a:gd name="connsiteY3" fmla="*/ 0 h 114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776" h="1147923">
                <a:moveTo>
                  <a:pt x="0" y="0"/>
                </a:moveTo>
                <a:lnTo>
                  <a:pt x="444551" y="728296"/>
                </a:lnTo>
                <a:lnTo>
                  <a:pt x="1347776" y="1147923"/>
                </a:lnTo>
                <a:lnTo>
                  <a:pt x="0" y="0"/>
                </a:lnTo>
                <a:close/>
              </a:path>
            </a:pathLst>
          </a:cu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75660B-5003-426B-915D-D05DB5AD1529}"/>
                  </a:ext>
                </a:extLst>
              </p:cNvPr>
              <p:cNvSpPr txBox="1"/>
              <p:nvPr/>
            </p:nvSpPr>
            <p:spPr>
              <a:xfrm>
                <a:off x="7009490" y="4686033"/>
                <a:ext cx="711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75660B-5003-426B-915D-D05DB5AD1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490" y="4686033"/>
                <a:ext cx="71147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3BACA93F-5467-45E5-850F-11DB7C5E4B2E}"/>
              </a:ext>
            </a:extLst>
          </p:cNvPr>
          <p:cNvGrpSpPr/>
          <p:nvPr/>
        </p:nvGrpSpPr>
        <p:grpSpPr>
          <a:xfrm>
            <a:off x="5638652" y="3490533"/>
            <a:ext cx="1394851" cy="1801539"/>
            <a:chOff x="6350570" y="2458781"/>
            <a:chExt cx="1921904" cy="283779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66B376-29AF-4285-A46E-973C68B2C506}"/>
                </a:ext>
              </a:extLst>
            </p:cNvPr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96B7031-8E9B-4AB9-837B-D3898DD863FA}"/>
                </a:ext>
              </a:extLst>
            </p:cNvPr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3716C6A-CF4D-4BC4-B5EE-2086A84E12BC}"/>
                </a:ext>
              </a:extLst>
            </p:cNvPr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AACED83-3812-4CB9-8AC7-B489FA2F93C1}"/>
                </a:ext>
              </a:extLst>
            </p:cNvPr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7B12399-06B2-4CBF-BACF-FD693910DAC5}"/>
                </a:ext>
              </a:extLst>
            </p:cNvPr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79EAC3E-8202-4A05-AC10-E217959C4F25}"/>
                </a:ext>
              </a:extLst>
            </p:cNvPr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2155DB2-6514-4237-A8CF-79BE87597880}"/>
                </a:ext>
              </a:extLst>
            </p:cNvPr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B34F5C-1181-42CD-8B6A-D207B0097CC7}"/>
                </a:ext>
              </a:extLst>
            </p:cNvPr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808DB1C-0FE6-4AEB-90AD-1D2F2F759675}"/>
                </a:ext>
              </a:extLst>
            </p:cNvPr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FFE7697-EE37-4837-844E-E6CA4C7E0B99}"/>
                </a:ext>
              </a:extLst>
            </p:cNvPr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BD30593-D7A6-4A8F-9E2E-814D6D1E3A18}"/>
                </a:ext>
              </a:extLst>
            </p:cNvPr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4E5D6B4-70A4-4F56-83B1-0ED41100409F}"/>
                </a:ext>
              </a:extLst>
            </p:cNvPr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BB80E22-A47A-4B93-BDC1-2227A21757ED}"/>
              </a:ext>
            </a:extLst>
          </p:cNvPr>
          <p:cNvGrpSpPr/>
          <p:nvPr/>
        </p:nvGrpSpPr>
        <p:grpSpPr>
          <a:xfrm>
            <a:off x="2982146" y="3496039"/>
            <a:ext cx="2059431" cy="1802384"/>
            <a:chOff x="5434874" y="2457450"/>
            <a:chExt cx="2837600" cy="283913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5ACAEAD-5E30-4233-8108-E35356BF8198}"/>
                </a:ext>
              </a:extLst>
            </p:cNvPr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EBC1D65-362F-44F6-91DF-692968EC7E98}"/>
                </a:ext>
              </a:extLst>
            </p:cNvPr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86D8108-006B-4853-9B84-194DBDB4D9D3}"/>
                </a:ext>
              </a:extLst>
            </p:cNvPr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5DD2414-3625-4EC6-82F9-9E26F1876797}"/>
                </a:ext>
              </a:extLst>
            </p:cNvPr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CE8774E-5031-4511-8515-C4BC7000746F}"/>
                </a:ext>
              </a:extLst>
            </p:cNvPr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192B2B9-D899-4381-B50D-280E8077E3BC}"/>
                </a:ext>
              </a:extLst>
            </p:cNvPr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ACE59B8-DC63-4F0E-B296-B49A87CACDEF}"/>
                </a:ext>
              </a:extLst>
            </p:cNvPr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06F0D1E-65AC-4479-9EC0-F6172E808A58}"/>
                </a:ext>
              </a:extLst>
            </p:cNvPr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9696280-EDC3-4FF8-BE2C-830F05536212}"/>
                </a:ext>
              </a:extLst>
            </p:cNvPr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ABC50E0-CAA5-4227-811F-04A98773C2BE}"/>
                </a:ext>
              </a:extLst>
            </p:cNvPr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EC1AA75-A531-4B0C-AF1C-C70BAA7DD19A}"/>
                </a:ext>
              </a:extLst>
            </p:cNvPr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05A51D7-E890-4C3E-A607-0877315FBA60}"/>
                </a:ext>
              </a:extLst>
            </p:cNvPr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ECC89FB-AFC7-4167-8DD0-3548100A0D86}"/>
                </a:ext>
              </a:extLst>
            </p:cNvPr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11B39C1-7F64-4B74-BF3F-0338F6083C16}"/>
                </a:ext>
              </a:extLst>
            </p:cNvPr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98D60B1-3C34-428C-8C71-46E4E7A9456E}"/>
                </a:ext>
              </a:extLst>
            </p:cNvPr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338A8AB-1D8C-49B5-8EFD-4FA80B1281CA}"/>
                </a:ext>
              </a:extLst>
            </p:cNvPr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99E123-B8BE-4A2D-A36C-CC012D38A477}"/>
                  </a:ext>
                </a:extLst>
              </p:cNvPr>
              <p:cNvSpPr txBox="1"/>
              <p:nvPr/>
            </p:nvSpPr>
            <p:spPr>
              <a:xfrm>
                <a:off x="958410" y="5648068"/>
                <a:ext cx="83990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Geometry of Lattice Free Convex Sets is Complicated! 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Not obvious how to do exhaustive search efficiently. </a:t>
                </a:r>
                <a:endParaRPr lang="nl-NL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99E123-B8BE-4A2D-A36C-CC012D38A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10" y="5648068"/>
                <a:ext cx="8399084" cy="830997"/>
              </a:xfrm>
              <a:prstGeom prst="rect">
                <a:avLst/>
              </a:prstGeom>
              <a:blipFill>
                <a:blip r:embed="rId5"/>
                <a:stretch>
                  <a:fillRect l="-1089" t="-6618" b="-1617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0789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90"/>
            <a:ext cx="8229600" cy="88638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Approximate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Carathéodory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C43DA56-190E-4F17-9D71-536068DCB6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4950"/>
                <a:ext cx="8602068" cy="47947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Claim:</a:t>
                </a:r>
                <a:r>
                  <a:rPr lang="en-US" dirty="0">
                    <a:solidFill>
                      <a:schemeClr val="tx1"/>
                    </a:solidFill>
                  </a:rPr>
                  <a:t>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</a:rPr>
                  <a:t>such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</a:rPr>
                  <a:t>that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</a:rPr>
                  <a:t>and</a:t>
                </a:r>
                <a:r>
                  <a:rPr lang="nl-NL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 err="1">
                    <a:solidFill>
                      <a:schemeClr val="tx1"/>
                    </a:solidFill>
                  </a:rPr>
                  <a:t>Proo</a:t>
                </a:r>
                <a:r>
                  <a:rPr lang="nl-NL" dirty="0">
                    <a:solidFill>
                      <a:schemeClr val="tx1"/>
                    </a:solidFill>
                  </a:rPr>
                  <a:t>f: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  <a:r>
                  <a:rPr lang="nl-NL" dirty="0" err="1">
                    <a:solidFill>
                      <a:schemeClr val="tx1"/>
                    </a:solidFill>
                  </a:rPr>
                  <a:t>an</a:t>
                </a:r>
                <a:r>
                  <a:rPr lang="nl-NL" dirty="0">
                    <a:solidFill>
                      <a:schemeClr val="tx1"/>
                    </a:solidFill>
                  </a:rPr>
                  <a:t> augment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⌈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</a:rPr>
                  <a:t>to</a:t>
                </a:r>
                <a:r>
                  <a:rPr lang="nl-NL" dirty="0">
                    <a:solidFill>
                      <a:schemeClr val="tx1"/>
                    </a:solidFill>
                  </a:rPr>
                  <a:t> 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C43DA56-190E-4F17-9D71-536068DCB6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4950"/>
                <a:ext cx="8602068" cy="4794760"/>
              </a:xfrm>
              <a:blipFill>
                <a:blip r:embed="rId2"/>
                <a:stretch>
                  <a:fillRect l="-1772" t="-152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2683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90"/>
            <a:ext cx="8229600" cy="88638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Approximate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Carathéodory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C43DA56-190E-4F17-9D71-536068DCB6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9754" y="1084546"/>
                <a:ext cx="8719514" cy="555533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We choose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</a:rPr>
                  <a:t>with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</a:rPr>
                  <a:t>multiplicity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Norm bound: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</m:e>
                            </m:nary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</m:e>
                            </m:nary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tx1"/>
                    </a:solidFill>
                  </a:rPr>
                  <a:t>  </a:t>
                </a:r>
                <a:br>
                  <a:rPr 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nary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br>
                  <a:rPr lang="en-US" dirty="0">
                    <a:solidFill>
                      <a:schemeClr val="tx1"/>
                    </a:solidFill>
                  </a:rPr>
                </a:br>
                <a:b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C43DA56-190E-4F17-9D71-536068DCB6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9754" y="1084546"/>
                <a:ext cx="8719514" cy="5555339"/>
              </a:xfrm>
              <a:blipFill>
                <a:blip r:embed="rId2"/>
                <a:stretch>
                  <a:fillRect l="-1818" t="-131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8794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90"/>
            <a:ext cx="8229600" cy="88638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Idea of Analysis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C3FE1E2-8CCD-4929-8AF4-AAC613D90C72}"/>
              </a:ext>
            </a:extLst>
          </p:cNvPr>
          <p:cNvSpPr txBox="1">
            <a:spLocks/>
          </p:cNvSpPr>
          <p:nvPr/>
        </p:nvSpPr>
        <p:spPr>
          <a:xfrm>
            <a:off x="257422" y="4121199"/>
            <a:ext cx="4124581" cy="5042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120E7627-C24E-420B-BB41-157AD2CD00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696" y="1279963"/>
                <a:ext cx="9381529" cy="50422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891" indent="-342891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lvl1pPr>
                <a:lvl2pPr marL="742932" indent="-285744" algn="l" defTabSz="914377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1142971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600160" indent="-228594" algn="l" defTabSz="914377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2057349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2514537" indent="-228594" algn="l" defTabSz="914377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Case 2: we terminate by replacing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by</a:t>
                </a:r>
                <a:b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}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By a robust variant of </a:t>
                </a:r>
                <a:r>
                  <a:rPr lang="en-US" sz="28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Grunbaum’s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inequality, </a:t>
                </a:r>
                <a:b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</a:b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vo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vo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, for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fixed.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We then repeat Cut-Or-Average procedure with new</a:t>
                </a:r>
                <a:b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</a:b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body (rounding again if necessary).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120E7627-C24E-420B-BB41-157AD2CD0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96" y="1279963"/>
                <a:ext cx="9381529" cy="5042295"/>
              </a:xfrm>
              <a:prstGeom prst="rect">
                <a:avLst/>
              </a:prstGeom>
              <a:blipFill>
                <a:blip r:embed="rId2"/>
                <a:stretch>
                  <a:fillRect l="-1365" t="-120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5184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90"/>
            <a:ext cx="8229600" cy="88638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Small Volume Implies Flatness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ontent Placeholder 4">
                <a:extLst>
                  <a:ext uri="{FF2B5EF4-FFF2-40B4-BE49-F238E27FC236}">
                    <a16:creationId xmlns:a16="http://schemas.microsoft.com/office/drawing/2014/main" id="{FE346BC1-B9DB-497A-B379-E805D99733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4051" y="3787602"/>
                <a:ext cx="8790820" cy="159993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Lemma:</a:t>
                </a:r>
                <a:r>
                  <a:rPr lang="en-US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vol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,  </a:t>
                </a:r>
                <a:br>
                  <a:rPr lang="nl-NL" dirty="0">
                    <a:solidFill>
                      <a:schemeClr val="tx1"/>
                    </a:solidFill>
                  </a:rPr>
                </a:br>
                <a:r>
                  <a:rPr lang="nl-NL" dirty="0" err="1">
                    <a:solidFill>
                      <a:schemeClr val="tx1"/>
                    </a:solidFill>
                  </a:rPr>
                  <a:t>can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</a:rPr>
                  <a:t>reduce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</a:rPr>
                  <a:t>dimension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</a:rPr>
                  <a:t>by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27" name="Content Placeholder 4">
                <a:extLst>
                  <a:ext uri="{FF2B5EF4-FFF2-40B4-BE49-F238E27FC236}">
                    <a16:creationId xmlns:a16="http://schemas.microsoft.com/office/drawing/2014/main" id="{FE346BC1-B9DB-497A-B379-E805D99733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051" y="3787602"/>
                <a:ext cx="8790820" cy="1599930"/>
              </a:xfrm>
              <a:blipFill>
                <a:blip r:embed="rId2"/>
                <a:stretch>
                  <a:fillRect l="-1803" t="-266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165">
            <a:extLst>
              <a:ext uri="{FF2B5EF4-FFF2-40B4-BE49-F238E27FC236}">
                <a16:creationId xmlns:a16="http://schemas.microsoft.com/office/drawing/2014/main" id="{9AA23630-2AB7-48E8-A4C8-0D1FCC7CF8AB}"/>
              </a:ext>
            </a:extLst>
          </p:cNvPr>
          <p:cNvSpPr/>
          <p:nvPr/>
        </p:nvSpPr>
        <p:spPr>
          <a:xfrm rot="8322814">
            <a:off x="3726204" y="2088690"/>
            <a:ext cx="1493650" cy="1011343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195475"/>
              <a:gd name="connsiteX1" fmla="*/ 400291 w 2156106"/>
              <a:gd name="connsiteY1" fmla="*/ 722078 h 1195475"/>
              <a:gd name="connsiteX2" fmla="*/ 1356974 w 2156106"/>
              <a:gd name="connsiteY2" fmla="*/ 1142287 h 1195475"/>
              <a:gd name="connsiteX3" fmla="*/ 2156106 w 2156106"/>
              <a:gd name="connsiteY3" fmla="*/ 1195475 h 1195475"/>
              <a:gd name="connsiteX4" fmla="*/ 1779967 w 2156106"/>
              <a:gd name="connsiteY4" fmla="*/ 529026 h 1195475"/>
              <a:gd name="connsiteX5" fmla="*/ 937044 w 2156106"/>
              <a:gd name="connsiteY5" fmla="*/ 34098 h 1195475"/>
              <a:gd name="connsiteX6" fmla="*/ 0 w 2156106"/>
              <a:gd name="connsiteY6" fmla="*/ 0 h 1195475"/>
              <a:gd name="connsiteX0" fmla="*/ 0 w 2156106"/>
              <a:gd name="connsiteY0" fmla="*/ 0 h 1195475"/>
              <a:gd name="connsiteX1" fmla="*/ 555964 w 2156106"/>
              <a:gd name="connsiteY1" fmla="*/ 483210 h 1195475"/>
              <a:gd name="connsiteX2" fmla="*/ 1356974 w 2156106"/>
              <a:gd name="connsiteY2" fmla="*/ 1142287 h 1195475"/>
              <a:gd name="connsiteX3" fmla="*/ 2156106 w 2156106"/>
              <a:gd name="connsiteY3" fmla="*/ 1195475 h 1195475"/>
              <a:gd name="connsiteX4" fmla="*/ 1779967 w 2156106"/>
              <a:gd name="connsiteY4" fmla="*/ 529026 h 1195475"/>
              <a:gd name="connsiteX5" fmla="*/ 937044 w 2156106"/>
              <a:gd name="connsiteY5" fmla="*/ 34098 h 1195475"/>
              <a:gd name="connsiteX6" fmla="*/ 0 w 2156106"/>
              <a:gd name="connsiteY6" fmla="*/ 0 h 1195475"/>
              <a:gd name="connsiteX0" fmla="*/ 0 w 1786477"/>
              <a:gd name="connsiteY0" fmla="*/ 1 h 1253492"/>
              <a:gd name="connsiteX1" fmla="*/ 186335 w 1786477"/>
              <a:gd name="connsiteY1" fmla="*/ 541227 h 1253492"/>
              <a:gd name="connsiteX2" fmla="*/ 987345 w 1786477"/>
              <a:gd name="connsiteY2" fmla="*/ 1200304 h 1253492"/>
              <a:gd name="connsiteX3" fmla="*/ 1786477 w 1786477"/>
              <a:gd name="connsiteY3" fmla="*/ 1253492 h 1253492"/>
              <a:gd name="connsiteX4" fmla="*/ 1410338 w 1786477"/>
              <a:gd name="connsiteY4" fmla="*/ 587043 h 1253492"/>
              <a:gd name="connsiteX5" fmla="*/ 567415 w 1786477"/>
              <a:gd name="connsiteY5" fmla="*/ 92115 h 1253492"/>
              <a:gd name="connsiteX6" fmla="*/ 0 w 1786477"/>
              <a:gd name="connsiteY6" fmla="*/ 1 h 125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6477" h="1253492">
                <a:moveTo>
                  <a:pt x="0" y="1"/>
                </a:moveTo>
                <a:lnTo>
                  <a:pt x="186335" y="541227"/>
                </a:lnTo>
                <a:lnTo>
                  <a:pt x="987345" y="1200304"/>
                </a:lnTo>
                <a:lnTo>
                  <a:pt x="1786477" y="1253492"/>
                </a:lnTo>
                <a:lnTo>
                  <a:pt x="1410338" y="587043"/>
                </a:lnTo>
                <a:lnTo>
                  <a:pt x="567415" y="92115"/>
                </a:lnTo>
                <a:lnTo>
                  <a:pt x="0" y="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FAA78A-4749-438C-95C7-35B54171732C}"/>
              </a:ext>
            </a:extLst>
          </p:cNvPr>
          <p:cNvGrpSpPr/>
          <p:nvPr/>
        </p:nvGrpSpPr>
        <p:grpSpPr>
          <a:xfrm>
            <a:off x="2537536" y="1563328"/>
            <a:ext cx="2059431" cy="1802384"/>
            <a:chOff x="5434874" y="2457450"/>
            <a:chExt cx="2837600" cy="283913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085F4EB-1FDB-48BA-B8E6-92E5BA9FCBD6}"/>
                </a:ext>
              </a:extLst>
            </p:cNvPr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19BC008-C66F-4886-8DF2-7FF574857E31}"/>
                </a:ext>
              </a:extLst>
            </p:cNvPr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36CA9DD-841E-4DD2-82D8-7BBA6F5929B8}"/>
                </a:ext>
              </a:extLst>
            </p:cNvPr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D605D96-95C8-4456-8EDD-84F09A80A62A}"/>
                </a:ext>
              </a:extLst>
            </p:cNvPr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3EBD167-26CA-4063-960E-A7FD426B6E53}"/>
                </a:ext>
              </a:extLst>
            </p:cNvPr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93F8883-00A4-4097-857C-52498FAED83B}"/>
                </a:ext>
              </a:extLst>
            </p:cNvPr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5372D02-9DBE-40EE-BF4A-1A4D6C145764}"/>
                </a:ext>
              </a:extLst>
            </p:cNvPr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6263EBB-B7FE-4751-8F72-7D0C1820D040}"/>
                </a:ext>
              </a:extLst>
            </p:cNvPr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C1EB371-3D73-4020-AB27-BB9B6E31009A}"/>
                </a:ext>
              </a:extLst>
            </p:cNvPr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3758600-E2F8-479A-9FC4-98DBA92E73C8}"/>
                </a:ext>
              </a:extLst>
            </p:cNvPr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A1FAE60-13A8-4625-B33C-28DC1ECC3AB9}"/>
                </a:ext>
              </a:extLst>
            </p:cNvPr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104BC12-D28E-442B-9634-2DF8D054D390}"/>
                </a:ext>
              </a:extLst>
            </p:cNvPr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B6E5974-6B3D-430D-8421-E2F4134D88A7}"/>
                </a:ext>
              </a:extLst>
            </p:cNvPr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791221C-6B60-4D0B-B85C-F8458B20DB3E}"/>
                </a:ext>
              </a:extLst>
            </p:cNvPr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EEBEBB2-5E26-4E5C-AB91-CE17D0D7FECB}"/>
                </a:ext>
              </a:extLst>
            </p:cNvPr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C8F68FF-C239-45B3-B076-79872D6281AD}"/>
                </a:ext>
              </a:extLst>
            </p:cNvPr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93426E6-2B23-42BD-BEDE-C66D0EC35923}"/>
                  </a:ext>
                </a:extLst>
              </p:cNvPr>
              <p:cNvSpPr txBox="1"/>
              <p:nvPr/>
            </p:nvSpPr>
            <p:spPr>
              <a:xfrm>
                <a:off x="6564881" y="2753322"/>
                <a:ext cx="7374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93426E6-2B23-42BD-BEDE-C66D0EC35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81" y="2753322"/>
                <a:ext cx="73744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37093A0C-8114-452F-89F3-926276C456CA}"/>
              </a:ext>
            </a:extLst>
          </p:cNvPr>
          <p:cNvGrpSpPr/>
          <p:nvPr/>
        </p:nvGrpSpPr>
        <p:grpSpPr>
          <a:xfrm>
            <a:off x="5194042" y="1557822"/>
            <a:ext cx="1394851" cy="1801539"/>
            <a:chOff x="6350570" y="2458781"/>
            <a:chExt cx="1921904" cy="2837799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17AC846-0201-4C57-8D73-C0B78D82E498}"/>
                </a:ext>
              </a:extLst>
            </p:cNvPr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4058817-FF4A-40B7-8109-C1962BBCB33E}"/>
                </a:ext>
              </a:extLst>
            </p:cNvPr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363139C-4CE4-4568-88CC-CCA85BE1D534}"/>
                </a:ext>
              </a:extLst>
            </p:cNvPr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47805B0-7B30-4788-9E45-DAB09FC61D9C}"/>
                </a:ext>
              </a:extLst>
            </p:cNvPr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519466D-F602-42FB-8192-3CB26DD4C66D}"/>
                </a:ext>
              </a:extLst>
            </p:cNvPr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967185-A012-44ED-BFF9-A849A04C4997}"/>
                </a:ext>
              </a:extLst>
            </p:cNvPr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10E6C2F-6BB6-45AB-A5D1-F6D9ECCAE126}"/>
                </a:ext>
              </a:extLst>
            </p:cNvPr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F474FA1-F88D-46F0-92B2-B7C17F7DF0A2}"/>
                </a:ext>
              </a:extLst>
            </p:cNvPr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3CF118C-A5FE-48E3-B375-96843E77A6EB}"/>
                </a:ext>
              </a:extLst>
            </p:cNvPr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3146CC8-56F1-4FFF-90EF-5CE58362425A}"/>
                </a:ext>
              </a:extLst>
            </p:cNvPr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78BA374-B4C6-4AFD-AFBA-2DFE317A58C5}"/>
                </a:ext>
              </a:extLst>
            </p:cNvPr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3136C2B-4595-4AB7-8EAB-34B393C9D55A}"/>
                </a:ext>
              </a:extLst>
            </p:cNvPr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671D76D-3073-4A03-AB90-672EE10FA546}"/>
                  </a:ext>
                </a:extLst>
              </p:cNvPr>
              <p:cNvSpPr txBox="1"/>
              <p:nvPr/>
            </p:nvSpPr>
            <p:spPr>
              <a:xfrm>
                <a:off x="4358313" y="2228028"/>
                <a:ext cx="5738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671D76D-3073-4A03-AB90-672EE10FA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313" y="2228028"/>
                <a:ext cx="57381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E86FC79-EE61-4F1D-8D83-A3DD660489C9}"/>
              </a:ext>
            </a:extLst>
          </p:cNvPr>
          <p:cNvCxnSpPr/>
          <p:nvPr/>
        </p:nvCxnSpPr>
        <p:spPr>
          <a:xfrm flipV="1">
            <a:off x="2537531" y="2753287"/>
            <a:ext cx="4050215" cy="3503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E0E91BD-B0DE-49B2-9952-DCE888D84BFB}"/>
                  </a:ext>
                </a:extLst>
              </p:cNvPr>
              <p:cNvSpPr txBox="1"/>
              <p:nvPr/>
            </p:nvSpPr>
            <p:spPr>
              <a:xfrm>
                <a:off x="1730557" y="2558996"/>
                <a:ext cx="8292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dirty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E0E91BD-B0DE-49B2-9952-DCE888D84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557" y="2558996"/>
                <a:ext cx="829201" cy="400110"/>
              </a:xfrm>
              <a:prstGeom prst="rect">
                <a:avLst/>
              </a:prstGeom>
              <a:blipFill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852BBED-47DE-423E-8EEC-652913EB5EAF}"/>
              </a:ext>
            </a:extLst>
          </p:cNvPr>
          <p:cNvCxnSpPr/>
          <p:nvPr/>
        </p:nvCxnSpPr>
        <p:spPr>
          <a:xfrm flipV="1">
            <a:off x="3784983" y="2753020"/>
            <a:ext cx="1076759" cy="20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20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558554" y="1901216"/>
                <a:ext cx="8333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(1,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 0</m:t>
                      </m:r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554" y="1901216"/>
                <a:ext cx="833369" cy="400110"/>
              </a:xfrm>
              <a:prstGeom prst="rect">
                <a:avLst/>
              </a:prstGeom>
              <a:blipFill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Line 24"/>
          <p:cNvSpPr>
            <a:spLocks noChangeShapeType="1"/>
          </p:cNvSpPr>
          <p:nvPr/>
        </p:nvSpPr>
        <p:spPr bwMode="auto">
          <a:xfrm flipV="1">
            <a:off x="6569951" y="1881413"/>
            <a:ext cx="661521" cy="331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114387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</a:rPr>
              <a:t>Hyperplane Decompositions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350877" y="3740733"/>
                <a:ext cx="8367821" cy="297062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Hyperplane Decomposition</a:t>
                </a:r>
                <a:r>
                  <a:rPr lang="en-US" sz="28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: For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∖{0}</m:t>
                    </m:r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⊆</m:t>
                    </m:r>
                    <m:nary>
                      <m:naryPr>
                        <m:chr m:val="⋃"/>
                        <m:supHide m:val="on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sub>
                      <m:sup/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: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(parallel hyperplanes)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72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0877" y="3740733"/>
                <a:ext cx="8367821" cy="2970621"/>
              </a:xfrm>
              <a:blipFill>
                <a:blip r:embed="rId3"/>
                <a:stretch>
                  <a:fillRect l="-1531" t="-2053" r="-58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564880" y="2458046"/>
                <a:ext cx="711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80" y="2458046"/>
                <a:ext cx="71147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111074" y="3140785"/>
                <a:ext cx="8232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dirty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074" y="3140785"/>
                <a:ext cx="823239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153440" y="3140785"/>
                <a:ext cx="8232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dirty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440" y="3140785"/>
                <a:ext cx="823239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2570718" y="1253845"/>
            <a:ext cx="3987337" cy="1838547"/>
            <a:chOff x="2570715" y="1549119"/>
            <a:chExt cx="3987337" cy="1838546"/>
          </a:xfrm>
        </p:grpSpPr>
        <p:cxnSp>
          <p:nvCxnSpPr>
            <p:cNvPr id="45" name="Straight Connector 44"/>
            <p:cNvCxnSpPr>
              <a:stCxn id="53" idx="0"/>
              <a:endCxn id="56" idx="4"/>
            </p:cNvCxnSpPr>
            <p:nvPr/>
          </p:nvCxnSpPr>
          <p:spPr>
            <a:xfrm>
              <a:off x="2570715" y="1563328"/>
              <a:ext cx="0" cy="1799533"/>
            </a:xfrm>
            <a:prstGeom prst="line">
              <a:avLst/>
            </a:prstGeom>
            <a:ln w="28575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233499" y="1588132"/>
              <a:ext cx="0" cy="1799533"/>
            </a:xfrm>
            <a:prstGeom prst="line">
              <a:avLst/>
            </a:prstGeom>
            <a:ln w="28575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906916" y="1581037"/>
              <a:ext cx="0" cy="1799533"/>
            </a:xfrm>
            <a:prstGeom prst="line">
              <a:avLst/>
            </a:prstGeom>
            <a:ln w="28575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59067" y="1584575"/>
              <a:ext cx="0" cy="1799533"/>
            </a:xfrm>
            <a:prstGeom prst="line">
              <a:avLst/>
            </a:prstGeom>
            <a:ln w="28575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232484" y="1577480"/>
              <a:ext cx="0" cy="1799533"/>
            </a:xfrm>
            <a:prstGeom prst="line">
              <a:avLst/>
            </a:prstGeom>
            <a:ln w="28575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895268" y="1549119"/>
              <a:ext cx="0" cy="1799533"/>
            </a:xfrm>
            <a:prstGeom prst="line">
              <a:avLst/>
            </a:prstGeom>
            <a:ln w="28575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558052" y="1584556"/>
              <a:ext cx="0" cy="1799533"/>
            </a:xfrm>
            <a:prstGeom prst="line">
              <a:avLst/>
            </a:prstGeom>
            <a:ln w="28575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2537536" y="1268053"/>
            <a:ext cx="2059431" cy="1802384"/>
            <a:chOff x="5434874" y="2457450"/>
            <a:chExt cx="2837600" cy="2839130"/>
          </a:xfrm>
        </p:grpSpPr>
        <p:sp>
          <p:nvSpPr>
            <p:cNvPr id="53" name="Oval 52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194042" y="1262548"/>
            <a:ext cx="1394851" cy="1801539"/>
            <a:chOff x="6350570" y="2458781"/>
            <a:chExt cx="1921904" cy="2837799"/>
          </a:xfrm>
        </p:grpSpPr>
        <p:sp>
          <p:nvSpPr>
            <p:cNvPr id="70" name="Oval 69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796838" y="1484740"/>
                <a:ext cx="3894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838" y="1484740"/>
                <a:ext cx="389402" cy="400110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339922" y="3102656"/>
                <a:ext cx="4331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922" y="3102656"/>
                <a:ext cx="433132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33199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558554" y="1901216"/>
                <a:ext cx="8333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(1,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 0</m:t>
                      </m:r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554" y="1901216"/>
                <a:ext cx="833369" cy="400110"/>
              </a:xfrm>
              <a:prstGeom prst="rect">
                <a:avLst/>
              </a:prstGeom>
              <a:blipFill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 rot="21133131">
            <a:off x="3003142" y="1776906"/>
            <a:ext cx="3118591" cy="584775"/>
            <a:chOff x="1966592" y="1373019"/>
            <a:chExt cx="2381968" cy="2074532"/>
          </a:xfrm>
        </p:grpSpPr>
        <p:sp>
          <p:nvSpPr>
            <p:cNvPr id="88" name="Freeform 87"/>
            <p:cNvSpPr/>
            <p:nvPr/>
          </p:nvSpPr>
          <p:spPr>
            <a:xfrm>
              <a:off x="2110382" y="1751602"/>
              <a:ext cx="2209626" cy="1215020"/>
            </a:xfrm>
            <a:custGeom>
              <a:avLst/>
              <a:gdLst>
                <a:gd name="connsiteX0" fmla="*/ 0 w 2819400"/>
                <a:gd name="connsiteY0" fmla="*/ 1508760 h 1539240"/>
                <a:gd name="connsiteX1" fmla="*/ 1447800 w 2819400"/>
                <a:gd name="connsiteY1" fmla="*/ 0 h 1539240"/>
                <a:gd name="connsiteX2" fmla="*/ 2819400 w 2819400"/>
                <a:gd name="connsiteY2" fmla="*/ 15240 h 1539240"/>
                <a:gd name="connsiteX3" fmla="*/ 2819400 w 2819400"/>
                <a:gd name="connsiteY3" fmla="*/ 1539240 h 1539240"/>
                <a:gd name="connsiteX4" fmla="*/ 0 w 2819400"/>
                <a:gd name="connsiteY4" fmla="*/ 1508760 h 1539240"/>
                <a:gd name="connsiteX0" fmla="*/ 0 w 3057670"/>
                <a:gd name="connsiteY0" fmla="*/ 1871675 h 1902155"/>
                <a:gd name="connsiteX1" fmla="*/ 1447800 w 3057670"/>
                <a:gd name="connsiteY1" fmla="*/ 362915 h 1902155"/>
                <a:gd name="connsiteX2" fmla="*/ 3057670 w 3057670"/>
                <a:gd name="connsiteY2" fmla="*/ 0 h 1902155"/>
                <a:gd name="connsiteX3" fmla="*/ 2819400 w 3057670"/>
                <a:gd name="connsiteY3" fmla="*/ 1902155 h 1902155"/>
                <a:gd name="connsiteX4" fmla="*/ 0 w 3057670"/>
                <a:gd name="connsiteY4" fmla="*/ 1871675 h 1902155"/>
                <a:gd name="connsiteX0" fmla="*/ 0 w 3044546"/>
                <a:gd name="connsiteY0" fmla="*/ 1894180 h 1924660"/>
                <a:gd name="connsiteX1" fmla="*/ 1447800 w 3044546"/>
                <a:gd name="connsiteY1" fmla="*/ 385420 h 1924660"/>
                <a:gd name="connsiteX2" fmla="*/ 3044546 w 3044546"/>
                <a:gd name="connsiteY2" fmla="*/ 0 h 1924660"/>
                <a:gd name="connsiteX3" fmla="*/ 2819400 w 3044546"/>
                <a:gd name="connsiteY3" fmla="*/ 1924660 h 1924660"/>
                <a:gd name="connsiteX4" fmla="*/ 0 w 3044546"/>
                <a:gd name="connsiteY4" fmla="*/ 1894180 h 1924660"/>
                <a:gd name="connsiteX0" fmla="*/ 0 w 3044546"/>
                <a:gd name="connsiteY0" fmla="*/ 1894180 h 1913911"/>
                <a:gd name="connsiteX1" fmla="*/ 1447800 w 3044546"/>
                <a:gd name="connsiteY1" fmla="*/ 385420 h 1913911"/>
                <a:gd name="connsiteX2" fmla="*/ 3044546 w 3044546"/>
                <a:gd name="connsiteY2" fmla="*/ 0 h 1913911"/>
                <a:gd name="connsiteX3" fmla="*/ 2866413 w 3044546"/>
                <a:gd name="connsiteY3" fmla="*/ 1913911 h 1913911"/>
                <a:gd name="connsiteX4" fmla="*/ 0 w 3044546"/>
                <a:gd name="connsiteY4" fmla="*/ 1894180 h 191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4546" h="1913911">
                  <a:moveTo>
                    <a:pt x="0" y="1894180"/>
                  </a:moveTo>
                  <a:lnTo>
                    <a:pt x="1447800" y="385420"/>
                  </a:lnTo>
                  <a:lnTo>
                    <a:pt x="3044546" y="0"/>
                  </a:lnTo>
                  <a:lnTo>
                    <a:pt x="2866413" y="1913911"/>
                  </a:lnTo>
                  <a:lnTo>
                    <a:pt x="0" y="189418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966592" y="1373019"/>
              <a:ext cx="2381968" cy="2074532"/>
              <a:chOff x="1966592" y="1373019"/>
              <a:chExt cx="2381968" cy="2074532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 flipV="1">
                <a:off x="2860429" y="1736698"/>
                <a:ext cx="1488131" cy="30623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>
                <a:off x="4158409" y="1736700"/>
                <a:ext cx="158528" cy="1384536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 flipV="1">
                <a:off x="1966592" y="2946051"/>
                <a:ext cx="2350345" cy="1371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V="1">
                <a:off x="1966592" y="1736698"/>
                <a:ext cx="1471068" cy="132789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94" name="TextBox 93"/>
              <p:cNvSpPr txBox="1"/>
              <p:nvPr/>
            </p:nvSpPr>
            <p:spPr>
              <a:xfrm>
                <a:off x="3559773" y="1373019"/>
                <a:ext cx="660033" cy="2074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320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527434" y="1709746"/>
                <a:ext cx="8649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434" y="1709746"/>
                <a:ext cx="86499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114387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</a:rPr>
              <a:t>Hyperplane Decompositions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322301" y="3626433"/>
                <a:ext cx="8669301" cy="297062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Width Norm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solidFill>
                              <a:srgbClr val="0000CC"/>
                            </a:solidFill>
                            <a:latin typeface="Cambria Math"/>
                          </a:rPr>
                          <m:t>width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𝐾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𝐾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CC"/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𝐾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𝐾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func>
                      </m:e>
                    </m:func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rgbClr val="0000CC"/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2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301" y="3626433"/>
                <a:ext cx="8669301" cy="2970621"/>
              </a:xfrm>
              <a:blipFill>
                <a:blip r:embed="rId4"/>
                <a:stretch>
                  <a:fillRect l="-1828" t="-246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564880" y="2458046"/>
                <a:ext cx="711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80" y="2458046"/>
                <a:ext cx="71147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111074" y="3140785"/>
                <a:ext cx="8232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dirty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074" y="3140785"/>
                <a:ext cx="823239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153440" y="3140785"/>
                <a:ext cx="8232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dirty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440" y="3140785"/>
                <a:ext cx="823239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2537536" y="1268053"/>
            <a:ext cx="2059431" cy="1802384"/>
            <a:chOff x="5434874" y="2457450"/>
            <a:chExt cx="2837600" cy="2839130"/>
          </a:xfrm>
        </p:grpSpPr>
        <p:sp>
          <p:nvSpPr>
            <p:cNvPr id="53" name="Oval 52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194042" y="1262548"/>
            <a:ext cx="1394851" cy="1801539"/>
            <a:chOff x="6350570" y="2458781"/>
            <a:chExt cx="1921904" cy="2837799"/>
          </a:xfrm>
        </p:grpSpPr>
        <p:sp>
          <p:nvSpPr>
            <p:cNvPr id="70" name="Oval 69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796838" y="1484740"/>
                <a:ext cx="3894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838" y="1484740"/>
                <a:ext cx="389402" cy="400110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5929287" y="1300348"/>
                <a:ext cx="7925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287" y="1300348"/>
                <a:ext cx="792525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2500908" y="2324545"/>
                <a:ext cx="7506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908" y="2324545"/>
                <a:ext cx="750654" cy="400110"/>
              </a:xfrm>
              <a:prstGeom prst="rect">
                <a:avLst/>
              </a:prstGeom>
              <a:blipFill>
                <a:blip r:embed="rId10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Oval 106"/>
          <p:cNvSpPr>
            <a:spLocks noChangeAspect="1"/>
          </p:cNvSpPr>
          <p:nvPr/>
        </p:nvSpPr>
        <p:spPr>
          <a:xfrm>
            <a:off x="6009667" y="1679899"/>
            <a:ext cx="27432" cy="274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3121547" y="2410303"/>
            <a:ext cx="27432" cy="274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3027251" y="3139315"/>
                <a:ext cx="383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251" y="3139315"/>
                <a:ext cx="38343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3707677" y="3139313"/>
                <a:ext cx="383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677" y="3139313"/>
                <a:ext cx="383438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4364965" y="3140785"/>
                <a:ext cx="383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965" y="3140785"/>
                <a:ext cx="383438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5035501" y="3138233"/>
                <a:ext cx="383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501" y="3138233"/>
                <a:ext cx="383438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5695536" y="3139313"/>
                <a:ext cx="383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536" y="3139313"/>
                <a:ext cx="383438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2634746" y="2640004"/>
                <a:ext cx="5790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00CC"/>
                          </a:solidFill>
                          <a:latin typeface="Cambria Math"/>
                        </a:rPr>
                        <m:t>1.9</m:t>
                      </m:r>
                    </m:oMath>
                  </m:oMathPara>
                </a14:m>
                <a:endParaRPr lang="en-US" sz="2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746" y="2640004"/>
                <a:ext cx="579005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5962284" y="1657497"/>
                <a:ext cx="5790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00CC"/>
                          </a:solidFill>
                          <a:latin typeface="Cambria Math"/>
                        </a:rPr>
                        <m:t>7.2</m:t>
                      </m:r>
                    </m:oMath>
                  </m:oMathPara>
                </a14:m>
                <a:endParaRPr lang="en-US" sz="2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284" y="1657497"/>
                <a:ext cx="579005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Line 24"/>
          <p:cNvSpPr>
            <a:spLocks noChangeShapeType="1"/>
          </p:cNvSpPr>
          <p:nvPr/>
        </p:nvSpPr>
        <p:spPr bwMode="auto">
          <a:xfrm flipV="1">
            <a:off x="6569951" y="1881413"/>
            <a:ext cx="661521" cy="331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3141359" y="1268899"/>
            <a:ext cx="0" cy="179953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299665" y="1828775"/>
                <a:ext cx="2121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>
                              <a:latin typeface="Cambria Math"/>
                            </a:rPr>
                            <m:t>width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6.3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65" y="1828775"/>
                <a:ext cx="2121991" cy="400110"/>
              </a:xfrm>
              <a:prstGeom prst="rect">
                <a:avLst/>
              </a:prstGeom>
              <a:blipFill>
                <a:blip r:embed="rId1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/>
          <p:cNvCxnSpPr/>
          <p:nvPr/>
        </p:nvCxnSpPr>
        <p:spPr>
          <a:xfrm flipV="1">
            <a:off x="6024045" y="1262547"/>
            <a:ext cx="0" cy="179953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80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558554" y="1901216"/>
                <a:ext cx="8333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(1,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 0</m:t>
                      </m:r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554" y="1901216"/>
                <a:ext cx="833369" cy="400110"/>
              </a:xfrm>
              <a:prstGeom prst="rect">
                <a:avLst/>
              </a:prstGeom>
              <a:blipFill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 rot="21133131">
            <a:off x="3003142" y="1776906"/>
            <a:ext cx="3118591" cy="584775"/>
            <a:chOff x="1966592" y="1373019"/>
            <a:chExt cx="2381968" cy="2074532"/>
          </a:xfrm>
        </p:grpSpPr>
        <p:sp>
          <p:nvSpPr>
            <p:cNvPr id="88" name="Freeform 87"/>
            <p:cNvSpPr/>
            <p:nvPr/>
          </p:nvSpPr>
          <p:spPr>
            <a:xfrm>
              <a:off x="2110382" y="1751602"/>
              <a:ext cx="2209626" cy="1215020"/>
            </a:xfrm>
            <a:custGeom>
              <a:avLst/>
              <a:gdLst>
                <a:gd name="connsiteX0" fmla="*/ 0 w 2819400"/>
                <a:gd name="connsiteY0" fmla="*/ 1508760 h 1539240"/>
                <a:gd name="connsiteX1" fmla="*/ 1447800 w 2819400"/>
                <a:gd name="connsiteY1" fmla="*/ 0 h 1539240"/>
                <a:gd name="connsiteX2" fmla="*/ 2819400 w 2819400"/>
                <a:gd name="connsiteY2" fmla="*/ 15240 h 1539240"/>
                <a:gd name="connsiteX3" fmla="*/ 2819400 w 2819400"/>
                <a:gd name="connsiteY3" fmla="*/ 1539240 h 1539240"/>
                <a:gd name="connsiteX4" fmla="*/ 0 w 2819400"/>
                <a:gd name="connsiteY4" fmla="*/ 1508760 h 1539240"/>
                <a:gd name="connsiteX0" fmla="*/ 0 w 3057670"/>
                <a:gd name="connsiteY0" fmla="*/ 1871675 h 1902155"/>
                <a:gd name="connsiteX1" fmla="*/ 1447800 w 3057670"/>
                <a:gd name="connsiteY1" fmla="*/ 362915 h 1902155"/>
                <a:gd name="connsiteX2" fmla="*/ 3057670 w 3057670"/>
                <a:gd name="connsiteY2" fmla="*/ 0 h 1902155"/>
                <a:gd name="connsiteX3" fmla="*/ 2819400 w 3057670"/>
                <a:gd name="connsiteY3" fmla="*/ 1902155 h 1902155"/>
                <a:gd name="connsiteX4" fmla="*/ 0 w 3057670"/>
                <a:gd name="connsiteY4" fmla="*/ 1871675 h 1902155"/>
                <a:gd name="connsiteX0" fmla="*/ 0 w 3044546"/>
                <a:gd name="connsiteY0" fmla="*/ 1894180 h 1924660"/>
                <a:gd name="connsiteX1" fmla="*/ 1447800 w 3044546"/>
                <a:gd name="connsiteY1" fmla="*/ 385420 h 1924660"/>
                <a:gd name="connsiteX2" fmla="*/ 3044546 w 3044546"/>
                <a:gd name="connsiteY2" fmla="*/ 0 h 1924660"/>
                <a:gd name="connsiteX3" fmla="*/ 2819400 w 3044546"/>
                <a:gd name="connsiteY3" fmla="*/ 1924660 h 1924660"/>
                <a:gd name="connsiteX4" fmla="*/ 0 w 3044546"/>
                <a:gd name="connsiteY4" fmla="*/ 1894180 h 1924660"/>
                <a:gd name="connsiteX0" fmla="*/ 0 w 3044546"/>
                <a:gd name="connsiteY0" fmla="*/ 1894180 h 1913911"/>
                <a:gd name="connsiteX1" fmla="*/ 1447800 w 3044546"/>
                <a:gd name="connsiteY1" fmla="*/ 385420 h 1913911"/>
                <a:gd name="connsiteX2" fmla="*/ 3044546 w 3044546"/>
                <a:gd name="connsiteY2" fmla="*/ 0 h 1913911"/>
                <a:gd name="connsiteX3" fmla="*/ 2866413 w 3044546"/>
                <a:gd name="connsiteY3" fmla="*/ 1913911 h 1913911"/>
                <a:gd name="connsiteX4" fmla="*/ 0 w 3044546"/>
                <a:gd name="connsiteY4" fmla="*/ 1894180 h 191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4546" h="1913911">
                  <a:moveTo>
                    <a:pt x="0" y="1894180"/>
                  </a:moveTo>
                  <a:lnTo>
                    <a:pt x="1447800" y="385420"/>
                  </a:lnTo>
                  <a:lnTo>
                    <a:pt x="3044546" y="0"/>
                  </a:lnTo>
                  <a:lnTo>
                    <a:pt x="2866413" y="1913911"/>
                  </a:lnTo>
                  <a:lnTo>
                    <a:pt x="0" y="189418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966592" y="1373019"/>
              <a:ext cx="2381968" cy="2074532"/>
              <a:chOff x="1966592" y="1373019"/>
              <a:chExt cx="2381968" cy="2074532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 flipV="1">
                <a:off x="2860429" y="1736698"/>
                <a:ext cx="1488131" cy="30623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>
                <a:off x="4158409" y="1736700"/>
                <a:ext cx="158528" cy="1384536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 flipV="1">
                <a:off x="1966592" y="2946051"/>
                <a:ext cx="2350345" cy="1371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V="1">
                <a:off x="1966592" y="1736698"/>
                <a:ext cx="1471068" cy="132789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94" name="TextBox 93"/>
              <p:cNvSpPr txBox="1"/>
              <p:nvPr/>
            </p:nvSpPr>
            <p:spPr>
              <a:xfrm>
                <a:off x="3559773" y="1373019"/>
                <a:ext cx="660033" cy="2074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320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527434" y="1709746"/>
                <a:ext cx="8649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434" y="1709746"/>
                <a:ext cx="86499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114387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</a:rPr>
              <a:t>Hyperplane Decompositions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322301" y="3626433"/>
                <a:ext cx="8367821" cy="297062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0" dirty="0">
                    <a:solidFill>
                      <a:srgbClr val="0000CC"/>
                    </a:solidFill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CC"/>
                        </a:solidFill>
                        <a:latin typeface="Cambria Math"/>
                      </a:rPr>
                      <m:t>|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{</m:t>
                    </m:r>
                    <m:r>
                      <a:rPr lang="en-US" b="1" i="0" smtClean="0">
                        <a:solidFill>
                          <a:srgbClr val="0000CC"/>
                        </a:solidFill>
                        <a:latin typeface="Cambria Math"/>
                      </a:rPr>
                      <m:t>𝐳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/>
                      </a:rPr>
                      <m:t>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𝐾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b="1" i="0" smtClean="0">
                        <a:solidFill>
                          <a:srgbClr val="0000CC"/>
                        </a:solidFill>
                        <a:latin typeface="Cambria Math"/>
                      </a:rPr>
                      <m:t>𝐳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𝐾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b="0" i="0" dirty="0">
                    <a:solidFill>
                      <a:schemeClr val="tx1"/>
                    </a:solidFill>
                    <a:latin typeface="Cambria Math"/>
                  </a:rPr>
                  <a:t>}</a:t>
                </a:r>
                <a:r>
                  <a:rPr lang="en-US" b="0" i="0" dirty="0">
                    <a:solidFill>
                      <a:srgbClr val="0000CC"/>
                    </a:solidFill>
                    <a:latin typeface="Cambria Math"/>
                  </a:rPr>
                  <a:t>|</a:t>
                </a: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rgbClr val="0000CC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〈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〉</m:t>
                        </m:r>
                      </m:e>
                    </m:d>
                    <m:r>
                      <a:rPr lang="en-US" b="0" i="0" smtClean="0">
                        <a:solidFill>
                          <a:srgbClr val="0000CC"/>
                        </a:solidFill>
                        <a:latin typeface="Cambria Math"/>
                      </a:rPr>
                      <m:t>+1</m:t>
                    </m:r>
                  </m:oMath>
                </a14:m>
                <a:endParaRPr lang="en-US" b="0" i="0" dirty="0">
                  <a:solidFill>
                    <a:srgbClr val="0000CC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rgbClr val="0000CC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</a:rPr>
                  <a:t>     (off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rgbClr val="0000CC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widt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2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301" y="3626433"/>
                <a:ext cx="8367821" cy="2970621"/>
              </a:xfrm>
              <a:blipFill>
                <a:blip r:embed="rId4"/>
                <a:stretch>
                  <a:fillRect t="-287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564880" y="2458046"/>
                <a:ext cx="711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80" y="2458046"/>
                <a:ext cx="71147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111074" y="3140785"/>
                <a:ext cx="8232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dirty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074" y="3140785"/>
                <a:ext cx="823239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153440" y="3140785"/>
                <a:ext cx="8232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dirty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440" y="3140785"/>
                <a:ext cx="823239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2570718" y="1253845"/>
            <a:ext cx="3987337" cy="1838547"/>
            <a:chOff x="2570715" y="1549119"/>
            <a:chExt cx="3987337" cy="1838546"/>
          </a:xfrm>
        </p:grpSpPr>
        <p:cxnSp>
          <p:nvCxnSpPr>
            <p:cNvPr id="45" name="Straight Connector 44"/>
            <p:cNvCxnSpPr>
              <a:stCxn id="53" idx="0"/>
              <a:endCxn id="56" idx="4"/>
            </p:cNvCxnSpPr>
            <p:nvPr/>
          </p:nvCxnSpPr>
          <p:spPr>
            <a:xfrm>
              <a:off x="2570715" y="1563328"/>
              <a:ext cx="0" cy="1799533"/>
            </a:xfrm>
            <a:prstGeom prst="line">
              <a:avLst/>
            </a:prstGeom>
            <a:ln w="28575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233499" y="1588132"/>
              <a:ext cx="0" cy="1799533"/>
            </a:xfrm>
            <a:prstGeom prst="line">
              <a:avLst/>
            </a:prstGeom>
            <a:ln w="28575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906916" y="1581037"/>
              <a:ext cx="0" cy="1799533"/>
            </a:xfrm>
            <a:prstGeom prst="line">
              <a:avLst/>
            </a:prstGeom>
            <a:ln w="28575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59067" y="1584575"/>
              <a:ext cx="0" cy="1799533"/>
            </a:xfrm>
            <a:prstGeom prst="line">
              <a:avLst/>
            </a:prstGeom>
            <a:ln w="28575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232484" y="1577480"/>
              <a:ext cx="0" cy="1799533"/>
            </a:xfrm>
            <a:prstGeom prst="line">
              <a:avLst/>
            </a:prstGeom>
            <a:ln w="28575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895268" y="1549119"/>
              <a:ext cx="0" cy="1799533"/>
            </a:xfrm>
            <a:prstGeom prst="line">
              <a:avLst/>
            </a:prstGeom>
            <a:ln w="28575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558052" y="1584556"/>
              <a:ext cx="0" cy="1799533"/>
            </a:xfrm>
            <a:prstGeom prst="line">
              <a:avLst/>
            </a:prstGeom>
            <a:ln w="28575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2537536" y="1268053"/>
            <a:ext cx="2059431" cy="1802384"/>
            <a:chOff x="5434874" y="2457450"/>
            <a:chExt cx="2837600" cy="2839130"/>
          </a:xfrm>
        </p:grpSpPr>
        <p:sp>
          <p:nvSpPr>
            <p:cNvPr id="53" name="Oval 52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194042" y="1262548"/>
            <a:ext cx="1394851" cy="1801539"/>
            <a:chOff x="6350570" y="2458781"/>
            <a:chExt cx="1921904" cy="2837799"/>
          </a:xfrm>
        </p:grpSpPr>
        <p:sp>
          <p:nvSpPr>
            <p:cNvPr id="70" name="Oval 69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796838" y="1484740"/>
                <a:ext cx="3894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838" y="1484740"/>
                <a:ext cx="389402" cy="400110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Oval 106"/>
          <p:cNvSpPr>
            <a:spLocks noChangeAspect="1"/>
          </p:cNvSpPr>
          <p:nvPr/>
        </p:nvSpPr>
        <p:spPr>
          <a:xfrm>
            <a:off x="6009667" y="1679899"/>
            <a:ext cx="27432" cy="274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3121547" y="2410303"/>
            <a:ext cx="27432" cy="274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3027251" y="3139315"/>
                <a:ext cx="383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251" y="3139315"/>
                <a:ext cx="38343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3707677" y="3139313"/>
                <a:ext cx="383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677" y="3139313"/>
                <a:ext cx="38343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4364965" y="3140785"/>
                <a:ext cx="383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965" y="3140785"/>
                <a:ext cx="38343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5035501" y="3138233"/>
                <a:ext cx="383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501" y="3138233"/>
                <a:ext cx="383438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5695536" y="3139313"/>
                <a:ext cx="383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536" y="3139313"/>
                <a:ext cx="383438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H="1">
            <a:off x="3908993" y="2158638"/>
            <a:ext cx="2949" cy="1709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4558500" y="1959319"/>
            <a:ext cx="2951" cy="2643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5232248" y="1825682"/>
            <a:ext cx="1143" cy="3216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5896715" y="1696527"/>
            <a:ext cx="0" cy="348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>
            <a:off x="3237002" y="2381349"/>
            <a:ext cx="1523" cy="618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Line 24"/>
          <p:cNvSpPr>
            <a:spLocks noChangeShapeType="1"/>
          </p:cNvSpPr>
          <p:nvPr/>
        </p:nvSpPr>
        <p:spPr bwMode="auto">
          <a:xfrm flipV="1">
            <a:off x="6569951" y="1881413"/>
            <a:ext cx="661521" cy="331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299665" y="1828775"/>
                <a:ext cx="2121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>
                              <a:latin typeface="Cambria Math"/>
                            </a:rPr>
                            <m:t>width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6.3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65" y="1828775"/>
                <a:ext cx="2121991" cy="400110"/>
              </a:xfrm>
              <a:prstGeom prst="rect">
                <a:avLst/>
              </a:prstGeom>
              <a:blipFill>
                <a:blip r:embed="rId1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5929287" y="1300348"/>
                <a:ext cx="7925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287" y="1300348"/>
                <a:ext cx="792525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500908" y="2324545"/>
                <a:ext cx="7506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908" y="2324545"/>
                <a:ext cx="750654" cy="400110"/>
              </a:xfrm>
              <a:prstGeom prst="rect">
                <a:avLst/>
              </a:prstGeom>
              <a:blipFill>
                <a:blip r:embed="rId1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634746" y="2640004"/>
                <a:ext cx="5790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00CC"/>
                          </a:solidFill>
                          <a:latin typeface="Cambria Math"/>
                        </a:rPr>
                        <m:t>1.9</m:t>
                      </m:r>
                    </m:oMath>
                  </m:oMathPara>
                </a14:m>
                <a:endParaRPr lang="en-US" sz="2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746" y="2640004"/>
                <a:ext cx="579005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5962284" y="1657497"/>
                <a:ext cx="5790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00CC"/>
                          </a:solidFill>
                          <a:latin typeface="Cambria Math"/>
                        </a:rPr>
                        <m:t>7.2</m:t>
                      </m:r>
                    </m:oMath>
                  </m:oMathPara>
                </a14:m>
                <a:endParaRPr lang="en-US" sz="2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284" y="1657497"/>
                <a:ext cx="579005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51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 rot="21133131">
            <a:off x="3003142" y="1776906"/>
            <a:ext cx="3118591" cy="584775"/>
            <a:chOff x="1966592" y="1373019"/>
            <a:chExt cx="2381968" cy="2074532"/>
          </a:xfrm>
        </p:grpSpPr>
        <p:sp>
          <p:nvSpPr>
            <p:cNvPr id="88" name="Freeform 87"/>
            <p:cNvSpPr/>
            <p:nvPr/>
          </p:nvSpPr>
          <p:spPr>
            <a:xfrm>
              <a:off x="2110382" y="1751602"/>
              <a:ext cx="2209626" cy="1215020"/>
            </a:xfrm>
            <a:custGeom>
              <a:avLst/>
              <a:gdLst>
                <a:gd name="connsiteX0" fmla="*/ 0 w 2819400"/>
                <a:gd name="connsiteY0" fmla="*/ 1508760 h 1539240"/>
                <a:gd name="connsiteX1" fmla="*/ 1447800 w 2819400"/>
                <a:gd name="connsiteY1" fmla="*/ 0 h 1539240"/>
                <a:gd name="connsiteX2" fmla="*/ 2819400 w 2819400"/>
                <a:gd name="connsiteY2" fmla="*/ 15240 h 1539240"/>
                <a:gd name="connsiteX3" fmla="*/ 2819400 w 2819400"/>
                <a:gd name="connsiteY3" fmla="*/ 1539240 h 1539240"/>
                <a:gd name="connsiteX4" fmla="*/ 0 w 2819400"/>
                <a:gd name="connsiteY4" fmla="*/ 1508760 h 1539240"/>
                <a:gd name="connsiteX0" fmla="*/ 0 w 3057670"/>
                <a:gd name="connsiteY0" fmla="*/ 1871675 h 1902155"/>
                <a:gd name="connsiteX1" fmla="*/ 1447800 w 3057670"/>
                <a:gd name="connsiteY1" fmla="*/ 362915 h 1902155"/>
                <a:gd name="connsiteX2" fmla="*/ 3057670 w 3057670"/>
                <a:gd name="connsiteY2" fmla="*/ 0 h 1902155"/>
                <a:gd name="connsiteX3" fmla="*/ 2819400 w 3057670"/>
                <a:gd name="connsiteY3" fmla="*/ 1902155 h 1902155"/>
                <a:gd name="connsiteX4" fmla="*/ 0 w 3057670"/>
                <a:gd name="connsiteY4" fmla="*/ 1871675 h 1902155"/>
                <a:gd name="connsiteX0" fmla="*/ 0 w 3044546"/>
                <a:gd name="connsiteY0" fmla="*/ 1894180 h 1924660"/>
                <a:gd name="connsiteX1" fmla="*/ 1447800 w 3044546"/>
                <a:gd name="connsiteY1" fmla="*/ 385420 h 1924660"/>
                <a:gd name="connsiteX2" fmla="*/ 3044546 w 3044546"/>
                <a:gd name="connsiteY2" fmla="*/ 0 h 1924660"/>
                <a:gd name="connsiteX3" fmla="*/ 2819400 w 3044546"/>
                <a:gd name="connsiteY3" fmla="*/ 1924660 h 1924660"/>
                <a:gd name="connsiteX4" fmla="*/ 0 w 3044546"/>
                <a:gd name="connsiteY4" fmla="*/ 1894180 h 1924660"/>
                <a:gd name="connsiteX0" fmla="*/ 0 w 3044546"/>
                <a:gd name="connsiteY0" fmla="*/ 1894180 h 1913911"/>
                <a:gd name="connsiteX1" fmla="*/ 1447800 w 3044546"/>
                <a:gd name="connsiteY1" fmla="*/ 385420 h 1913911"/>
                <a:gd name="connsiteX2" fmla="*/ 3044546 w 3044546"/>
                <a:gd name="connsiteY2" fmla="*/ 0 h 1913911"/>
                <a:gd name="connsiteX3" fmla="*/ 2866413 w 3044546"/>
                <a:gd name="connsiteY3" fmla="*/ 1913911 h 1913911"/>
                <a:gd name="connsiteX4" fmla="*/ 0 w 3044546"/>
                <a:gd name="connsiteY4" fmla="*/ 1894180 h 191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4546" h="1913911">
                  <a:moveTo>
                    <a:pt x="0" y="1894180"/>
                  </a:moveTo>
                  <a:lnTo>
                    <a:pt x="1447800" y="385420"/>
                  </a:lnTo>
                  <a:lnTo>
                    <a:pt x="3044546" y="0"/>
                  </a:lnTo>
                  <a:lnTo>
                    <a:pt x="2866413" y="1913911"/>
                  </a:lnTo>
                  <a:lnTo>
                    <a:pt x="0" y="189418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966592" y="1373019"/>
              <a:ext cx="2381968" cy="2074532"/>
              <a:chOff x="1966592" y="1373019"/>
              <a:chExt cx="2381968" cy="2074532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 flipV="1">
                <a:off x="2860429" y="1736698"/>
                <a:ext cx="1488131" cy="30623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>
                <a:off x="4158409" y="1736700"/>
                <a:ext cx="158528" cy="1384536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 flipV="1">
                <a:off x="1966592" y="2946051"/>
                <a:ext cx="2350345" cy="1371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V="1">
                <a:off x="1966592" y="1736698"/>
                <a:ext cx="1471068" cy="132789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94" name="TextBox 93"/>
              <p:cNvSpPr txBox="1"/>
              <p:nvPr/>
            </p:nvSpPr>
            <p:spPr>
              <a:xfrm>
                <a:off x="3559773" y="1373019"/>
                <a:ext cx="660033" cy="2074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32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122852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</a:rPr>
              <a:t>Lattice Width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69901" y="3426407"/>
                <a:ext cx="8367821" cy="334587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width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ℤ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∖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d>
                              </m:lim>
                            </m:limLow>
                          </m:fName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width</m:t>
                            </m:r>
                          </m:e>
                        </m:func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Nearly tight relaxation for minimizing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dimensional sub-problems.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2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901" y="3426407"/>
                <a:ext cx="8367821" cy="3345871"/>
              </a:xfrm>
              <a:blipFill>
                <a:blip r:embed="rId2"/>
                <a:stretch>
                  <a:fillRect r="-72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564880" y="2458046"/>
                <a:ext cx="711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80" y="2458046"/>
                <a:ext cx="71147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2537536" y="1268053"/>
            <a:ext cx="2059431" cy="1802384"/>
            <a:chOff x="5434874" y="2457450"/>
            <a:chExt cx="2837600" cy="2839130"/>
          </a:xfrm>
        </p:grpSpPr>
        <p:sp>
          <p:nvSpPr>
            <p:cNvPr id="53" name="Oval 52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194042" y="1262548"/>
            <a:ext cx="1394851" cy="1801539"/>
            <a:chOff x="6350570" y="2458781"/>
            <a:chExt cx="1921904" cy="2837799"/>
          </a:xfrm>
        </p:grpSpPr>
        <p:sp>
          <p:nvSpPr>
            <p:cNvPr id="70" name="Oval 69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527434" y="1709746"/>
                <a:ext cx="8649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434" y="1709746"/>
                <a:ext cx="86499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99665" y="1828775"/>
                <a:ext cx="2121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>
                              <a:latin typeface="Cambria Math"/>
                            </a:rPr>
                            <m:t>width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=1.2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65" y="1828775"/>
                <a:ext cx="2121991" cy="400110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097540" y="1490212"/>
                <a:ext cx="3894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540" y="1490212"/>
                <a:ext cx="389402" cy="400110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Line 24"/>
          <p:cNvSpPr>
            <a:spLocks noChangeShapeType="1"/>
          </p:cNvSpPr>
          <p:nvPr/>
        </p:nvSpPr>
        <p:spPr bwMode="auto">
          <a:xfrm flipH="1" flipV="1">
            <a:off x="7292242" y="1849395"/>
            <a:ext cx="1" cy="560903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2537536" y="1667931"/>
            <a:ext cx="4050215" cy="3175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2524834" y="2417227"/>
            <a:ext cx="4050215" cy="3175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46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 rot="21133131">
            <a:off x="3003142" y="1776906"/>
            <a:ext cx="3118591" cy="584775"/>
            <a:chOff x="1966592" y="1373019"/>
            <a:chExt cx="2381968" cy="2074532"/>
          </a:xfrm>
        </p:grpSpPr>
        <p:sp>
          <p:nvSpPr>
            <p:cNvPr id="88" name="Freeform 87"/>
            <p:cNvSpPr/>
            <p:nvPr/>
          </p:nvSpPr>
          <p:spPr>
            <a:xfrm>
              <a:off x="2110382" y="1751602"/>
              <a:ext cx="2209626" cy="1215020"/>
            </a:xfrm>
            <a:custGeom>
              <a:avLst/>
              <a:gdLst>
                <a:gd name="connsiteX0" fmla="*/ 0 w 2819400"/>
                <a:gd name="connsiteY0" fmla="*/ 1508760 h 1539240"/>
                <a:gd name="connsiteX1" fmla="*/ 1447800 w 2819400"/>
                <a:gd name="connsiteY1" fmla="*/ 0 h 1539240"/>
                <a:gd name="connsiteX2" fmla="*/ 2819400 w 2819400"/>
                <a:gd name="connsiteY2" fmla="*/ 15240 h 1539240"/>
                <a:gd name="connsiteX3" fmla="*/ 2819400 w 2819400"/>
                <a:gd name="connsiteY3" fmla="*/ 1539240 h 1539240"/>
                <a:gd name="connsiteX4" fmla="*/ 0 w 2819400"/>
                <a:gd name="connsiteY4" fmla="*/ 1508760 h 1539240"/>
                <a:gd name="connsiteX0" fmla="*/ 0 w 3057670"/>
                <a:gd name="connsiteY0" fmla="*/ 1871675 h 1902155"/>
                <a:gd name="connsiteX1" fmla="*/ 1447800 w 3057670"/>
                <a:gd name="connsiteY1" fmla="*/ 362915 h 1902155"/>
                <a:gd name="connsiteX2" fmla="*/ 3057670 w 3057670"/>
                <a:gd name="connsiteY2" fmla="*/ 0 h 1902155"/>
                <a:gd name="connsiteX3" fmla="*/ 2819400 w 3057670"/>
                <a:gd name="connsiteY3" fmla="*/ 1902155 h 1902155"/>
                <a:gd name="connsiteX4" fmla="*/ 0 w 3057670"/>
                <a:gd name="connsiteY4" fmla="*/ 1871675 h 1902155"/>
                <a:gd name="connsiteX0" fmla="*/ 0 w 3044546"/>
                <a:gd name="connsiteY0" fmla="*/ 1894180 h 1924660"/>
                <a:gd name="connsiteX1" fmla="*/ 1447800 w 3044546"/>
                <a:gd name="connsiteY1" fmla="*/ 385420 h 1924660"/>
                <a:gd name="connsiteX2" fmla="*/ 3044546 w 3044546"/>
                <a:gd name="connsiteY2" fmla="*/ 0 h 1924660"/>
                <a:gd name="connsiteX3" fmla="*/ 2819400 w 3044546"/>
                <a:gd name="connsiteY3" fmla="*/ 1924660 h 1924660"/>
                <a:gd name="connsiteX4" fmla="*/ 0 w 3044546"/>
                <a:gd name="connsiteY4" fmla="*/ 1894180 h 1924660"/>
                <a:gd name="connsiteX0" fmla="*/ 0 w 3044546"/>
                <a:gd name="connsiteY0" fmla="*/ 1894180 h 1913911"/>
                <a:gd name="connsiteX1" fmla="*/ 1447800 w 3044546"/>
                <a:gd name="connsiteY1" fmla="*/ 385420 h 1913911"/>
                <a:gd name="connsiteX2" fmla="*/ 3044546 w 3044546"/>
                <a:gd name="connsiteY2" fmla="*/ 0 h 1913911"/>
                <a:gd name="connsiteX3" fmla="*/ 2866413 w 3044546"/>
                <a:gd name="connsiteY3" fmla="*/ 1913911 h 1913911"/>
                <a:gd name="connsiteX4" fmla="*/ 0 w 3044546"/>
                <a:gd name="connsiteY4" fmla="*/ 1894180 h 191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4546" h="1913911">
                  <a:moveTo>
                    <a:pt x="0" y="1894180"/>
                  </a:moveTo>
                  <a:lnTo>
                    <a:pt x="1447800" y="385420"/>
                  </a:lnTo>
                  <a:lnTo>
                    <a:pt x="3044546" y="0"/>
                  </a:lnTo>
                  <a:lnTo>
                    <a:pt x="2866413" y="1913911"/>
                  </a:lnTo>
                  <a:lnTo>
                    <a:pt x="0" y="189418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966592" y="1373019"/>
              <a:ext cx="2381968" cy="2074532"/>
              <a:chOff x="1966592" y="1373019"/>
              <a:chExt cx="2381968" cy="2074532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 flipV="1">
                <a:off x="2860429" y="1736698"/>
                <a:ext cx="1488131" cy="30623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>
                <a:off x="4158409" y="1736700"/>
                <a:ext cx="158528" cy="1384536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 flipV="1">
                <a:off x="1966592" y="2946051"/>
                <a:ext cx="2350345" cy="1371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V="1">
                <a:off x="1966592" y="1736698"/>
                <a:ext cx="1471068" cy="132789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94" name="TextBox 93"/>
              <p:cNvSpPr txBox="1"/>
              <p:nvPr/>
            </p:nvSpPr>
            <p:spPr>
              <a:xfrm>
                <a:off x="3559773" y="1373019"/>
                <a:ext cx="660033" cy="2074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32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122852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</a:rPr>
              <a:t>Lattice Width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69901" y="3426407"/>
                <a:ext cx="8367821" cy="334587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width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ℤ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∖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d>
                              </m:lim>
                            </m:limLow>
                          </m:fName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width</m:t>
                            </m:r>
                          </m:e>
                        </m:func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Instance of general norm SVP.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time.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72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901" y="3426407"/>
                <a:ext cx="8367821" cy="334587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564880" y="2458046"/>
                <a:ext cx="711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80" y="2458046"/>
                <a:ext cx="71147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2537536" y="1268053"/>
            <a:ext cx="2059431" cy="1802384"/>
            <a:chOff x="5434874" y="2457450"/>
            <a:chExt cx="2837600" cy="2839130"/>
          </a:xfrm>
        </p:grpSpPr>
        <p:sp>
          <p:nvSpPr>
            <p:cNvPr id="53" name="Oval 52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194042" y="1262548"/>
            <a:ext cx="1394851" cy="1801539"/>
            <a:chOff x="6350570" y="2458781"/>
            <a:chExt cx="1921904" cy="2837799"/>
          </a:xfrm>
        </p:grpSpPr>
        <p:sp>
          <p:nvSpPr>
            <p:cNvPr id="70" name="Oval 69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527434" y="1709746"/>
                <a:ext cx="8649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434" y="1709746"/>
                <a:ext cx="86499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99665" y="1828775"/>
                <a:ext cx="2121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>
                              <a:latin typeface="Cambria Math"/>
                            </a:rPr>
                            <m:t>width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=1.2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65" y="1828775"/>
                <a:ext cx="2121991" cy="400110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097540" y="1490212"/>
                <a:ext cx="3894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540" y="1490212"/>
                <a:ext cx="389402" cy="400110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Line 24"/>
          <p:cNvSpPr>
            <a:spLocks noChangeShapeType="1"/>
          </p:cNvSpPr>
          <p:nvPr/>
        </p:nvSpPr>
        <p:spPr bwMode="auto">
          <a:xfrm flipH="1" flipV="1">
            <a:off x="7292242" y="1849395"/>
            <a:ext cx="1" cy="560903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2537536" y="1667931"/>
            <a:ext cx="4050215" cy="3175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2524834" y="2417227"/>
            <a:ext cx="4050215" cy="3175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7269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 rot="21133131">
            <a:off x="3003142" y="1776906"/>
            <a:ext cx="3118591" cy="584775"/>
            <a:chOff x="1966592" y="1373019"/>
            <a:chExt cx="2381968" cy="2074532"/>
          </a:xfrm>
        </p:grpSpPr>
        <p:sp>
          <p:nvSpPr>
            <p:cNvPr id="88" name="Freeform 87"/>
            <p:cNvSpPr/>
            <p:nvPr/>
          </p:nvSpPr>
          <p:spPr>
            <a:xfrm>
              <a:off x="2110382" y="1751602"/>
              <a:ext cx="2209626" cy="1215020"/>
            </a:xfrm>
            <a:custGeom>
              <a:avLst/>
              <a:gdLst>
                <a:gd name="connsiteX0" fmla="*/ 0 w 2819400"/>
                <a:gd name="connsiteY0" fmla="*/ 1508760 h 1539240"/>
                <a:gd name="connsiteX1" fmla="*/ 1447800 w 2819400"/>
                <a:gd name="connsiteY1" fmla="*/ 0 h 1539240"/>
                <a:gd name="connsiteX2" fmla="*/ 2819400 w 2819400"/>
                <a:gd name="connsiteY2" fmla="*/ 15240 h 1539240"/>
                <a:gd name="connsiteX3" fmla="*/ 2819400 w 2819400"/>
                <a:gd name="connsiteY3" fmla="*/ 1539240 h 1539240"/>
                <a:gd name="connsiteX4" fmla="*/ 0 w 2819400"/>
                <a:gd name="connsiteY4" fmla="*/ 1508760 h 1539240"/>
                <a:gd name="connsiteX0" fmla="*/ 0 w 3057670"/>
                <a:gd name="connsiteY0" fmla="*/ 1871675 h 1902155"/>
                <a:gd name="connsiteX1" fmla="*/ 1447800 w 3057670"/>
                <a:gd name="connsiteY1" fmla="*/ 362915 h 1902155"/>
                <a:gd name="connsiteX2" fmla="*/ 3057670 w 3057670"/>
                <a:gd name="connsiteY2" fmla="*/ 0 h 1902155"/>
                <a:gd name="connsiteX3" fmla="*/ 2819400 w 3057670"/>
                <a:gd name="connsiteY3" fmla="*/ 1902155 h 1902155"/>
                <a:gd name="connsiteX4" fmla="*/ 0 w 3057670"/>
                <a:gd name="connsiteY4" fmla="*/ 1871675 h 1902155"/>
                <a:gd name="connsiteX0" fmla="*/ 0 w 3044546"/>
                <a:gd name="connsiteY0" fmla="*/ 1894180 h 1924660"/>
                <a:gd name="connsiteX1" fmla="*/ 1447800 w 3044546"/>
                <a:gd name="connsiteY1" fmla="*/ 385420 h 1924660"/>
                <a:gd name="connsiteX2" fmla="*/ 3044546 w 3044546"/>
                <a:gd name="connsiteY2" fmla="*/ 0 h 1924660"/>
                <a:gd name="connsiteX3" fmla="*/ 2819400 w 3044546"/>
                <a:gd name="connsiteY3" fmla="*/ 1924660 h 1924660"/>
                <a:gd name="connsiteX4" fmla="*/ 0 w 3044546"/>
                <a:gd name="connsiteY4" fmla="*/ 1894180 h 1924660"/>
                <a:gd name="connsiteX0" fmla="*/ 0 w 3044546"/>
                <a:gd name="connsiteY0" fmla="*/ 1894180 h 1913911"/>
                <a:gd name="connsiteX1" fmla="*/ 1447800 w 3044546"/>
                <a:gd name="connsiteY1" fmla="*/ 385420 h 1913911"/>
                <a:gd name="connsiteX2" fmla="*/ 3044546 w 3044546"/>
                <a:gd name="connsiteY2" fmla="*/ 0 h 1913911"/>
                <a:gd name="connsiteX3" fmla="*/ 2866413 w 3044546"/>
                <a:gd name="connsiteY3" fmla="*/ 1913911 h 1913911"/>
                <a:gd name="connsiteX4" fmla="*/ 0 w 3044546"/>
                <a:gd name="connsiteY4" fmla="*/ 1894180 h 191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4546" h="1913911">
                  <a:moveTo>
                    <a:pt x="0" y="1894180"/>
                  </a:moveTo>
                  <a:lnTo>
                    <a:pt x="1447800" y="385420"/>
                  </a:lnTo>
                  <a:lnTo>
                    <a:pt x="3044546" y="0"/>
                  </a:lnTo>
                  <a:lnTo>
                    <a:pt x="2866413" y="1913911"/>
                  </a:lnTo>
                  <a:lnTo>
                    <a:pt x="0" y="189418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966592" y="1373019"/>
              <a:ext cx="2381968" cy="2074532"/>
              <a:chOff x="1966592" y="1373019"/>
              <a:chExt cx="2381968" cy="2074532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 flipV="1">
                <a:off x="2860429" y="1736698"/>
                <a:ext cx="1488131" cy="30623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>
                <a:off x="4158409" y="1736700"/>
                <a:ext cx="158528" cy="1384536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 flipV="1">
                <a:off x="1966592" y="2946051"/>
                <a:ext cx="2350345" cy="1371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V="1">
                <a:off x="1966592" y="1736698"/>
                <a:ext cx="1471068" cy="132789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94" name="TextBox 93"/>
              <p:cNvSpPr txBox="1"/>
              <p:nvPr/>
            </p:nvSpPr>
            <p:spPr>
              <a:xfrm>
                <a:off x="3559773" y="1373019"/>
                <a:ext cx="660033" cy="2074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32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122852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</a:rPr>
              <a:t>Volume Bound on Lattice Width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69901" y="3426407"/>
                <a:ext cx="8367821" cy="334587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Lemma:</a:t>
                </a:r>
                <a:r>
                  <a:rPr lang="en-US" b="1" dirty="0">
                    <a:solidFill>
                      <a:srgbClr val="0000CC"/>
                    </a:solidFill>
                  </a:rPr>
                  <a:t> width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ℤ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vol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Thus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vol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l-NL" sz="2800" dirty="0">
                    <a:solidFill>
                      <a:schemeClr val="tx1"/>
                    </a:solidFill>
                  </a:rPr>
                  <a:t>,  </a:t>
                </a:r>
                <a:r>
                  <a:rPr lang="nl-NL" sz="2800" dirty="0" err="1">
                    <a:solidFill>
                      <a:schemeClr val="tx1"/>
                    </a:solidFill>
                  </a:rPr>
                  <a:t>lattice</a:t>
                </a:r>
                <a:r>
                  <a:rPr lang="nl-NL" sz="2800" dirty="0">
                    <a:solidFill>
                      <a:schemeClr val="tx1"/>
                    </a:solidFill>
                  </a:rPr>
                  <a:t> </a:t>
                </a:r>
                <a:r>
                  <a:rPr lang="nl-NL" sz="2800" dirty="0" err="1">
                    <a:solidFill>
                      <a:schemeClr val="tx1"/>
                    </a:solidFill>
                  </a:rPr>
                  <a:t>width</a:t>
                </a:r>
                <a:r>
                  <a:rPr lang="nl-NL" sz="2800" dirty="0">
                    <a:solidFill>
                      <a:schemeClr val="tx1"/>
                    </a:solidFill>
                  </a:rPr>
                  <a:t> is at most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nl-NL" sz="2800" dirty="0">
                    <a:solidFill>
                      <a:schemeClr val="tx1"/>
                    </a:solidFill>
                  </a:rPr>
                  <a:t>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2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901" y="3426407"/>
                <a:ext cx="8367821" cy="3345871"/>
              </a:xfrm>
              <a:blipFill>
                <a:blip r:embed="rId2"/>
                <a:stretch>
                  <a:fillRect l="-1529" r="-80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564880" y="2458046"/>
                <a:ext cx="711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80" y="2458046"/>
                <a:ext cx="71147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2537536" y="1268053"/>
            <a:ext cx="2059431" cy="1802384"/>
            <a:chOff x="5434874" y="2457450"/>
            <a:chExt cx="2837600" cy="2839130"/>
          </a:xfrm>
        </p:grpSpPr>
        <p:sp>
          <p:nvSpPr>
            <p:cNvPr id="53" name="Oval 52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194042" y="1262548"/>
            <a:ext cx="1394851" cy="1801539"/>
            <a:chOff x="6350570" y="2458781"/>
            <a:chExt cx="1921904" cy="2837799"/>
          </a:xfrm>
        </p:grpSpPr>
        <p:sp>
          <p:nvSpPr>
            <p:cNvPr id="70" name="Oval 69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527434" y="1709746"/>
                <a:ext cx="8649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434" y="1709746"/>
                <a:ext cx="86499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99665" y="1828775"/>
                <a:ext cx="2121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>
                              <a:latin typeface="Cambria Math"/>
                            </a:rPr>
                            <m:t>width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=1.2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65" y="1828775"/>
                <a:ext cx="2121991" cy="400110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097540" y="1490212"/>
                <a:ext cx="3894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540" y="1490212"/>
                <a:ext cx="389402" cy="400110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Line 24"/>
          <p:cNvSpPr>
            <a:spLocks noChangeShapeType="1"/>
          </p:cNvSpPr>
          <p:nvPr/>
        </p:nvSpPr>
        <p:spPr bwMode="auto">
          <a:xfrm flipH="1" flipV="1">
            <a:off x="7292242" y="1849395"/>
            <a:ext cx="1" cy="560903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2537536" y="1667931"/>
            <a:ext cx="4050215" cy="3175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2524834" y="2417227"/>
            <a:ext cx="4050215" cy="3175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6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Freeform 165"/>
          <p:cNvSpPr/>
          <p:nvPr/>
        </p:nvSpPr>
        <p:spPr>
          <a:xfrm rot="8322814">
            <a:off x="3068115" y="1610803"/>
            <a:ext cx="3009679" cy="1628720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6106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2156106" y="1195475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2537536" y="1563328"/>
            <a:ext cx="2059431" cy="1802384"/>
            <a:chOff x="5434874" y="2457450"/>
            <a:chExt cx="2837600" cy="2839130"/>
          </a:xfrm>
        </p:grpSpPr>
        <p:sp>
          <p:nvSpPr>
            <p:cNvPr id="91" name="Oval 90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6564881" y="2753322"/>
                <a:ext cx="7374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81" y="2753322"/>
                <a:ext cx="737445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Group 107"/>
          <p:cNvGrpSpPr/>
          <p:nvPr/>
        </p:nvGrpSpPr>
        <p:grpSpPr>
          <a:xfrm>
            <a:off x="5194042" y="1557822"/>
            <a:ext cx="1394851" cy="1801539"/>
            <a:chOff x="6350570" y="2458781"/>
            <a:chExt cx="1921904" cy="2837799"/>
          </a:xfrm>
        </p:grpSpPr>
        <p:sp>
          <p:nvSpPr>
            <p:cNvPr id="109" name="Oval 108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5320739" y="1786330"/>
                <a:ext cx="5738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739" y="1786330"/>
                <a:ext cx="57381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40257" y="3710765"/>
                <a:ext cx="8569828" cy="3147236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SzPct val="120000"/>
                  <a:buNone/>
                </a:pPr>
                <a:r>
                  <a:rPr lang="en-US" i="1" dirty="0">
                    <a:solidFill>
                      <a:srgbClr val="990099"/>
                    </a:solidFill>
                    <a:sym typeface="Mathematica1"/>
                  </a:rPr>
                  <a:t>Problem:</a:t>
                </a:r>
                <a:r>
                  <a:rPr lang="en-US" dirty="0">
                    <a:solidFill>
                      <a:schemeClr val="tx1"/>
                    </a:solidFill>
                    <a:sym typeface="Mathematica1"/>
                  </a:rPr>
                  <a:t>   Find point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sym typeface="Mathematica1"/>
                      </a:rPr>
                      <m:t>𝐾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sym typeface="Mathematica1"/>
                      </a:rPr>
                      <m:t>∩</m:t>
                    </m:r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ℤ</m:t>
                        </m:r>
                      </m:e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Mathematica1"/>
                  </a:rPr>
                  <a:t> or </a:t>
                </a:r>
              </a:p>
              <a:p>
                <a:pPr marL="0" indent="0">
                  <a:buSzPct val="120000"/>
                  <a:buNone/>
                </a:pPr>
                <a:r>
                  <a:rPr lang="en-US" dirty="0">
                    <a:solidFill>
                      <a:schemeClr val="tx1"/>
                    </a:solidFill>
                    <a:sym typeface="Mathematica1"/>
                  </a:rPr>
                  <a:t>                    decide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sym typeface="Mathematica1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Mathematica1"/>
                  </a:rPr>
                  <a:t> is integer free.</a:t>
                </a:r>
              </a:p>
              <a:p>
                <a:pPr marL="0" indent="0">
                  <a:buSzPct val="120000"/>
                  <a:buNone/>
                </a:pPr>
                <a:br>
                  <a:rPr lang="en-US" b="0" dirty="0">
                    <a:solidFill>
                      <a:schemeClr val="tx1"/>
                    </a:solidFill>
                    <a:sym typeface="Mathematica1"/>
                  </a:rPr>
                </a:br>
                <a:r>
                  <a:rPr lang="en-US" i="1" dirty="0">
                    <a:solidFill>
                      <a:srgbClr val="990099"/>
                    </a:solidFill>
                    <a:sym typeface="Mathematica1"/>
                  </a:rPr>
                  <a:t>Input:</a:t>
                </a:r>
                <a:r>
                  <a:rPr lang="en-US" b="0" dirty="0">
                    <a:solidFill>
                      <a:schemeClr val="tx1"/>
                    </a:solidFill>
                    <a:sym typeface="Mathematica1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Mathematica1"/>
                      </a:rPr>
                      <m:t>𝐾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Mathematica1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Mathematica1"/>
                  </a:rPr>
                  <a:t> convex, appropriately described</a:t>
                </a:r>
              </a:p>
              <a:p>
                <a:pPr marL="0" indent="0">
                  <a:buSzPct val="120000"/>
                  <a:buNone/>
                </a:pPr>
                <a:endParaRPr lang="en-US" sz="2800" dirty="0">
                  <a:solidFill>
                    <a:schemeClr val="tx1"/>
                  </a:solidFill>
                  <a:sym typeface="Mathematica1"/>
                </a:endParaRPr>
              </a:p>
            </p:txBody>
          </p:sp>
        </mc:Choice>
        <mc:Fallback xmlns="">
          <p:sp>
            <p:nvSpPr>
              <p:cNvPr id="132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0257" y="3710765"/>
                <a:ext cx="8569828" cy="3147236"/>
              </a:xfrm>
              <a:blipFill>
                <a:blip r:embed="rId4"/>
                <a:stretch>
                  <a:fillRect l="-1849" t="-232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185411" y="1828643"/>
                <a:ext cx="4287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411" y="1828643"/>
                <a:ext cx="428771" cy="461665"/>
              </a:xfrm>
              <a:prstGeom prst="rect">
                <a:avLst/>
              </a:prstGeom>
              <a:blipFill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8151" y="122855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</a:rPr>
              <a:t>Anatomy of an IP Algorithm</a:t>
            </a:r>
          </a:p>
        </p:txBody>
      </p:sp>
    </p:spTree>
    <p:extLst>
      <p:ext uri="{BB962C8B-B14F-4D97-AF65-F5344CB8AC3E}">
        <p14:creationId xmlns:p14="http://schemas.microsoft.com/office/powerpoint/2010/main" val="40729387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122852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</a:rPr>
              <a:t>Volume Bound on Lattice Width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0" y="952516"/>
                <a:ext cx="8367821" cy="508755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</a:rPr>
                  <a:t>width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ℤ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vol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Equivalently, letting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vol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</a:p>
              <a:p>
                <a:pPr marL="0" indent="0" algn="ctr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≔{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0" dirty="0">
                    <a:solidFill>
                      <a:srgbClr val="0000CC"/>
                    </a:solidFill>
                  </a:rPr>
                  <a:t>                      </a:t>
                </a:r>
                <a:r>
                  <a:rPr lang="en-US" sz="2800" b="0" dirty="0">
                    <a:solidFill>
                      <a:schemeClr val="tx1"/>
                    </a:solidFill>
                  </a:rPr>
                  <a:t>want</a:t>
                </a:r>
                <a:r>
                  <a:rPr lang="en-US" sz="2800" b="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≠{0}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2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52516"/>
                <a:ext cx="8367821" cy="508755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7300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122852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</a:rPr>
              <a:t>Volume Bound on Lattice Width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0" y="952516"/>
                <a:ext cx="8367821" cy="508755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 err="1">
                    <a:solidFill>
                      <a:schemeClr val="tx1"/>
                    </a:solidFill>
                  </a:rPr>
                  <a:t>Minkowski’s</a:t>
                </a:r>
                <a:r>
                  <a:rPr lang="en-US" sz="2800" dirty="0">
                    <a:solidFill>
                      <a:schemeClr val="tx1"/>
                    </a:solidFill>
                  </a:rPr>
                  <a:t> Convex Body Theorem: 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convex symmetric, 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400" b="0" i="1" dirty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≠{0}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if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vo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Reverse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Santal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ó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Inequality (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Bourgain-Milman</a:t>
                </a:r>
                <a:r>
                  <a:rPr lang="en-US" sz="2800" dirty="0">
                    <a:solidFill>
                      <a:schemeClr val="tx1"/>
                    </a:solidFill>
                  </a:rPr>
                  <a:t> ‘87):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vo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vo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2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52516"/>
                <a:ext cx="8367821" cy="5087557"/>
              </a:xfrm>
              <a:blipFill>
                <a:blip r:embed="rId2"/>
                <a:stretch>
                  <a:fillRect l="-145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24103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63809"/>
            <a:ext cx="9144000" cy="751115"/>
          </a:xfrm>
        </p:spPr>
        <p:txBody>
          <a:bodyPr/>
          <a:lstStyle/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</a:rPr>
              <a:t>Summary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95382" y="1175108"/>
            <a:ext cx="89453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38" indent="-514338">
              <a:buAutoNum type="arabicPeriod"/>
            </a:pPr>
            <a:r>
              <a:rPr lang="en-US" sz="3200" dirty="0"/>
              <a:t>Clean reductions from IP to sublattice IP and sublattice IP to 2-approx IP. </a:t>
            </a:r>
            <a:br>
              <a:rPr lang="en-US" sz="3200" dirty="0"/>
            </a:br>
            <a:r>
              <a:rPr lang="en-US" sz="3200" dirty="0"/>
              <a:t>Conceptually simpler IP algorithm.</a:t>
            </a:r>
          </a:p>
          <a:p>
            <a:pPr marL="514338" indent="-514338">
              <a:buAutoNum type="arabicPeriod"/>
            </a:pPr>
            <a:endParaRPr lang="en-US" sz="3200" dirty="0"/>
          </a:p>
          <a:p>
            <a:pPr marL="514338" indent="-514338">
              <a:buAutoNum type="arabicPeriod"/>
            </a:pPr>
            <a:r>
              <a:rPr lang="en-US" sz="3200" dirty="0"/>
              <a:t>Faster Standard Form IP solver when variable bounds are polynomial.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9D6EB21-8119-465C-895C-D5498128B1DD}"/>
              </a:ext>
            </a:extLst>
          </p:cNvPr>
          <p:cNvSpPr txBox="1">
            <a:spLocks noChangeArrowheads="1"/>
          </p:cNvSpPr>
          <p:nvPr/>
        </p:nvSpPr>
        <p:spPr>
          <a:xfrm>
            <a:off x="-3279" y="4474591"/>
            <a:ext cx="9144000" cy="751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</a:rPr>
              <a:t>Open Problems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EC3A9-A00F-406D-9FA3-39A381D1EB8C}"/>
              </a:ext>
            </a:extLst>
          </p:cNvPr>
          <p:cNvSpPr txBox="1"/>
          <p:nvPr/>
        </p:nvSpPr>
        <p:spPr>
          <a:xfrm>
            <a:off x="91856" y="5446508"/>
            <a:ext cx="894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38" indent="-514338">
              <a:buAutoNum type="arabicPeriod"/>
            </a:pPr>
            <a:r>
              <a:rPr lang="en-US" sz="3200" dirty="0"/>
              <a:t>Speedups beyond small variable bound IPs?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83EEFB-E6FF-4E40-B778-8372E7C8C861}"/>
                  </a:ext>
                </a:extLst>
              </p:cNvPr>
              <p:cNvSpPr txBox="1"/>
              <p:nvPr/>
            </p:nvSpPr>
            <p:spPr>
              <a:xfrm>
                <a:off x="91856" y="6186138"/>
                <a:ext cx="93038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2.   Reduction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.9999</m:t>
                        </m:r>
                      </m:sup>
                    </m:sSup>
                  </m:oMath>
                </a14:m>
                <a:r>
                  <a:rPr lang="en-US" sz="3200" dirty="0"/>
                  <a:t>-sublattice IP to </a:t>
                </a:r>
                <a:r>
                  <a:rPr lang="en-US" sz="3200" dirty="0" err="1"/>
                  <a:t>approx</a:t>
                </a:r>
                <a:r>
                  <a:rPr lang="en-US" sz="3200" dirty="0"/>
                  <a:t> IP?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83EEFB-E6FF-4E40-B778-8372E7C8C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6" y="6186138"/>
                <a:ext cx="9303819" cy="584775"/>
              </a:xfrm>
              <a:prstGeom prst="rect">
                <a:avLst/>
              </a:prstGeom>
              <a:blipFill>
                <a:blip r:embed="rId2"/>
                <a:stretch>
                  <a:fillRect l="-1638" t="-12500" b="-3437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47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Freeform 165"/>
          <p:cNvSpPr/>
          <p:nvPr/>
        </p:nvSpPr>
        <p:spPr>
          <a:xfrm rot="8322814">
            <a:off x="3068115" y="1610803"/>
            <a:ext cx="3009679" cy="1628720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6106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2156106" y="1195475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185411" y="1828643"/>
                <a:ext cx="4287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411" y="1828643"/>
                <a:ext cx="428771" cy="461665"/>
              </a:xfrm>
              <a:prstGeom prst="rect">
                <a:avLst/>
              </a:prstGeom>
              <a:blipFill>
                <a:blip r:embed="rId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52950" y="2257147"/>
                <a:ext cx="4074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708F98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rgbClr val="708F98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950" y="2257147"/>
                <a:ext cx="40748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ine 4"/>
          <p:cNvSpPr>
            <a:spLocks noChangeShapeType="1"/>
          </p:cNvSpPr>
          <p:nvPr/>
        </p:nvSpPr>
        <p:spPr bwMode="auto">
          <a:xfrm flipH="1" flipV="1">
            <a:off x="4569707" y="2206738"/>
            <a:ext cx="14288" cy="298355"/>
          </a:xfrm>
          <a:prstGeom prst="line">
            <a:avLst/>
          </a:prstGeom>
          <a:noFill/>
          <a:ln w="19050">
            <a:solidFill>
              <a:srgbClr val="993366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537534" y="1563331"/>
            <a:ext cx="66364" cy="580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538675" y="2143826"/>
            <a:ext cx="66364" cy="580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537534" y="2724321"/>
            <a:ext cx="66364" cy="580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537534" y="3304815"/>
            <a:ext cx="66364" cy="580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202114" y="1564177"/>
            <a:ext cx="66364" cy="580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203257" y="2144671"/>
            <a:ext cx="66364" cy="580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202114" y="2725166"/>
            <a:ext cx="66364" cy="580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202114" y="3305661"/>
            <a:ext cx="66364" cy="580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866694" y="1565022"/>
            <a:ext cx="66364" cy="580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867837" y="2145517"/>
            <a:ext cx="66364" cy="580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866694" y="2726010"/>
            <a:ext cx="66364" cy="580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866694" y="3306506"/>
            <a:ext cx="66364" cy="580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529459" y="1566182"/>
            <a:ext cx="66364" cy="580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530601" y="2146677"/>
            <a:ext cx="66364" cy="58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529459" y="2727171"/>
            <a:ext cx="66364" cy="580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4529459" y="3307666"/>
            <a:ext cx="66364" cy="580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6564881" y="2753322"/>
                <a:ext cx="7374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81" y="2753322"/>
                <a:ext cx="73744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Group 107"/>
          <p:cNvGrpSpPr/>
          <p:nvPr/>
        </p:nvGrpSpPr>
        <p:grpSpPr>
          <a:xfrm>
            <a:off x="5194042" y="1557822"/>
            <a:ext cx="1394851" cy="1801539"/>
            <a:chOff x="6350570" y="2458781"/>
            <a:chExt cx="1921904" cy="2837799"/>
          </a:xfrm>
        </p:grpSpPr>
        <p:sp>
          <p:nvSpPr>
            <p:cNvPr id="109" name="Oval 108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40257" y="3710765"/>
                <a:ext cx="8569828" cy="3147236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SzPct val="120000"/>
                  <a:buNone/>
                </a:pPr>
                <a:r>
                  <a:rPr lang="en-US" dirty="0">
                    <a:solidFill>
                      <a:srgbClr val="990099"/>
                    </a:solidFill>
                    <a:latin typeface="+mn-lt"/>
                    <a:sym typeface="Mathematica1"/>
                  </a:rPr>
                  <a:t>Main dichotomy:</a:t>
                </a:r>
              </a:p>
              <a:p>
                <a:pPr marL="514338" indent="-514338">
                  <a:buSzPct val="120000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Either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sym typeface="Mathematica1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 contains a “deep” integer point:</a:t>
                </a:r>
              </a:p>
              <a:p>
                <a:pPr marL="0" indent="0">
                  <a:buSzPct val="120000"/>
                  <a:buNone/>
                </a:pPr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       find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Mathematica1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 by “rounding” from a good center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8F98"/>
                        </a:solidFill>
                        <a:latin typeface="Cambria Math" panose="02040503050406030204" pitchFamily="18" charset="0"/>
                        <a:sym typeface="Mathematica1"/>
                      </a:rPr>
                      <m:t>𝒄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sym typeface="Mathematica1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.</a:t>
                </a:r>
              </a:p>
            </p:txBody>
          </p:sp>
        </mc:Choice>
        <mc:Fallback xmlns="">
          <p:sp>
            <p:nvSpPr>
              <p:cNvPr id="132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0257" y="3710765"/>
                <a:ext cx="8569828" cy="3147236"/>
              </a:xfrm>
              <a:blipFill>
                <a:blip r:embed="rId5"/>
                <a:stretch>
                  <a:fillRect l="-2063" t="-251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20739" y="1786330"/>
                <a:ext cx="5738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739" y="1786330"/>
                <a:ext cx="57381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>
            <a:off x="4557013" y="2474311"/>
            <a:ext cx="54864" cy="58049"/>
          </a:xfrm>
          <a:prstGeom prst="ellipse">
            <a:avLst/>
          </a:prstGeom>
          <a:solidFill>
            <a:srgbClr val="708F98"/>
          </a:solidFill>
          <a:ln>
            <a:solidFill>
              <a:srgbClr val="708F98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8F98"/>
              </a:solidFill>
            </a:endParaRPr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38151" y="122855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</a:rPr>
              <a:t>Anatomy of an IP Algorithm</a:t>
            </a:r>
          </a:p>
        </p:txBody>
      </p:sp>
    </p:spTree>
    <p:extLst>
      <p:ext uri="{BB962C8B-B14F-4D97-AF65-F5344CB8AC3E}">
        <p14:creationId xmlns:p14="http://schemas.microsoft.com/office/powerpoint/2010/main" val="68555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Freeform 165"/>
          <p:cNvSpPr/>
          <p:nvPr/>
        </p:nvSpPr>
        <p:spPr>
          <a:xfrm rot="8322814">
            <a:off x="3663657" y="1969477"/>
            <a:ext cx="1802692" cy="990883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6106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2156106" y="1195475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2537536" y="1563328"/>
            <a:ext cx="2059431" cy="1802384"/>
            <a:chOff x="5434874" y="2457450"/>
            <a:chExt cx="2837600" cy="2839130"/>
          </a:xfrm>
        </p:grpSpPr>
        <p:sp>
          <p:nvSpPr>
            <p:cNvPr id="91" name="Oval 90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6564881" y="2753322"/>
                <a:ext cx="7374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81" y="2753322"/>
                <a:ext cx="737445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Group 107"/>
          <p:cNvGrpSpPr/>
          <p:nvPr/>
        </p:nvGrpSpPr>
        <p:grpSpPr>
          <a:xfrm>
            <a:off x="5194042" y="1557822"/>
            <a:ext cx="1394851" cy="1801539"/>
            <a:chOff x="6350570" y="2458781"/>
            <a:chExt cx="1921904" cy="2837799"/>
          </a:xfrm>
        </p:grpSpPr>
        <p:sp>
          <p:nvSpPr>
            <p:cNvPr id="109" name="Oval 108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40257" y="3710765"/>
                <a:ext cx="8569828" cy="3147236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SzPct val="120000"/>
                  <a:buNone/>
                </a:pPr>
                <a:r>
                  <a:rPr lang="en-US" dirty="0">
                    <a:solidFill>
                      <a:srgbClr val="990099"/>
                    </a:solidFill>
                    <a:latin typeface="+mn-lt"/>
                    <a:sym typeface="Mathematica1"/>
                  </a:rPr>
                  <a:t>Main dichotomy:</a:t>
                </a:r>
              </a:p>
              <a:p>
                <a:pPr marL="514338" indent="-514338">
                  <a:buSzPct val="120000"/>
                  <a:buAutoNum type="arabicPeriod"/>
                </a:pPr>
                <a:r>
                  <a:rPr lang="en-US" sz="2800" dirty="0">
                    <a:solidFill>
                      <a:schemeClr val="bg1">
                        <a:lumMod val="85000"/>
                      </a:schemeClr>
                    </a:solidFill>
                    <a:sym typeface="Mathematica1"/>
                  </a:rPr>
                  <a:t>Either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sym typeface="Mathematica1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85000"/>
                      </a:schemeClr>
                    </a:solidFill>
                    <a:sym typeface="Mathematica1"/>
                  </a:rPr>
                  <a:t> contains a “deep” integer point:</a:t>
                </a:r>
                <a:br>
                  <a:rPr lang="en-US" sz="2800" dirty="0">
                    <a:solidFill>
                      <a:schemeClr val="bg1">
                        <a:lumMod val="85000"/>
                      </a:schemeClr>
                    </a:solidFill>
                    <a:sym typeface="Mathematica1"/>
                  </a:rPr>
                </a:br>
                <a:r>
                  <a:rPr lang="en-US" sz="2800" dirty="0">
                    <a:solidFill>
                      <a:schemeClr val="bg1">
                        <a:lumMod val="85000"/>
                      </a:schemeClr>
                    </a:solidFill>
                    <a:sym typeface="Mathematica1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sym typeface="Mathematica1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85000"/>
                      </a:schemeClr>
                    </a:solidFill>
                    <a:sym typeface="Mathematica1"/>
                  </a:rPr>
                  <a:t> by “rounding” from center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sym typeface="Mathematica1"/>
                      </a:rPr>
                      <m:t>𝑐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85000"/>
                      </a:schemeClr>
                    </a:solidFill>
                    <a:sym typeface="Mathematica1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sym typeface="Mathematica1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85000"/>
                      </a:schemeClr>
                    </a:solidFill>
                    <a:sym typeface="Mathematica1"/>
                  </a:rPr>
                  <a:t>.</a:t>
                </a:r>
              </a:p>
              <a:p>
                <a:pPr marL="514338" indent="-514338">
                  <a:buSzPct val="120000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sym typeface="Mathematica1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 is “flat”: decompose feasible region into</a:t>
                </a:r>
                <a:br>
                  <a:rPr lang="en-US" sz="2800" dirty="0">
                    <a:solidFill>
                      <a:schemeClr val="tx1"/>
                    </a:solidFill>
                    <a:sym typeface="Mathematica1"/>
                  </a:rPr>
                </a:br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lower dimensional </a:t>
                </a:r>
                <a:r>
                  <a:rPr lang="en-US" sz="2800" dirty="0" err="1">
                    <a:solidFill>
                      <a:schemeClr val="tx1"/>
                    </a:solidFill>
                    <a:sym typeface="Mathematica1"/>
                  </a:rPr>
                  <a:t>subproblems</a:t>
                </a:r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 and </a:t>
                </a:r>
                <a:r>
                  <a:rPr lang="en-US" sz="2800" dirty="0" err="1">
                    <a:solidFill>
                      <a:schemeClr val="tx1"/>
                    </a:solidFill>
                    <a:sym typeface="Mathematica1"/>
                  </a:rPr>
                  <a:t>recurse</a:t>
                </a:r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.</a:t>
                </a:r>
                <a:endParaRPr lang="en-US" sz="2800" dirty="0">
                  <a:solidFill>
                    <a:schemeClr val="bg1">
                      <a:lumMod val="85000"/>
                    </a:schemeClr>
                  </a:solidFill>
                  <a:sym typeface="Mathematica1"/>
                </a:endParaRPr>
              </a:p>
            </p:txBody>
          </p:sp>
        </mc:Choice>
        <mc:Fallback xmlns="">
          <p:sp>
            <p:nvSpPr>
              <p:cNvPr id="132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0257" y="3710765"/>
                <a:ext cx="8569828" cy="3147236"/>
              </a:xfrm>
              <a:blipFill>
                <a:blip r:embed="rId3"/>
                <a:stretch>
                  <a:fillRect l="-2063" t="-251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686595" y="2192086"/>
                <a:ext cx="5738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595" y="2192086"/>
                <a:ext cx="57381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 flipV="1">
            <a:off x="2537536" y="2169070"/>
            <a:ext cx="4050215" cy="3503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537531" y="2753287"/>
            <a:ext cx="4050215" cy="3503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730557" y="2558996"/>
                <a:ext cx="8292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dirty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557" y="2558996"/>
                <a:ext cx="829201" cy="400110"/>
              </a:xfrm>
              <a:prstGeom prst="rect">
                <a:avLst/>
              </a:prstGeom>
              <a:blipFill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705834" y="1981231"/>
                <a:ext cx="8292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dirty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834" y="1981231"/>
                <a:ext cx="82920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2197823" y="2264051"/>
            <a:ext cx="165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/>
              <a:t>subproblems</a:t>
            </a:r>
            <a:endParaRPr lang="en-US" sz="2000" dirty="0"/>
          </a:p>
        </p:txBody>
      </p:sp>
      <p:cxnSp>
        <p:nvCxnSpPr>
          <p:cNvPr id="48" name="Straight Arrow Connector 47"/>
          <p:cNvCxnSpPr>
            <a:stCxn id="47" idx="3"/>
          </p:cNvCxnSpPr>
          <p:nvPr/>
        </p:nvCxnSpPr>
        <p:spPr>
          <a:xfrm flipV="1">
            <a:off x="3854045" y="2187672"/>
            <a:ext cx="467266" cy="2764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7" idx="3"/>
          </p:cNvCxnSpPr>
          <p:nvPr/>
        </p:nvCxnSpPr>
        <p:spPr>
          <a:xfrm>
            <a:off x="3854045" y="2464107"/>
            <a:ext cx="491990" cy="2764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143223" y="2170217"/>
            <a:ext cx="1172052" cy="2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784983" y="2753020"/>
            <a:ext cx="1076759" cy="20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438151" y="122855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</a:rPr>
              <a:t>Anatomy of an IP Algorithm</a:t>
            </a:r>
          </a:p>
        </p:txBody>
      </p:sp>
    </p:spTree>
    <p:extLst>
      <p:ext uri="{BB962C8B-B14F-4D97-AF65-F5344CB8AC3E}">
        <p14:creationId xmlns:p14="http://schemas.microsoft.com/office/powerpoint/2010/main" val="272474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pf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epfl</Template>
  <TotalTime>5671</TotalTime>
  <Words>3710</Words>
  <Application>Microsoft Office PowerPoint</Application>
  <PresentationFormat>On-screen Show (4:3)</PresentationFormat>
  <Paragraphs>823</Paragraphs>
  <Slides>72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2" baseType="lpstr">
      <vt:lpstr>Arial</vt:lpstr>
      <vt:lpstr>Calibri</vt:lpstr>
      <vt:lpstr>Cambria Math</vt:lpstr>
      <vt:lpstr>Candara</vt:lpstr>
      <vt:lpstr>Century Gothic</vt:lpstr>
      <vt:lpstr>Comic Sans MS</vt:lpstr>
      <vt:lpstr>Courier New</vt:lpstr>
      <vt:lpstr>Mathematica1</vt:lpstr>
      <vt:lpstr>epfl</vt:lpstr>
      <vt:lpstr>Acrobat Document</vt:lpstr>
      <vt:lpstr>From Approximate to Exact Integer Programming</vt:lpstr>
      <vt:lpstr>Integer Programming (IP)</vt:lpstr>
      <vt:lpstr>Integer Programming (IP)</vt:lpstr>
      <vt:lpstr>PowerPoint Presentation</vt:lpstr>
      <vt:lpstr>What is the Complexity of IP?</vt:lpstr>
      <vt:lpstr>Why is this difficult?</vt:lpstr>
      <vt:lpstr>Anatomy of an IP Algorithm</vt:lpstr>
      <vt:lpstr>Anatomy of an IP Algorithm</vt:lpstr>
      <vt:lpstr>Anatomy of an IP Algorithm</vt:lpstr>
      <vt:lpstr>PowerPoint Presentation</vt:lpstr>
      <vt:lpstr>PowerPoint Presentation</vt:lpstr>
      <vt:lpstr>Upper and lower bounds on f(n)</vt:lpstr>
      <vt:lpstr>Current IP Algorithms</vt:lpstr>
      <vt:lpstr>f(n)=2^(O(n))?</vt:lpstr>
      <vt:lpstr>PowerPoint Presentation</vt:lpstr>
      <vt:lpstr>Approximate IP [D. 14, D. Kun 16]</vt:lpstr>
      <vt:lpstr>Approximate IP [D. 14, D. Kun 16]</vt:lpstr>
      <vt:lpstr>Milman Pajor ‘00</vt:lpstr>
      <vt:lpstr>Milman Pajor ‘00</vt:lpstr>
      <vt:lpstr>PowerPoint Presentation</vt:lpstr>
      <vt:lpstr>PowerPoint Presentation</vt:lpstr>
      <vt:lpstr>PowerPoint Presentation</vt:lpstr>
      <vt:lpstr>Norms and Convex Bodies</vt:lpstr>
      <vt:lpstr>Norms and Convex Bodies</vt:lpstr>
      <vt:lpstr>Norms and Convex Bodies</vt:lpstr>
      <vt:lpstr>Shortest Vector Problem (SVP)</vt:lpstr>
      <vt:lpstr>Closest Vector Problem (CVP)</vt:lpstr>
      <vt:lpstr>SVP &amp; CVP in ℓ_2</vt:lpstr>
      <vt:lpstr>SVP &amp; CVP in general norms</vt:lpstr>
      <vt:lpstr>Randomized Sieve [Ajtai-Kumar-Sivakumar `00]</vt:lpstr>
      <vt:lpstr>Randomized Sieve [Ajtai-Kumar-Sivakumar `00]</vt:lpstr>
      <vt:lpstr>Randomized Sieve [Ajtai-Kumar-Sivakumar `00]</vt:lpstr>
      <vt:lpstr>Randomized Sieve [Ajtai-Kumar-Sivakumar `00]</vt:lpstr>
      <vt:lpstr>Randomized Sieve [Ajtai-Kumar-Sivakumar `00]</vt:lpstr>
      <vt:lpstr>Randomized Sieve [Ajtai-Kumar-Sivakumar `00]</vt:lpstr>
      <vt:lpstr>Randomized Sieve [Ajtai-Kumar-Sivakumar `00]</vt:lpstr>
      <vt:lpstr>Randomized Sieve [Ajtai-Kumar-Sivakumar `00]</vt:lpstr>
      <vt:lpstr>Randomized Sieve [Ajtai-Kumar-Sivakumar `00]</vt:lpstr>
      <vt:lpstr>Randomized Sieve [Ajtai-Kumar-Sivakumar `00]</vt:lpstr>
      <vt:lpstr>Randomized Sieve [Ajtai-Kumar-Sivakumar `00]</vt:lpstr>
      <vt:lpstr>Randomized Sieve [Ajtai-Kumar-Sivakumar `00]</vt:lpstr>
      <vt:lpstr>Randomized Sieve [Ajtai-Kumar-Sivakumar `00]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Sublattice IP</vt:lpstr>
      <vt:lpstr>IP reduces to (6n)^n sublattice IPs</vt:lpstr>
      <vt:lpstr>Sublattice IP</vt:lpstr>
      <vt:lpstr>Main Subroutine: Cut or Average</vt:lpstr>
      <vt:lpstr>Main Subroutine: Cut or Average</vt:lpstr>
      <vt:lpstr>Idea of Analysis</vt:lpstr>
      <vt:lpstr>Idea of Analysis</vt:lpstr>
      <vt:lpstr>Approximate Carathéodory</vt:lpstr>
      <vt:lpstr>Approximate Carathéodory</vt:lpstr>
      <vt:lpstr>Approximate Carathéodory</vt:lpstr>
      <vt:lpstr>Approximate Carathéodory</vt:lpstr>
      <vt:lpstr>Idea of Analysis</vt:lpstr>
      <vt:lpstr>Small Volume Implies Flatness</vt:lpstr>
      <vt:lpstr>Hyperplane Decompositions</vt:lpstr>
      <vt:lpstr>Hyperplane Decompositions</vt:lpstr>
      <vt:lpstr>Hyperplane Decompositions</vt:lpstr>
      <vt:lpstr>Lattice Width</vt:lpstr>
      <vt:lpstr>Lattice Width</vt:lpstr>
      <vt:lpstr>Volume Bound on Lattice Width</vt:lpstr>
      <vt:lpstr>Volume Bound on Lattice Width</vt:lpstr>
      <vt:lpstr>Volume Bound on Lattice Width</vt:lpstr>
      <vt:lpstr>Summary</vt:lpstr>
    </vt:vector>
  </TitlesOfParts>
  <Company>Georgia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Progress on Integer Programming and Lattice Problems</dc:title>
  <dc:creator>Daniel Dadush</dc:creator>
  <cp:lastModifiedBy>dadush</cp:lastModifiedBy>
  <cp:revision>1105</cp:revision>
  <dcterms:created xsi:type="dcterms:W3CDTF">2012-06-08T18:11:31Z</dcterms:created>
  <dcterms:modified xsi:type="dcterms:W3CDTF">2023-02-06T08:00:00Z</dcterms:modified>
</cp:coreProperties>
</file>