
<file path=[Content_Types].xml><?xml version="1.0" encoding="utf-8"?>
<Types xmlns="http://schemas.openxmlformats.org/package/2006/content-types">
  <Default Extension="xml" ContentType="application/xml"/>
  <Default Extension="png" ContentType="image/png"/>
  <Default Extension="jpeg" ContentType="image/jpeg"/>
  <Default Extension="rels" ContentType="application/vnd.openxmlformats-package.relationships+xml"/>
  <Default Extension="emf" ContentType="image/x-emf"/>
  <Default Extension="wav" ContentType="audio/wav"/>
  <Default Extension="bin" ContentType="application/vnd.openxmlformats-officedocument.presentationml.printerSettings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257" r:id="rId2"/>
    <p:sldId id="261" r:id="rId3"/>
    <p:sldId id="275" r:id="rId4"/>
    <p:sldId id="282" r:id="rId5"/>
    <p:sldId id="260" r:id="rId6"/>
    <p:sldId id="256" r:id="rId7"/>
    <p:sldId id="263" r:id="rId8"/>
    <p:sldId id="259" r:id="rId9"/>
    <p:sldId id="277" r:id="rId10"/>
    <p:sldId id="278" r:id="rId11"/>
    <p:sldId id="279" r:id="rId12"/>
    <p:sldId id="273" r:id="rId13"/>
    <p:sldId id="271" r:id="rId14"/>
    <p:sldId id="283" r:id="rId15"/>
    <p:sldId id="270" r:id="rId16"/>
    <p:sldId id="267" r:id="rId17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4" autoAdjust="0"/>
    <p:restoredTop sz="94728" autoAdjust="0"/>
  </p:normalViewPr>
  <p:slideViewPr>
    <p:cSldViewPr>
      <p:cViewPr varScale="1">
        <p:scale>
          <a:sx n="104" d="100"/>
          <a:sy n="104" d="100"/>
        </p:scale>
        <p:origin x="-1776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printerSettings" Target="printerSettings/printerSettings1.bin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42F121-C0B4-2049-B52F-01E026C93A60}" type="datetimeFigureOut">
              <a:rPr lang="en-US" smtClean="0"/>
              <a:t>1/29/15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8F3F15-628B-5944-8D54-9708BB590D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217970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C66CE6-3D3A-5E4F-961E-4AA5B6CEF202}" type="datetimeFigureOut">
              <a:rPr lang="en-US" smtClean="0"/>
              <a:t>1/29/15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6FAC2D-9CBB-CB41-A195-579D0DEDC9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639551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687ED-CDD8-E644-B400-46F1FB983C3F}" type="datetime1">
              <a:rPr lang="en-US" altLang="zh-TW" smtClean="0"/>
              <a:t>1/29/15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783F9F-6FD2-4145-825C-8C5AD03470BA}" type="datetime1">
              <a:rPr lang="en-US" altLang="zh-TW" smtClean="0"/>
              <a:t>1/29/15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A6EB0-B74A-F144-9C78-A34D7110142C}" type="datetime1">
              <a:rPr lang="en-US" altLang="zh-TW" smtClean="0"/>
              <a:t>1/29/15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BB416-27C0-B740-972F-D2EEA28DDA00}" type="datetime1">
              <a:rPr lang="en-US" altLang="zh-TW" smtClean="0"/>
              <a:t>1/29/15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9D6468-098E-DF43-BB1C-FFA3B0ACF03E}" type="datetime1">
              <a:rPr lang="en-US" altLang="zh-TW" smtClean="0"/>
              <a:t>1/29/15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E4F48-D135-D547-B707-13D285CDE957}" type="datetime1">
              <a:rPr lang="en-US" altLang="zh-TW" smtClean="0"/>
              <a:t>1/29/15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AB9B78-FE09-9F41-8EAD-6ACF9F559657}" type="datetime1">
              <a:rPr lang="en-US" altLang="zh-TW" smtClean="0"/>
              <a:t>1/29/15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412BB-F6C0-F444-AD00-CDC08EEB1F75}" type="datetime1">
              <a:rPr lang="en-US" altLang="zh-TW" smtClean="0"/>
              <a:t>1/29/15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A4ABE-C833-B149-BB2F-23B9737184A0}" type="datetime1">
              <a:rPr lang="en-US" altLang="zh-TW" smtClean="0"/>
              <a:t>1/29/15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7B019-A57D-E04D-9D64-F49BEB6B1EB0}" type="datetime1">
              <a:rPr lang="en-US" altLang="zh-TW" smtClean="0"/>
              <a:t>1/29/15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5843F-9C15-224B-8C85-EEBBC8253464}" type="datetime1">
              <a:rPr lang="en-US" altLang="zh-TW" smtClean="0"/>
              <a:t>1/29/15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19A81E-1CA5-C34E-B35D-A9A6680BADDE}" type="datetime1">
              <a:rPr lang="en-US" altLang="zh-TW" smtClean="0"/>
              <a:t>1/29/15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CD2776-A725-284B-B05E-C220E2502348}" type="slidenum">
              <a:rPr lang="zh-TW" altLang="en-US" smtClean="0"/>
              <a:t>‹#›</a:t>
            </a:fld>
            <a:r>
              <a:rPr lang="en-US" altLang="zh-TW" dirty="0" smtClean="0"/>
              <a:t>/21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4" Type="http://schemas.openxmlformats.org/officeDocument/2006/relationships/image" Target="../media/image1.png"/><Relationship Id="rId5" Type="http://schemas.openxmlformats.org/officeDocument/2006/relationships/image" Target="../media/image2.png"/><Relationship Id="rId6" Type="http://schemas.openxmlformats.org/officeDocument/2006/relationships/image" Target="../media/image3.png"/><Relationship Id="rId1" Type="http://schemas.microsoft.com/office/2007/relationships/media" Target="../media/media1.wav"/><Relationship Id="rId2" Type="http://schemas.openxmlformats.org/officeDocument/2006/relationships/audio" Target="../media/media1.wav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media2.wav"/><Relationship Id="rId4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1" Type="http://schemas.openxmlformats.org/officeDocument/2006/relationships/tags" Target="../tags/tag1.xml"/><Relationship Id="rId2" Type="http://schemas.microsoft.com/office/2007/relationships/media" Target="../media/media2.wav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4.png"/><Relationship Id="rId5" Type="http://schemas.openxmlformats.org/officeDocument/2006/relationships/image" Target="../media/image3.png"/><Relationship Id="rId1" Type="http://schemas.microsoft.com/office/2007/relationships/media" Target="../media/media3.wav"/><Relationship Id="rId2" Type="http://schemas.openxmlformats.org/officeDocument/2006/relationships/audio" Target="../media/media3.wav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5.jpeg"/><Relationship Id="rId5" Type="http://schemas.openxmlformats.org/officeDocument/2006/relationships/image" Target="../media/image3.png"/><Relationship Id="rId1" Type="http://schemas.microsoft.com/office/2007/relationships/media" Target="../media/media4.wav"/><Relationship Id="rId2" Type="http://schemas.openxmlformats.org/officeDocument/2006/relationships/audio" Target="../media/media4.wav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media5.wav"/><Relationship Id="rId4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1" Type="http://schemas.openxmlformats.org/officeDocument/2006/relationships/tags" Target="../tags/tag2.xml"/><Relationship Id="rId2" Type="http://schemas.microsoft.com/office/2007/relationships/media" Target="../media/media5.wav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media6.wav"/><Relationship Id="rId4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1" Type="http://schemas.openxmlformats.org/officeDocument/2006/relationships/tags" Target="../tags/tag3.xml"/><Relationship Id="rId2" Type="http://schemas.microsoft.com/office/2007/relationships/media" Target="../media/media6.wav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6.png"/><Relationship Id="rId5" Type="http://schemas.openxmlformats.org/officeDocument/2006/relationships/hyperlink" Target="http://arxiv.org/find/cs/1/au:+Kiraly_Z/0/1/0/all/0/1" TargetMode="External"/><Relationship Id="rId6" Type="http://schemas.openxmlformats.org/officeDocument/2006/relationships/hyperlink" Target="http://arxiv.org/find/cs/1/au:+Kovacs_P/0/1/0/all/0/1" TargetMode="External"/><Relationship Id="rId7" Type="http://schemas.openxmlformats.org/officeDocument/2006/relationships/image" Target="../media/image3.png"/><Relationship Id="rId1" Type="http://schemas.microsoft.com/office/2007/relationships/media" Target="../media/media7.wav"/><Relationship Id="rId2" Type="http://schemas.openxmlformats.org/officeDocument/2006/relationships/audio" Target="../media/media7.wav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media8.wav"/><Relationship Id="rId4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1" Type="http://schemas.openxmlformats.org/officeDocument/2006/relationships/tags" Target="../tags/tag4.xml"/><Relationship Id="rId2" Type="http://schemas.microsoft.com/office/2007/relationships/media" Target="../media/media8.wav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3.png"/><Relationship Id="rId1" Type="http://schemas.microsoft.com/office/2007/relationships/media" Target="../media/media9.wav"/><Relationship Id="rId2" Type="http://schemas.openxmlformats.org/officeDocument/2006/relationships/audio" Target="../media/media9.wav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3.png"/><Relationship Id="rId1" Type="http://schemas.microsoft.com/office/2007/relationships/media" Target="../media/media10.wav"/><Relationship Id="rId2" Type="http://schemas.openxmlformats.org/officeDocument/2006/relationships/audio" Target="../media/media10.wav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3.png"/><Relationship Id="rId1" Type="http://schemas.microsoft.com/office/2007/relationships/media" Target="../media/media11.wav"/><Relationship Id="rId2" Type="http://schemas.openxmlformats.org/officeDocument/2006/relationships/audio" Target="../media/media11.wav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3.png"/><Relationship Id="rId1" Type="http://schemas.microsoft.com/office/2007/relationships/media" Target="../media/media12.wav"/><Relationship Id="rId2" Type="http://schemas.openxmlformats.org/officeDocument/2006/relationships/audio" Target="../media/media12.wav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7.emf"/><Relationship Id="rId5" Type="http://schemas.openxmlformats.org/officeDocument/2006/relationships/image" Target="../media/image3.png"/><Relationship Id="rId1" Type="http://schemas.microsoft.com/office/2007/relationships/media" Target="../media/media13.wav"/><Relationship Id="rId2" Type="http://schemas.openxmlformats.org/officeDocument/2006/relationships/audio" Target="../media/media13.wav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8.png"/><Relationship Id="rId5" Type="http://schemas.openxmlformats.org/officeDocument/2006/relationships/image" Target="../media/image3.png"/><Relationship Id="rId1" Type="http://schemas.microsoft.com/office/2007/relationships/media" Target="../media/media14.wav"/><Relationship Id="rId2" Type="http://schemas.openxmlformats.org/officeDocument/2006/relationships/audio" Target="../media/media14.wav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9.emf"/><Relationship Id="rId5" Type="http://schemas.openxmlformats.org/officeDocument/2006/relationships/image" Target="../media/image3.png"/><Relationship Id="rId1" Type="http://schemas.microsoft.com/office/2007/relationships/media" Target="../media/media15.wav"/><Relationship Id="rId2" Type="http://schemas.openxmlformats.org/officeDocument/2006/relationships/audio" Target="../media/media15.wav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3.png"/><Relationship Id="rId1" Type="http://schemas.microsoft.com/office/2007/relationships/media" Target="../media/media16.wav"/><Relationship Id="rId2" Type="http://schemas.openxmlformats.org/officeDocument/2006/relationships/audio" Target="../media/media16.wav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2000251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Auction/Belief propagation algorithms for constrained assignment problems</a:t>
            </a:r>
            <a:endParaRPr 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304800" y="3886200"/>
            <a:ext cx="8305800" cy="1752600"/>
          </a:xfrm>
        </p:spPr>
        <p:txBody>
          <a:bodyPr>
            <a:normAutofit/>
          </a:bodyPr>
          <a:lstStyle/>
          <a:p>
            <a:r>
              <a:rPr lang="en-US" dirty="0" smtClean="0"/>
              <a:t>M. Yuan, W. </a:t>
            </a:r>
            <a:r>
              <a:rPr lang="en-US" dirty="0" err="1" smtClean="0"/>
              <a:t>Shen</a:t>
            </a:r>
            <a:r>
              <a:rPr lang="en-US" dirty="0" smtClean="0"/>
              <a:t>, J. Li, Y. </a:t>
            </a:r>
            <a:r>
              <a:rPr lang="en-US" dirty="0" err="1" smtClean="0"/>
              <a:t>Pavlidis</a:t>
            </a:r>
            <a:r>
              <a:rPr lang="en-US" dirty="0"/>
              <a:t> </a:t>
            </a:r>
            <a:r>
              <a:rPr lang="en-US" dirty="0" smtClean="0"/>
              <a:t>and S. Li </a:t>
            </a:r>
          </a:p>
          <a:p>
            <a:r>
              <a:rPr lang="en-US" dirty="0" err="1" smtClean="0"/>
              <a:t>Walmart</a:t>
            </a:r>
            <a:r>
              <a:rPr lang="en-US" dirty="0" smtClean="0"/>
              <a:t> Labs and University of Illinois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1</a:t>
            </a:fld>
            <a:endParaRPr lang="zh-TW" alt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600" y="565163"/>
            <a:ext cx="4133117" cy="88263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05400" y="5334001"/>
            <a:ext cx="3619500" cy="771504"/>
          </a:xfrm>
          <a:prstGeom prst="rect">
            <a:avLst/>
          </a:prstGeom>
        </p:spPr>
      </p:pic>
      <p:pic>
        <p:nvPicPr>
          <p:cNvPr id="18" name="Sound 17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855"/>
    </mc:Choice>
    <mc:Fallback xmlns="">
      <p:transition xmlns:p14="http://schemas.microsoft.com/office/powerpoint/2010/main" spd="slow" advTm="7855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The problem</a:t>
            </a:r>
            <a:endParaRPr lang="en-US" dirty="0"/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1787997"/>
              </p:ext>
            </p:extLst>
          </p:nvPr>
        </p:nvGraphicFramePr>
        <p:xfrm>
          <a:off x="1219200" y="1371600"/>
          <a:ext cx="7017636" cy="50920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70231"/>
                <a:gridCol w="1049481"/>
                <a:gridCol w="1049481"/>
                <a:gridCol w="1049481"/>
                <a:gridCol w="1049481"/>
                <a:gridCol w="1049481"/>
              </a:tblGrid>
              <a:tr h="728847">
                <a:tc>
                  <a:txBody>
                    <a:bodyPr/>
                    <a:lstStyle/>
                    <a:p>
                      <a:endParaRPr lang="en-US" sz="28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Category1</a:t>
                      </a:r>
                      <a:endParaRPr lang="en-US" sz="28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2800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Category2</a:t>
                      </a:r>
                      <a:endParaRPr lang="en-US" sz="28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28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2800" dirty="0"/>
                    </a:p>
                  </a:txBody>
                  <a:tcPr/>
                </a:tc>
              </a:tr>
              <a:tr h="728847">
                <a:tc>
                  <a:txBody>
                    <a:bodyPr/>
                    <a:lstStyle/>
                    <a:p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Item1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Item2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Item3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Item4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Item5</a:t>
                      </a:r>
                      <a:endParaRPr lang="en-US" sz="2800" dirty="0"/>
                    </a:p>
                  </a:txBody>
                  <a:tcPr/>
                </a:tc>
              </a:tr>
              <a:tr h="718953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Customer1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0.12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0.37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0.12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0.89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0.76</a:t>
                      </a:r>
                      <a:endParaRPr lang="en-US" sz="2800" dirty="0"/>
                    </a:p>
                  </a:txBody>
                  <a:tcPr/>
                </a:tc>
              </a:tr>
              <a:tr h="728847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Customer2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0.98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0.54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0.98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0.45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0.53</a:t>
                      </a:r>
                      <a:endParaRPr lang="en-US" sz="2800" dirty="0"/>
                    </a:p>
                  </a:txBody>
                  <a:tcPr/>
                </a:tc>
              </a:tr>
              <a:tr h="728847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Customer3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0.12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0.65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0.12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0.65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0.12</a:t>
                      </a:r>
                      <a:endParaRPr lang="en-US" sz="2800" dirty="0"/>
                    </a:p>
                  </a:txBody>
                  <a:tcPr/>
                </a:tc>
              </a:tr>
              <a:tr h="728847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Customer4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0.98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0.74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0.95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0.12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0.87</a:t>
                      </a:r>
                      <a:endParaRPr lang="en-US" sz="2800" dirty="0"/>
                    </a:p>
                  </a:txBody>
                  <a:tcPr/>
                </a:tc>
              </a:tr>
              <a:tr h="728847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Customer5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0.35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0.42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0.65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0.45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0.52</a:t>
                      </a:r>
                      <a:endParaRPr lang="en-US" sz="28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2</a:t>
            </a:fld>
            <a:endParaRPr lang="zh-TW" altLang="en-US"/>
          </a:p>
        </p:txBody>
      </p:sp>
      <p:pic>
        <p:nvPicPr>
          <p:cNvPr id="12" name="Sound 11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6279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8326"/>
    </mc:Choice>
    <mc:Fallback xmlns="">
      <p:transition xmlns:p14="http://schemas.microsoft.com/office/powerpoint/2010/main" spd="slow" advTm="48326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It is integer programming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76800" y="1646237"/>
            <a:ext cx="3810000" cy="4525963"/>
          </a:xfrm>
        </p:spPr>
        <p:txBody>
          <a:bodyPr/>
          <a:lstStyle/>
          <a:p>
            <a:r>
              <a:rPr lang="en-US" dirty="0"/>
              <a:t>Generally, integer programming is hard, let </a:t>
            </a:r>
            <a:r>
              <a:rPr lang="en-US" dirty="0" smtClean="0"/>
              <a:t>alone </a:t>
            </a:r>
            <a:r>
              <a:rPr lang="en-US" dirty="0"/>
              <a:t>size of the problem (almost 0.6 </a:t>
            </a:r>
            <a:r>
              <a:rPr lang="en-US" dirty="0" err="1"/>
              <a:t>giga</a:t>
            </a:r>
            <a:r>
              <a:rPr lang="en-US" dirty="0"/>
              <a:t> variables in our case!)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3</a:t>
            </a:fld>
            <a:endParaRPr lang="zh-TW" alt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0600" y="1752600"/>
            <a:ext cx="3378200" cy="3619500"/>
          </a:xfrm>
          <a:prstGeom prst="rect">
            <a:avLst/>
          </a:prstGeom>
        </p:spPr>
      </p:pic>
      <p:pic>
        <p:nvPicPr>
          <p:cNvPr id="10" name="Sound 9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0357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6876"/>
    </mc:Choice>
    <mc:Fallback xmlns="">
      <p:transition xmlns:p14="http://schemas.microsoft.com/office/powerpoint/2010/main" spd="slow" advTm="66876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/>
          <a:lstStyle/>
          <a:p>
            <a:r>
              <a:rPr lang="en-US" dirty="0" smtClean="0"/>
              <a:t>The basic problem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4</a:t>
            </a:fld>
            <a:endParaRPr lang="zh-TW" altLang="en-US"/>
          </a:p>
        </p:txBody>
      </p:sp>
      <p:pic>
        <p:nvPicPr>
          <p:cNvPr id="7" name="Picture 2" descr="C:\Users\xxx\Desktop\Capture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438400" y="1752600"/>
            <a:ext cx="4034388" cy="3600501"/>
          </a:xfrm>
          <a:prstGeom prst="rect">
            <a:avLst/>
          </a:prstGeom>
          <a:noFill/>
        </p:spPr>
      </p:pic>
      <p:pic>
        <p:nvPicPr>
          <p:cNvPr id="6" name="Sound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8095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6805"/>
    </mc:Choice>
    <mc:Fallback xmlns="">
      <p:transition xmlns:p14="http://schemas.microsoft.com/office/powerpoint/2010/main" spd="slow" advTm="26805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Solving the problem	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Integer programming</a:t>
            </a:r>
          </a:p>
          <a:p>
            <a:r>
              <a:rPr lang="en-US" dirty="0" smtClean="0"/>
              <a:t>Minimum cost flow (Graph)</a:t>
            </a:r>
          </a:p>
          <a:p>
            <a:r>
              <a:rPr lang="en-US" dirty="0" smtClean="0"/>
              <a:t>Auction algorithm (Bipartite graph)</a:t>
            </a:r>
          </a:p>
          <a:p>
            <a:endParaRPr lang="en-US" dirty="0" smtClean="0"/>
          </a:p>
          <a:p>
            <a:r>
              <a:rPr lang="en-US" dirty="0" smtClean="0"/>
              <a:t>All the above can reach the optimum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5</a:t>
            </a:fld>
            <a:endParaRPr lang="zh-TW" altLang="en-US"/>
          </a:p>
        </p:txBody>
      </p:sp>
      <p:pic>
        <p:nvPicPr>
          <p:cNvPr id="6" name="Sound 5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042482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6539"/>
    </mc:Choice>
    <mc:Fallback xmlns="">
      <p:transition xmlns:p14="http://schemas.microsoft.com/office/powerpoint/2010/main" spd="slow" advTm="66539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橢圓 3"/>
          <p:cNvSpPr/>
          <p:nvPr/>
        </p:nvSpPr>
        <p:spPr>
          <a:xfrm>
            <a:off x="2428860" y="2141528"/>
            <a:ext cx="1000132" cy="100013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</a:rPr>
              <a:t>2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5" name="橢圓 4"/>
          <p:cNvSpPr/>
          <p:nvPr/>
        </p:nvSpPr>
        <p:spPr>
          <a:xfrm>
            <a:off x="2428860" y="3641726"/>
            <a:ext cx="1000132" cy="100013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</a:rPr>
              <a:t>4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6" name="橢圓 5"/>
          <p:cNvSpPr/>
          <p:nvPr/>
        </p:nvSpPr>
        <p:spPr>
          <a:xfrm>
            <a:off x="2428860" y="5070486"/>
            <a:ext cx="1000132" cy="100013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</a:rPr>
              <a:t>3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5429256" y="1641462"/>
            <a:ext cx="928694" cy="71438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chemeClr val="tx1"/>
                </a:solidFill>
              </a:rPr>
              <a:t>5</a:t>
            </a:r>
            <a:endParaRPr lang="en-US" sz="4000" dirty="0">
              <a:solidFill>
                <a:schemeClr val="tx1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429256" y="2998784"/>
            <a:ext cx="928694" cy="71438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chemeClr val="tx1"/>
                </a:solidFill>
              </a:rPr>
              <a:t>5</a:t>
            </a:r>
            <a:endParaRPr lang="en-US" sz="4000" dirty="0">
              <a:solidFill>
                <a:schemeClr val="tx1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5429256" y="4356106"/>
            <a:ext cx="928694" cy="71438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chemeClr val="tx1"/>
                </a:solidFill>
              </a:rPr>
              <a:t>5</a:t>
            </a:r>
            <a:endParaRPr lang="en-US" sz="4000" dirty="0">
              <a:solidFill>
                <a:schemeClr val="tx1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5429256" y="5570552"/>
            <a:ext cx="928694" cy="71438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chemeClr val="tx1"/>
                </a:solidFill>
              </a:rPr>
              <a:t>5</a:t>
            </a:r>
            <a:endParaRPr lang="en-US" sz="4000" dirty="0">
              <a:solidFill>
                <a:schemeClr val="tx1"/>
              </a:solidFill>
            </a:endParaRPr>
          </a:p>
        </p:txBody>
      </p:sp>
      <p:cxnSp>
        <p:nvCxnSpPr>
          <p:cNvPr id="16" name="直線單箭頭接點 15"/>
          <p:cNvCxnSpPr>
            <a:stCxn id="4" idx="6"/>
            <a:endCxn id="7" idx="1"/>
          </p:cNvCxnSpPr>
          <p:nvPr/>
        </p:nvCxnSpPr>
        <p:spPr>
          <a:xfrm flipV="1">
            <a:off x="3428992" y="1998652"/>
            <a:ext cx="2000264" cy="64294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線單箭頭接點 16"/>
          <p:cNvCxnSpPr>
            <a:stCxn id="4" idx="6"/>
            <a:endCxn id="11" idx="1"/>
          </p:cNvCxnSpPr>
          <p:nvPr/>
        </p:nvCxnSpPr>
        <p:spPr>
          <a:xfrm>
            <a:off x="3428992" y="2641594"/>
            <a:ext cx="2000264" cy="71438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線單箭頭接點 17"/>
          <p:cNvCxnSpPr>
            <a:stCxn id="4" idx="6"/>
            <a:endCxn id="12" idx="1"/>
          </p:cNvCxnSpPr>
          <p:nvPr/>
        </p:nvCxnSpPr>
        <p:spPr>
          <a:xfrm>
            <a:off x="3428992" y="2641594"/>
            <a:ext cx="2000264" cy="207170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線單箭頭接點 18"/>
          <p:cNvCxnSpPr>
            <a:stCxn id="5" idx="6"/>
            <a:endCxn id="7" idx="1"/>
          </p:cNvCxnSpPr>
          <p:nvPr/>
        </p:nvCxnSpPr>
        <p:spPr>
          <a:xfrm flipV="1">
            <a:off x="3428992" y="1998652"/>
            <a:ext cx="2000264" cy="21431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線單箭頭接點 19"/>
          <p:cNvCxnSpPr>
            <a:stCxn id="4" idx="6"/>
            <a:endCxn id="13" idx="1"/>
          </p:cNvCxnSpPr>
          <p:nvPr/>
        </p:nvCxnSpPr>
        <p:spPr>
          <a:xfrm>
            <a:off x="3428992" y="2641594"/>
            <a:ext cx="2000264" cy="32861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線單箭頭接點 20"/>
          <p:cNvCxnSpPr>
            <a:stCxn id="5" idx="6"/>
            <a:endCxn id="11" idx="1"/>
          </p:cNvCxnSpPr>
          <p:nvPr/>
        </p:nvCxnSpPr>
        <p:spPr>
          <a:xfrm flipV="1">
            <a:off x="3428992" y="3355974"/>
            <a:ext cx="2000264" cy="78581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線單箭頭接點 32"/>
          <p:cNvCxnSpPr>
            <a:stCxn id="5" idx="6"/>
            <a:endCxn id="12" idx="1"/>
          </p:cNvCxnSpPr>
          <p:nvPr/>
        </p:nvCxnSpPr>
        <p:spPr>
          <a:xfrm>
            <a:off x="3428992" y="4141792"/>
            <a:ext cx="2000264" cy="57150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線單箭頭接點 33"/>
          <p:cNvCxnSpPr>
            <a:stCxn id="5" idx="6"/>
            <a:endCxn id="13" idx="1"/>
          </p:cNvCxnSpPr>
          <p:nvPr/>
        </p:nvCxnSpPr>
        <p:spPr>
          <a:xfrm>
            <a:off x="3428992" y="4141792"/>
            <a:ext cx="2000264" cy="178595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線單箭頭接點 34"/>
          <p:cNvCxnSpPr>
            <a:stCxn id="6" idx="6"/>
            <a:endCxn id="7" idx="1"/>
          </p:cNvCxnSpPr>
          <p:nvPr/>
        </p:nvCxnSpPr>
        <p:spPr>
          <a:xfrm flipV="1">
            <a:off x="3428992" y="1998652"/>
            <a:ext cx="2000264" cy="35719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線單箭頭接點 35"/>
          <p:cNvCxnSpPr>
            <a:stCxn id="6" idx="6"/>
            <a:endCxn id="11" idx="1"/>
          </p:cNvCxnSpPr>
          <p:nvPr/>
        </p:nvCxnSpPr>
        <p:spPr>
          <a:xfrm flipV="1">
            <a:off x="3428992" y="3355974"/>
            <a:ext cx="2000264" cy="221457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線單箭頭接點 36"/>
          <p:cNvCxnSpPr>
            <a:stCxn id="6" idx="6"/>
            <a:endCxn id="12" idx="1"/>
          </p:cNvCxnSpPr>
          <p:nvPr/>
        </p:nvCxnSpPr>
        <p:spPr>
          <a:xfrm flipV="1">
            <a:off x="3428992" y="4713296"/>
            <a:ext cx="2000264" cy="8572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直線單箭頭接點 48"/>
          <p:cNvCxnSpPr>
            <a:stCxn id="6" idx="6"/>
            <a:endCxn id="13" idx="1"/>
          </p:cNvCxnSpPr>
          <p:nvPr/>
        </p:nvCxnSpPr>
        <p:spPr>
          <a:xfrm>
            <a:off x="3428992" y="5570552"/>
            <a:ext cx="2000264" cy="35719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橢圓 50"/>
          <p:cNvSpPr/>
          <p:nvPr/>
        </p:nvSpPr>
        <p:spPr>
          <a:xfrm>
            <a:off x="142844" y="3641726"/>
            <a:ext cx="1000132" cy="100013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</a:rPr>
              <a:t>S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7858148" y="3641726"/>
            <a:ext cx="928694" cy="71438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chemeClr val="tx1"/>
                </a:solidFill>
              </a:rPr>
              <a:t>T</a:t>
            </a:r>
            <a:endParaRPr lang="en-US" sz="4000" dirty="0">
              <a:solidFill>
                <a:schemeClr val="tx1"/>
              </a:solidFill>
            </a:endParaRPr>
          </a:p>
        </p:txBody>
      </p:sp>
      <p:cxnSp>
        <p:nvCxnSpPr>
          <p:cNvPr id="53" name="直線單箭頭接點 52"/>
          <p:cNvCxnSpPr>
            <a:stCxn id="51" idx="6"/>
            <a:endCxn id="4" idx="2"/>
          </p:cNvCxnSpPr>
          <p:nvPr/>
        </p:nvCxnSpPr>
        <p:spPr>
          <a:xfrm flipV="1">
            <a:off x="1142976" y="2641594"/>
            <a:ext cx="1285884" cy="150019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直線單箭頭接點 53"/>
          <p:cNvCxnSpPr>
            <a:stCxn id="51" idx="6"/>
            <a:endCxn id="5" idx="2"/>
          </p:cNvCxnSpPr>
          <p:nvPr/>
        </p:nvCxnSpPr>
        <p:spPr>
          <a:xfrm>
            <a:off x="1142976" y="4141792"/>
            <a:ext cx="128588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直線單箭頭接點 54"/>
          <p:cNvCxnSpPr>
            <a:stCxn id="51" idx="6"/>
            <a:endCxn id="6" idx="2"/>
          </p:cNvCxnSpPr>
          <p:nvPr/>
        </p:nvCxnSpPr>
        <p:spPr>
          <a:xfrm>
            <a:off x="1142976" y="4141792"/>
            <a:ext cx="1285884" cy="142876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直線單箭頭接點 55"/>
          <p:cNvCxnSpPr>
            <a:stCxn id="7" idx="3"/>
            <a:endCxn id="52" idx="1"/>
          </p:cNvCxnSpPr>
          <p:nvPr/>
        </p:nvCxnSpPr>
        <p:spPr>
          <a:xfrm>
            <a:off x="6357950" y="1998652"/>
            <a:ext cx="1500198" cy="200026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直線單箭頭接點 65"/>
          <p:cNvCxnSpPr>
            <a:stCxn id="11" idx="3"/>
            <a:endCxn id="52" idx="1"/>
          </p:cNvCxnSpPr>
          <p:nvPr/>
        </p:nvCxnSpPr>
        <p:spPr>
          <a:xfrm>
            <a:off x="6357950" y="3355974"/>
            <a:ext cx="1500198" cy="64294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直線單箭頭接點 66"/>
          <p:cNvCxnSpPr>
            <a:stCxn id="12" idx="3"/>
            <a:endCxn id="52" idx="1"/>
          </p:cNvCxnSpPr>
          <p:nvPr/>
        </p:nvCxnSpPr>
        <p:spPr>
          <a:xfrm flipV="1">
            <a:off x="6357950" y="3998916"/>
            <a:ext cx="1500198" cy="71438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直線單箭頭接點 67"/>
          <p:cNvCxnSpPr>
            <a:stCxn id="13" idx="3"/>
            <a:endCxn id="52" idx="1"/>
          </p:cNvCxnSpPr>
          <p:nvPr/>
        </p:nvCxnSpPr>
        <p:spPr>
          <a:xfrm flipV="1">
            <a:off x="6357950" y="3998916"/>
            <a:ext cx="1500198" cy="192882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直線單箭頭接點 88"/>
          <p:cNvCxnSpPr>
            <a:endCxn id="51" idx="4"/>
          </p:cNvCxnSpPr>
          <p:nvPr/>
        </p:nvCxnSpPr>
        <p:spPr>
          <a:xfrm rot="5400000" flipH="1" flipV="1">
            <a:off x="-250065" y="5534833"/>
            <a:ext cx="178595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直線接點 90"/>
          <p:cNvCxnSpPr/>
          <p:nvPr/>
        </p:nvCxnSpPr>
        <p:spPr>
          <a:xfrm>
            <a:off x="642910" y="6427808"/>
            <a:ext cx="771530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直線接點 91"/>
          <p:cNvCxnSpPr>
            <a:endCxn id="52" idx="2"/>
          </p:cNvCxnSpPr>
          <p:nvPr/>
        </p:nvCxnSpPr>
        <p:spPr>
          <a:xfrm rot="16200000" flipV="1">
            <a:off x="7304504" y="5374097"/>
            <a:ext cx="2071702" cy="3571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" name="文字方塊 100"/>
          <p:cNvSpPr txBox="1"/>
          <p:nvPr/>
        </p:nvSpPr>
        <p:spPr>
          <a:xfrm>
            <a:off x="3786182" y="5784866"/>
            <a:ext cx="1571636" cy="5437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aseline="-25000" dirty="0" smtClean="0"/>
              <a:t>0/</a:t>
            </a:r>
            <a:r>
              <a:rPr lang="en-US" sz="4400" baseline="-25000" dirty="0" err="1" smtClean="0"/>
              <a:t>Inf</a:t>
            </a:r>
            <a:endParaRPr lang="en-US" sz="4400" baseline="-25000" dirty="0"/>
          </a:p>
        </p:txBody>
      </p:sp>
      <p:sp>
        <p:nvSpPr>
          <p:cNvPr id="103" name="文字方塊 102"/>
          <p:cNvSpPr txBox="1"/>
          <p:nvPr/>
        </p:nvSpPr>
        <p:spPr>
          <a:xfrm>
            <a:off x="1571604" y="2669359"/>
            <a:ext cx="1571636" cy="5437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aseline="-25000" dirty="0" smtClean="0"/>
              <a:t>0/2</a:t>
            </a:r>
            <a:endParaRPr lang="en-US" sz="4400" baseline="-25000" dirty="0"/>
          </a:p>
        </p:txBody>
      </p:sp>
      <p:sp>
        <p:nvSpPr>
          <p:cNvPr id="104" name="文字方塊 103"/>
          <p:cNvSpPr txBox="1"/>
          <p:nvPr/>
        </p:nvSpPr>
        <p:spPr>
          <a:xfrm>
            <a:off x="1571604" y="4455309"/>
            <a:ext cx="1571636" cy="5437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aseline="-25000" dirty="0" smtClean="0"/>
              <a:t>0/3</a:t>
            </a:r>
            <a:endParaRPr lang="en-US" sz="4400" baseline="-25000" dirty="0"/>
          </a:p>
        </p:txBody>
      </p:sp>
      <p:sp>
        <p:nvSpPr>
          <p:cNvPr id="105" name="文字方塊 104"/>
          <p:cNvSpPr txBox="1"/>
          <p:nvPr/>
        </p:nvSpPr>
        <p:spPr>
          <a:xfrm>
            <a:off x="1571604" y="3526615"/>
            <a:ext cx="1571636" cy="5437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aseline="-25000" dirty="0" smtClean="0"/>
              <a:t>0/4</a:t>
            </a:r>
            <a:endParaRPr lang="en-US" sz="4400" baseline="-25000" dirty="0"/>
          </a:p>
        </p:txBody>
      </p:sp>
      <p:sp>
        <p:nvSpPr>
          <p:cNvPr id="110" name="文字方塊 109"/>
          <p:cNvSpPr txBox="1"/>
          <p:nvPr/>
        </p:nvSpPr>
        <p:spPr>
          <a:xfrm>
            <a:off x="7072330" y="2212966"/>
            <a:ext cx="1571636" cy="5437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aseline="-25000" dirty="0" smtClean="0"/>
              <a:t>0/5</a:t>
            </a:r>
            <a:endParaRPr lang="en-US" sz="4400" baseline="-25000" dirty="0"/>
          </a:p>
        </p:txBody>
      </p:sp>
      <p:sp>
        <p:nvSpPr>
          <p:cNvPr id="111" name="文字方塊 110"/>
          <p:cNvSpPr txBox="1"/>
          <p:nvPr/>
        </p:nvSpPr>
        <p:spPr>
          <a:xfrm>
            <a:off x="3571868" y="1641462"/>
            <a:ext cx="1571636" cy="5437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aseline="-25000" dirty="0" smtClean="0"/>
              <a:t>-Score/1</a:t>
            </a:r>
            <a:endParaRPr lang="en-US" sz="4400" baseline="-25000" dirty="0"/>
          </a:p>
        </p:txBody>
      </p:sp>
      <p:sp>
        <p:nvSpPr>
          <p:cNvPr id="113" name="文字方塊 112"/>
          <p:cNvSpPr txBox="1"/>
          <p:nvPr/>
        </p:nvSpPr>
        <p:spPr>
          <a:xfrm>
            <a:off x="785786" y="428604"/>
            <a:ext cx="7143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Minimum Cost Flow</a:t>
            </a:r>
            <a:endParaRPr lang="en-US" sz="40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6</a:t>
            </a:fld>
            <a:endParaRPr lang="zh-TW" altLang="en-US"/>
          </a:p>
        </p:txBody>
      </p:sp>
      <p:pic>
        <p:nvPicPr>
          <p:cNvPr id="8" name="Sound 7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5228"/>
    </mc:Choice>
    <mc:Fallback xmlns="">
      <p:transition xmlns:p14="http://schemas.microsoft.com/office/powerpoint/2010/main" spd="slow" advTm="85228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4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5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8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1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6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1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6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9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2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7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3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11" grpId="0" animBg="1"/>
      <p:bldP spid="12" grpId="0" animBg="1"/>
      <p:bldP spid="13" grpId="0" animBg="1"/>
      <p:bldP spid="51" grpId="0" animBg="1"/>
      <p:bldP spid="52" grpId="0" animBg="1"/>
      <p:bldP spid="101" grpId="0"/>
      <p:bldP spid="103" grpId="0"/>
      <p:bldP spid="104" grpId="0"/>
      <p:bldP spid="105" grpId="0"/>
      <p:bldP spid="110" grpId="0"/>
      <p:bldP spid="1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Scalability </a:t>
            </a:r>
            <a:endParaRPr lang="en-US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181784" y="1905000"/>
            <a:ext cx="8809815" cy="24582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文字方塊 3"/>
          <p:cNvSpPr txBox="1"/>
          <p:nvPr/>
        </p:nvSpPr>
        <p:spPr>
          <a:xfrm>
            <a:off x="304800" y="4724400"/>
            <a:ext cx="86868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Source:</a:t>
            </a:r>
          </a:p>
          <a:p>
            <a:r>
              <a:rPr lang="en-US" sz="2400" b="1" dirty="0" smtClean="0"/>
              <a:t>Efficient implementations of minimum-cost flow algorithms</a:t>
            </a:r>
          </a:p>
          <a:p>
            <a:r>
              <a:rPr lang="en-US" sz="2400" dirty="0" smtClean="0">
                <a:hlinkClick r:id="rId5"/>
              </a:rPr>
              <a:t>Z. </a:t>
            </a:r>
            <a:r>
              <a:rPr lang="en-US" sz="2400" dirty="0" err="1" smtClean="0">
                <a:hlinkClick r:id="rId5"/>
              </a:rPr>
              <a:t>Király</a:t>
            </a:r>
            <a:r>
              <a:rPr lang="en-US" sz="2400" dirty="0" smtClean="0"/>
              <a:t>, </a:t>
            </a:r>
            <a:r>
              <a:rPr lang="en-US" sz="2400" u="sng" dirty="0" smtClean="0">
                <a:hlinkClick r:id="rId6"/>
              </a:rPr>
              <a:t>P. </a:t>
            </a:r>
            <a:r>
              <a:rPr lang="en-US" sz="2400" u="sng" dirty="0" err="1" smtClean="0">
                <a:hlinkClick r:id="rId6"/>
              </a:rPr>
              <a:t>Kovács</a:t>
            </a:r>
            <a:endParaRPr lang="en-US" sz="2400" u="sng" dirty="0" smtClean="0"/>
          </a:p>
          <a:p>
            <a:endParaRPr lang="en-US" sz="24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7</a:t>
            </a:fld>
            <a:endParaRPr lang="zh-TW" altLang="en-US"/>
          </a:p>
        </p:txBody>
      </p:sp>
      <p:pic>
        <p:nvPicPr>
          <p:cNvPr id="6" name="Sound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5283"/>
    </mc:Choice>
    <mc:Fallback xmlns="">
      <p:transition xmlns:p14="http://schemas.microsoft.com/office/powerpoint/2010/main" spd="slow" advTm="55283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28600"/>
            <a:ext cx="8229600" cy="1143000"/>
          </a:xfrm>
        </p:spPr>
        <p:txBody>
          <a:bodyPr/>
          <a:lstStyle/>
          <a:p>
            <a:r>
              <a:rPr lang="en-US" dirty="0" smtClean="0"/>
              <a:t>Auction</a:t>
            </a:r>
            <a:endParaRPr lang="en-US" dirty="0"/>
          </a:p>
        </p:txBody>
      </p:sp>
      <p:sp>
        <p:nvSpPr>
          <p:cNvPr id="4" name="橢圓 3"/>
          <p:cNvSpPr/>
          <p:nvPr/>
        </p:nvSpPr>
        <p:spPr>
          <a:xfrm>
            <a:off x="2428860" y="2141528"/>
            <a:ext cx="1000132" cy="100013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</a:rPr>
              <a:t>1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5" name="橢圓 4"/>
          <p:cNvSpPr/>
          <p:nvPr/>
        </p:nvSpPr>
        <p:spPr>
          <a:xfrm>
            <a:off x="2428860" y="3641726"/>
            <a:ext cx="1000132" cy="100013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6" name="橢圓 5"/>
          <p:cNvSpPr/>
          <p:nvPr/>
        </p:nvSpPr>
        <p:spPr>
          <a:xfrm>
            <a:off x="2428860" y="5070486"/>
            <a:ext cx="1000132" cy="100013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7" name="矩形 6"/>
          <p:cNvSpPr/>
          <p:nvPr/>
        </p:nvSpPr>
        <p:spPr>
          <a:xfrm>
            <a:off x="5436096" y="1700808"/>
            <a:ext cx="928694" cy="71438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chemeClr val="tx1"/>
                </a:solidFill>
              </a:rPr>
              <a:t>2</a:t>
            </a:r>
          </a:p>
        </p:txBody>
      </p:sp>
      <p:cxnSp>
        <p:nvCxnSpPr>
          <p:cNvPr id="8" name="直線單箭頭接點 15"/>
          <p:cNvCxnSpPr>
            <a:stCxn id="4" idx="6"/>
            <a:endCxn id="7" idx="1"/>
          </p:cNvCxnSpPr>
          <p:nvPr/>
        </p:nvCxnSpPr>
        <p:spPr>
          <a:xfrm flipV="1">
            <a:off x="3428992" y="2057998"/>
            <a:ext cx="2007104" cy="58359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線單箭頭接點 15"/>
          <p:cNvCxnSpPr>
            <a:stCxn id="5" idx="6"/>
            <a:endCxn id="7" idx="1"/>
          </p:cNvCxnSpPr>
          <p:nvPr/>
        </p:nvCxnSpPr>
        <p:spPr>
          <a:xfrm flipV="1">
            <a:off x="3428992" y="2057998"/>
            <a:ext cx="2007104" cy="208379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線單箭頭接點 15"/>
          <p:cNvCxnSpPr>
            <a:stCxn id="6" idx="6"/>
            <a:endCxn id="7" idx="1"/>
          </p:cNvCxnSpPr>
          <p:nvPr/>
        </p:nvCxnSpPr>
        <p:spPr>
          <a:xfrm flipV="1">
            <a:off x="3428992" y="2057998"/>
            <a:ext cx="2007104" cy="351255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文字方塊 102"/>
          <p:cNvSpPr txBox="1"/>
          <p:nvPr/>
        </p:nvSpPr>
        <p:spPr>
          <a:xfrm>
            <a:off x="3563888" y="1772816"/>
            <a:ext cx="1571636" cy="5437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aseline="-25000" dirty="0" smtClean="0"/>
              <a:t>8</a:t>
            </a:r>
            <a:endParaRPr lang="en-US" sz="4400" baseline="-25000" dirty="0"/>
          </a:p>
        </p:txBody>
      </p:sp>
      <p:sp>
        <p:nvSpPr>
          <p:cNvPr id="18" name="文字方塊 102"/>
          <p:cNvSpPr txBox="1"/>
          <p:nvPr/>
        </p:nvSpPr>
        <p:spPr>
          <a:xfrm>
            <a:off x="3563888" y="3068960"/>
            <a:ext cx="1571636" cy="5437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aseline="-25000" dirty="0"/>
              <a:t>3</a:t>
            </a:r>
          </a:p>
        </p:txBody>
      </p:sp>
      <p:sp>
        <p:nvSpPr>
          <p:cNvPr id="19" name="文字方塊 102"/>
          <p:cNvSpPr txBox="1"/>
          <p:nvPr/>
        </p:nvSpPr>
        <p:spPr>
          <a:xfrm>
            <a:off x="3563888" y="4253413"/>
            <a:ext cx="1571636" cy="5437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aseline="-25000" dirty="0"/>
              <a:t>6</a:t>
            </a:r>
          </a:p>
        </p:txBody>
      </p:sp>
      <p:sp>
        <p:nvSpPr>
          <p:cNvPr id="20" name="文字方塊 102"/>
          <p:cNvSpPr txBox="1"/>
          <p:nvPr/>
        </p:nvSpPr>
        <p:spPr>
          <a:xfrm>
            <a:off x="6660232" y="1916832"/>
            <a:ext cx="1571636" cy="5437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aseline="-25000" dirty="0" smtClean="0"/>
              <a:t>[O3]</a:t>
            </a:r>
            <a:endParaRPr lang="en-US" sz="4400" baseline="-25000" dirty="0"/>
          </a:p>
        </p:txBody>
      </p:sp>
      <p:sp>
        <p:nvSpPr>
          <p:cNvPr id="21" name="文字方塊 102"/>
          <p:cNvSpPr txBox="1"/>
          <p:nvPr/>
        </p:nvSpPr>
        <p:spPr>
          <a:xfrm>
            <a:off x="323528" y="1916832"/>
            <a:ext cx="2016224" cy="5437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aseline="-25000" dirty="0" smtClean="0"/>
              <a:t>[(5,C1)], 5</a:t>
            </a:r>
            <a:endParaRPr lang="en-US" sz="4400" baseline="-25000" dirty="0"/>
          </a:p>
        </p:txBody>
      </p:sp>
      <p:sp>
        <p:nvSpPr>
          <p:cNvPr id="22" name="文字方塊 102"/>
          <p:cNvSpPr txBox="1"/>
          <p:nvPr/>
        </p:nvSpPr>
        <p:spPr>
          <a:xfrm>
            <a:off x="179512" y="5229200"/>
            <a:ext cx="2376264" cy="5437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aseline="-25000" dirty="0" smtClean="0"/>
              <a:t>[(3,C1), ()], 0</a:t>
            </a:r>
            <a:endParaRPr lang="en-US" sz="4400" baseline="-25000" dirty="0"/>
          </a:p>
        </p:txBody>
      </p:sp>
      <p:sp>
        <p:nvSpPr>
          <p:cNvPr id="23" name="矩形 6"/>
          <p:cNvSpPr/>
          <p:nvPr/>
        </p:nvSpPr>
        <p:spPr>
          <a:xfrm>
            <a:off x="5436096" y="3140968"/>
            <a:ext cx="928694" cy="71438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chemeClr val="tx1"/>
                </a:solidFill>
              </a:rPr>
              <a:t>1</a:t>
            </a:r>
            <a:endParaRPr lang="en-US" sz="4000" dirty="0">
              <a:solidFill>
                <a:schemeClr val="tx1"/>
              </a:solidFill>
            </a:endParaRPr>
          </a:p>
        </p:txBody>
      </p:sp>
      <p:cxnSp>
        <p:nvCxnSpPr>
          <p:cNvPr id="24" name="直線單箭頭接點 15"/>
          <p:cNvCxnSpPr>
            <a:stCxn id="4" idx="6"/>
            <a:endCxn id="23" idx="1"/>
          </p:cNvCxnSpPr>
          <p:nvPr/>
        </p:nvCxnSpPr>
        <p:spPr>
          <a:xfrm>
            <a:off x="3428992" y="2641594"/>
            <a:ext cx="2007104" cy="85656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線單箭頭接點 15"/>
          <p:cNvCxnSpPr>
            <a:stCxn id="5" idx="6"/>
            <a:endCxn id="23" idx="1"/>
          </p:cNvCxnSpPr>
          <p:nvPr/>
        </p:nvCxnSpPr>
        <p:spPr>
          <a:xfrm flipV="1">
            <a:off x="3428992" y="3498158"/>
            <a:ext cx="2007104" cy="64363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線單箭頭接點 15"/>
          <p:cNvCxnSpPr>
            <a:stCxn id="6" idx="6"/>
            <a:endCxn id="23" idx="1"/>
          </p:cNvCxnSpPr>
          <p:nvPr/>
        </p:nvCxnSpPr>
        <p:spPr>
          <a:xfrm flipV="1">
            <a:off x="3428992" y="3498158"/>
            <a:ext cx="2007104" cy="207239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文字方塊 102"/>
          <p:cNvSpPr txBox="1"/>
          <p:nvPr/>
        </p:nvSpPr>
        <p:spPr>
          <a:xfrm>
            <a:off x="4716016" y="2564904"/>
            <a:ext cx="1571636" cy="5437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aseline="-25000" dirty="0" smtClean="0"/>
              <a:t>10</a:t>
            </a:r>
          </a:p>
        </p:txBody>
      </p:sp>
      <p:sp>
        <p:nvSpPr>
          <p:cNvPr id="35" name="文字方塊 102"/>
          <p:cNvSpPr txBox="1"/>
          <p:nvPr/>
        </p:nvSpPr>
        <p:spPr>
          <a:xfrm>
            <a:off x="4728556" y="3068960"/>
            <a:ext cx="1571636" cy="5437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aseline="-25000" dirty="0" smtClean="0"/>
              <a:t>1</a:t>
            </a:r>
            <a:endParaRPr lang="en-US" sz="4400" baseline="-25000" dirty="0"/>
          </a:p>
        </p:txBody>
      </p:sp>
      <p:sp>
        <p:nvSpPr>
          <p:cNvPr id="36" name="文字方塊 102"/>
          <p:cNvSpPr txBox="1"/>
          <p:nvPr/>
        </p:nvSpPr>
        <p:spPr>
          <a:xfrm>
            <a:off x="4728556" y="3933056"/>
            <a:ext cx="1571636" cy="5437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aseline="-25000" dirty="0" smtClean="0"/>
              <a:t>1</a:t>
            </a:r>
            <a:endParaRPr lang="en-US" sz="4400" baseline="-25000" dirty="0"/>
          </a:p>
        </p:txBody>
      </p:sp>
      <p:sp>
        <p:nvSpPr>
          <p:cNvPr id="37" name="文字方塊 102"/>
          <p:cNvSpPr txBox="1"/>
          <p:nvPr/>
        </p:nvSpPr>
        <p:spPr>
          <a:xfrm>
            <a:off x="5016588" y="2708920"/>
            <a:ext cx="1571636" cy="5437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aseline="-25000" dirty="0" smtClean="0"/>
              <a:t>5</a:t>
            </a:r>
            <a:endParaRPr lang="en-US" sz="4400" baseline="-25000" dirty="0"/>
          </a:p>
        </p:txBody>
      </p:sp>
      <p:sp>
        <p:nvSpPr>
          <p:cNvPr id="38" name="文字方塊 102"/>
          <p:cNvSpPr txBox="1"/>
          <p:nvPr/>
        </p:nvSpPr>
        <p:spPr>
          <a:xfrm>
            <a:off x="323528" y="2348880"/>
            <a:ext cx="2016224" cy="5437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aseline="-25000" dirty="0" smtClean="0"/>
              <a:t>[(9,C2)], 9</a:t>
            </a:r>
            <a:endParaRPr lang="en-US" sz="4400" baseline="-25000" dirty="0"/>
          </a:p>
        </p:txBody>
      </p:sp>
      <p:sp>
        <p:nvSpPr>
          <p:cNvPr id="39" name="文字方塊 102"/>
          <p:cNvSpPr txBox="1"/>
          <p:nvPr/>
        </p:nvSpPr>
        <p:spPr>
          <a:xfrm>
            <a:off x="6732240" y="3140968"/>
            <a:ext cx="1571636" cy="5437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aseline="-25000" dirty="0" smtClean="0"/>
              <a:t>[O1]</a:t>
            </a:r>
            <a:endParaRPr lang="en-US" sz="4400" baseline="-25000" dirty="0"/>
          </a:p>
        </p:txBody>
      </p:sp>
      <p:sp>
        <p:nvSpPr>
          <p:cNvPr id="40" name="文字方塊 102"/>
          <p:cNvSpPr txBox="1"/>
          <p:nvPr/>
        </p:nvSpPr>
        <p:spPr>
          <a:xfrm>
            <a:off x="6660232" y="1556792"/>
            <a:ext cx="1571636" cy="5437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aseline="-25000" dirty="0" smtClean="0"/>
              <a:t>[O1,O3]</a:t>
            </a:r>
            <a:endParaRPr lang="en-US" sz="4400" baseline="-25000" dirty="0"/>
          </a:p>
        </p:txBody>
      </p:sp>
      <p:sp>
        <p:nvSpPr>
          <p:cNvPr id="41" name="文字方塊 102"/>
          <p:cNvSpPr txBox="1"/>
          <p:nvPr/>
        </p:nvSpPr>
        <p:spPr>
          <a:xfrm>
            <a:off x="6660232" y="1196752"/>
            <a:ext cx="1571636" cy="5437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aseline="-25000" dirty="0" smtClean="0"/>
              <a:t>[O3,O2]</a:t>
            </a:r>
            <a:endParaRPr lang="en-US" sz="4400" baseline="-25000" dirty="0"/>
          </a:p>
        </p:txBody>
      </p:sp>
      <p:sp>
        <p:nvSpPr>
          <p:cNvPr id="42" name="文字方塊 102"/>
          <p:cNvSpPr txBox="1"/>
          <p:nvPr/>
        </p:nvSpPr>
        <p:spPr>
          <a:xfrm>
            <a:off x="0" y="3933056"/>
            <a:ext cx="2699792" cy="5437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aseline="-25000" dirty="0" smtClean="0"/>
              <a:t>[(3,C1), (),()], 0</a:t>
            </a:r>
            <a:endParaRPr lang="en-US" sz="4400" baseline="-250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8</a:t>
            </a:fld>
            <a:endParaRPr lang="zh-TW" altLang="en-US"/>
          </a:p>
        </p:txBody>
      </p:sp>
      <p:pic>
        <p:nvPicPr>
          <p:cNvPr id="9" name="Sound 8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28600" y="914400"/>
            <a:ext cx="1981200" cy="4616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dirty="0" smtClean="0"/>
              <a:t>[bids], price</a:t>
            </a:r>
            <a:endParaRPr lang="en-US" sz="2400" dirty="0"/>
          </a:p>
        </p:txBody>
      </p:sp>
      <p:sp>
        <p:nvSpPr>
          <p:cNvPr id="32" name="TextBox 31"/>
          <p:cNvSpPr txBox="1"/>
          <p:nvPr/>
        </p:nvSpPr>
        <p:spPr>
          <a:xfrm>
            <a:off x="2362200" y="914400"/>
            <a:ext cx="1143000" cy="4616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dirty="0" smtClean="0"/>
              <a:t>Offers</a:t>
            </a:r>
            <a:endParaRPr lang="en-US" sz="2400" dirty="0"/>
          </a:p>
        </p:txBody>
      </p:sp>
      <p:sp>
        <p:nvSpPr>
          <p:cNvPr id="33" name="TextBox 32"/>
          <p:cNvSpPr txBox="1"/>
          <p:nvPr/>
        </p:nvSpPr>
        <p:spPr>
          <a:xfrm>
            <a:off x="5105400" y="914400"/>
            <a:ext cx="1600200" cy="4616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dirty="0" smtClean="0"/>
              <a:t>Customers</a:t>
            </a:r>
            <a:endParaRPr lang="en-US" sz="2400" dirty="0"/>
          </a:p>
        </p:txBody>
      </p:sp>
      <p:sp>
        <p:nvSpPr>
          <p:cNvPr id="43" name="TextBox 42"/>
          <p:cNvSpPr txBox="1"/>
          <p:nvPr/>
        </p:nvSpPr>
        <p:spPr>
          <a:xfrm>
            <a:off x="6858000" y="914400"/>
            <a:ext cx="1295400" cy="4616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dirty="0" smtClean="0"/>
              <a:t>Baskets</a:t>
            </a:r>
            <a:endParaRPr lang="en-US" sz="24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83044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3246"/>
    </mc:Choice>
    <mc:Fallback xmlns="">
      <p:transition xmlns:p14="http://schemas.microsoft.com/office/powerpoint/2010/main" spd="slow" advTm="203246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17" grpId="0"/>
      <p:bldP spid="18" grpId="0"/>
      <p:bldP spid="19" grpId="0"/>
      <p:bldP spid="20" grpId="0"/>
      <p:bldP spid="20" grpId="1"/>
      <p:bldP spid="21" grpId="0"/>
      <p:bldP spid="21" grpId="1"/>
      <p:bldP spid="22" grpId="0"/>
      <p:bldP spid="23" grpId="0" animBg="1"/>
      <p:bldP spid="34" grpId="0"/>
      <p:bldP spid="34" grpId="1"/>
      <p:bldP spid="35" grpId="0"/>
      <p:bldP spid="36" grpId="0"/>
      <p:bldP spid="37" grpId="0"/>
      <p:bldP spid="38" grpId="0"/>
      <p:bldP spid="39" grpId="0"/>
      <p:bldP spid="40" grpId="0"/>
      <p:bldP spid="40" grpId="1"/>
      <p:bldP spid="41" grpId="0"/>
      <p:bldP spid="4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Algorithm </a:t>
            </a:r>
            <a:r>
              <a:rPr lang="en-US" dirty="0"/>
              <a:t>h</a:t>
            </a:r>
            <a:r>
              <a:rPr lang="en-US" dirty="0" smtClean="0"/>
              <a:t>igh-level description (1)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algorithm views the assignment </a:t>
            </a:r>
            <a:r>
              <a:rPr lang="en-US" dirty="0" smtClean="0"/>
              <a:t>process as </a:t>
            </a:r>
            <a:r>
              <a:rPr lang="en-US" dirty="0"/>
              <a:t>an auction game. Customers take turns to bid their favorite </a:t>
            </a:r>
            <a:r>
              <a:rPr lang="en-US" dirty="0" smtClean="0"/>
              <a:t>offers </a:t>
            </a:r>
            <a:r>
              <a:rPr lang="en-US" dirty="0"/>
              <a:t>based on the corresponding scores (values). The </a:t>
            </a:r>
            <a:r>
              <a:rPr lang="en-US" dirty="0" smtClean="0"/>
              <a:t>offers </a:t>
            </a:r>
            <a:r>
              <a:rPr lang="en-US" dirty="0"/>
              <a:t>then have prices from the bids they received. As the auction proceeds</a:t>
            </a:r>
            <a:r>
              <a:rPr lang="en-US" dirty="0" smtClean="0"/>
              <a:t>, the customers adjust </a:t>
            </a:r>
            <a:r>
              <a:rPr lang="en-US" dirty="0"/>
              <a:t>their favorite </a:t>
            </a:r>
            <a:r>
              <a:rPr lang="en-US" dirty="0" smtClean="0"/>
              <a:t>offers </a:t>
            </a:r>
            <a:r>
              <a:rPr lang="en-US" dirty="0"/>
              <a:t>according to the current </a:t>
            </a:r>
            <a:r>
              <a:rPr lang="en-US" dirty="0" smtClean="0"/>
              <a:t>offer values.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9</a:t>
            </a:fld>
            <a:endParaRPr lang="zh-TW" altLang="en-US"/>
          </a:p>
        </p:txBody>
      </p:sp>
      <p:pic>
        <p:nvPicPr>
          <p:cNvPr id="7" name="Sound 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5577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481"/>
    </mc:Choice>
    <mc:Fallback xmlns="">
      <p:transition xmlns:p14="http://schemas.microsoft.com/office/powerpoint/2010/main" spd="slow" advTm="29481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Algorithm </a:t>
            </a:r>
            <a:r>
              <a:rPr lang="en-US" dirty="0"/>
              <a:t>h</a:t>
            </a:r>
            <a:r>
              <a:rPr lang="en-US" dirty="0" smtClean="0"/>
              <a:t>igh-level description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This is an iterative algorithm. In each iteration, a customer computes her current </a:t>
            </a:r>
            <a:r>
              <a:rPr lang="en-US" dirty="0" smtClean="0"/>
              <a:t>best offers</a:t>
            </a:r>
            <a:r>
              <a:rPr lang="en-US" dirty="0"/>
              <a:t>. The current value of an </a:t>
            </a:r>
            <a:r>
              <a:rPr lang="en-US" dirty="0" smtClean="0"/>
              <a:t>offer </a:t>
            </a:r>
            <a:r>
              <a:rPr lang="en-US" dirty="0"/>
              <a:t>to a customer is </a:t>
            </a:r>
            <a:r>
              <a:rPr lang="en-US" dirty="0" smtClean="0"/>
              <a:t>defined </a:t>
            </a:r>
            <a:r>
              <a:rPr lang="en-US" dirty="0"/>
              <a:t>as the </a:t>
            </a:r>
            <a:r>
              <a:rPr lang="en-US" dirty="0" smtClean="0"/>
              <a:t>difference </a:t>
            </a:r>
            <a:r>
              <a:rPr lang="en-US" dirty="0"/>
              <a:t>of that </a:t>
            </a:r>
            <a:r>
              <a:rPr lang="en-US" dirty="0" smtClean="0"/>
              <a:t>customer’s score </a:t>
            </a:r>
            <a:r>
              <a:rPr lang="en-US" dirty="0"/>
              <a:t>to the </a:t>
            </a:r>
            <a:r>
              <a:rPr lang="en-US" dirty="0" smtClean="0"/>
              <a:t>offer </a:t>
            </a:r>
            <a:r>
              <a:rPr lang="en-US" dirty="0"/>
              <a:t>and the price of the </a:t>
            </a:r>
            <a:r>
              <a:rPr lang="en-US" dirty="0" smtClean="0"/>
              <a:t>offer</a:t>
            </a:r>
            <a:r>
              <a:rPr lang="en-US" dirty="0"/>
              <a:t>. S</a:t>
            </a:r>
            <a:r>
              <a:rPr lang="en-US" dirty="0" smtClean="0"/>
              <a:t>he then orders </a:t>
            </a:r>
            <a:r>
              <a:rPr lang="en-US" dirty="0"/>
              <a:t>them and starts bidding </a:t>
            </a:r>
            <a:r>
              <a:rPr lang="en-US" dirty="0" smtClean="0"/>
              <a:t>through</a:t>
            </a:r>
            <a:r>
              <a:rPr lang="en-US" dirty="0"/>
              <a:t> from the best </a:t>
            </a:r>
            <a:r>
              <a:rPr lang="en-US" dirty="0" smtClean="0"/>
              <a:t>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10</a:t>
            </a:fld>
            <a:endParaRPr lang="zh-TW" altLang="en-US"/>
          </a:p>
        </p:txBody>
      </p:sp>
      <p:pic>
        <p:nvPicPr>
          <p:cNvPr id="5" name="Sound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8716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2445"/>
    </mc:Choice>
    <mc:Fallback xmlns="">
      <p:transition xmlns:p14="http://schemas.microsoft.com/office/powerpoint/2010/main" spd="slow" advTm="22445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Adding more constraints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</a:t>
            </a:r>
            <a:r>
              <a:rPr lang="en-US" dirty="0" smtClean="0"/>
              <a:t>t is even not obvious to come up with a feasible solution after adding a lower bound.</a:t>
            </a:r>
          </a:p>
          <a:p>
            <a:r>
              <a:rPr lang="en-US" dirty="0" smtClean="0"/>
              <a:t>It is also hard to determine the termination of the algorithm, since the customer may bid offers with negative values.</a:t>
            </a:r>
          </a:p>
          <a:p>
            <a:r>
              <a:rPr lang="en-US" dirty="0" smtClean="0"/>
              <a:t>Need to redesign the bidding strategies.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11</a:t>
            </a:fld>
            <a:endParaRPr lang="zh-TW" altLang="en-US"/>
          </a:p>
        </p:txBody>
      </p:sp>
      <p:pic>
        <p:nvPicPr>
          <p:cNvPr id="6" name="Sound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2783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7834"/>
    </mc:Choice>
    <mc:Fallback xmlns="">
      <p:transition xmlns:p14="http://schemas.microsoft.com/office/powerpoint/2010/main" spd="slow" advTm="47834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Implementation tips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Use arrays to store the scores</a:t>
            </a:r>
          </a:p>
          <a:p>
            <a:pPr lvl="1"/>
            <a:r>
              <a:rPr lang="en-US" sz="3200" dirty="0" smtClean="0"/>
              <a:t>Compress a </a:t>
            </a:r>
            <a:r>
              <a:rPr lang="en-US" sz="3200" dirty="0"/>
              <a:t>sparse </a:t>
            </a:r>
            <a:r>
              <a:rPr lang="en-US" sz="3200" dirty="0" smtClean="0"/>
              <a:t>matrix </a:t>
            </a:r>
          </a:p>
          <a:p>
            <a:r>
              <a:rPr lang="en-US" dirty="0" smtClean="0"/>
              <a:t>Use heaps to track the offer assignments </a:t>
            </a:r>
          </a:p>
          <a:p>
            <a:pPr lvl="1"/>
            <a:r>
              <a:rPr lang="en-US" dirty="0"/>
              <a:t>S</a:t>
            </a:r>
            <a:r>
              <a:rPr lang="en-US" dirty="0" smtClean="0"/>
              <a:t>tore the bids each offer received</a:t>
            </a:r>
          </a:p>
          <a:p>
            <a:pPr lvl="1"/>
            <a:r>
              <a:rPr lang="en-US" dirty="0" smtClean="0"/>
              <a:t>Find the smallest bid faster</a:t>
            </a:r>
          </a:p>
          <a:p>
            <a:endParaRPr lang="en-US" dirty="0" smtClean="0"/>
          </a:p>
          <a:p>
            <a:pPr marL="457200" lvl="1" indent="0">
              <a:buNone/>
            </a:pP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12</a:t>
            </a:fld>
            <a:endParaRPr lang="zh-TW" altLang="en-US"/>
          </a:p>
        </p:txBody>
      </p:sp>
      <p:pic>
        <p:nvPicPr>
          <p:cNvPr id="8" name="Sound 7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7670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7224"/>
    </mc:Choice>
    <mc:Fallback xmlns="">
      <p:transition xmlns:p14="http://schemas.microsoft.com/office/powerpoint/2010/main" spd="slow" advTm="27224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Evaluation: correctness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295400"/>
          </a:xfrm>
        </p:spPr>
        <p:txBody>
          <a:bodyPr/>
          <a:lstStyle/>
          <a:p>
            <a:r>
              <a:rPr lang="en-US" dirty="0" smtClean="0"/>
              <a:t>Evaluated the algorithms with synthetic scores</a:t>
            </a:r>
          </a:p>
          <a:p>
            <a:r>
              <a:rPr lang="en-US" dirty="0" smtClean="0"/>
              <a:t>Problem size: 200*30,000</a:t>
            </a:r>
            <a:endParaRPr lang="en-US" dirty="0"/>
          </a:p>
        </p:txBody>
      </p:sp>
      <p:pic>
        <p:nvPicPr>
          <p:cNvPr id="4" name="Picture 3" descr="capFinal__1_.pdf__page_8_of_10_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971800"/>
            <a:ext cx="9144000" cy="2736308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13</a:t>
            </a:fld>
            <a:endParaRPr lang="zh-TW" altLang="en-US"/>
          </a:p>
        </p:txBody>
      </p:sp>
      <p:pic>
        <p:nvPicPr>
          <p:cNvPr id="7" name="Sound 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9722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4729"/>
    </mc:Choice>
    <mc:Fallback xmlns="">
      <p:transition xmlns:p14="http://schemas.microsoft.com/office/powerpoint/2010/main" spd="slow" advTm="34729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Evaluation: convergence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14</a:t>
            </a:fld>
            <a:endParaRPr lang="zh-TW" alt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513" y="1524000"/>
            <a:ext cx="9144000" cy="5154341"/>
          </a:xfrm>
          <a:prstGeom prst="rect">
            <a:avLst/>
          </a:prstGeom>
        </p:spPr>
      </p:pic>
      <p:pic>
        <p:nvPicPr>
          <p:cNvPr id="3" name="Sound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0313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6341"/>
    </mc:Choice>
    <mc:Fallback xmlns="">
      <p:transition xmlns:p14="http://schemas.microsoft.com/office/powerpoint/2010/main" spd="slow" advTm="36341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Evaluation: scalability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Problem size: 200*3,000,000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10" name="Picture 9" descr="capFinal__1_.pdf__page_10_of_10_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38400"/>
            <a:ext cx="9144000" cy="3142048"/>
          </a:xfrm>
          <a:prstGeom prst="rect">
            <a:avLst/>
          </a:prstGeom>
        </p:spPr>
      </p:pic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15</a:t>
            </a:fld>
            <a:endParaRPr lang="zh-TW" altLang="en-US"/>
          </a:p>
        </p:txBody>
      </p:sp>
      <p:pic>
        <p:nvPicPr>
          <p:cNvPr id="4" name="Sound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6417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4516"/>
    </mc:Choice>
    <mc:Fallback xmlns="">
      <p:transition xmlns:p14="http://schemas.microsoft.com/office/powerpoint/2010/main" spd="slow" advTm="34516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 YOU</a:t>
            </a:r>
            <a:endParaRPr 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600200"/>
            <a:ext cx="8153400" cy="4525963"/>
          </a:xfrm>
        </p:spPr>
        <p:txBody>
          <a:bodyPr>
            <a:normAutofit/>
          </a:bodyPr>
          <a:lstStyle/>
          <a:p>
            <a:r>
              <a:rPr lang="en-US" sz="6600" dirty="0" smtClean="0"/>
              <a:t>Questions?</a:t>
            </a:r>
          </a:p>
          <a:p>
            <a:r>
              <a:rPr lang="en-US" sz="6600" dirty="0" smtClean="0"/>
              <a:t>Email us </a:t>
            </a:r>
            <a:r>
              <a:rPr lang="en-US" sz="5400" dirty="0" err="1" smtClean="0"/>
              <a:t>myuan@walmartlabs.com</a:t>
            </a:r>
            <a:endParaRPr lang="en-US" sz="5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16</a:t>
            </a:fld>
            <a:endParaRPr lang="zh-TW" altLang="en-US"/>
          </a:p>
        </p:txBody>
      </p:sp>
      <p:pic>
        <p:nvPicPr>
          <p:cNvPr id="5" name="Sound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544"/>
    </mc:Choice>
    <mc:Fallback xmlns="">
      <p:transition xmlns:p14="http://schemas.microsoft.com/office/powerpoint/2010/main" spd="slow" advTm="10544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6|18.7|19.1|13.9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4|8|6|5.3|1.8|6.5|13.9|21.2|9.6|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5|29.5|14|57|23.7|8.4|8.8|6.4|1|10.1|16|1.6|0.5|16.7"/>
</p:tagLst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2376</TotalTime>
  <Words>480</Words>
  <Application>Microsoft Macintosh PowerPoint</Application>
  <PresentationFormat>On-screen Show (4:3)</PresentationFormat>
  <Paragraphs>134</Paragraphs>
  <Slides>16</Slides>
  <Notes>0</Notes>
  <HiddenSlides>0</HiddenSlides>
  <MMClips>16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佈景主題</vt:lpstr>
      <vt:lpstr>Auction/Belief propagation algorithms for constrained assignment problems</vt:lpstr>
      <vt:lpstr>The problem</vt:lpstr>
      <vt:lpstr>It is integer programming</vt:lpstr>
      <vt:lpstr>The basic problem</vt:lpstr>
      <vt:lpstr>Solving the problem  </vt:lpstr>
      <vt:lpstr>PowerPoint Presentation</vt:lpstr>
      <vt:lpstr>Scalability </vt:lpstr>
      <vt:lpstr>Auction</vt:lpstr>
      <vt:lpstr>Algorithm high-level description (1)</vt:lpstr>
      <vt:lpstr>Algorithm high-level description (2)</vt:lpstr>
      <vt:lpstr>Adding more constraints</vt:lpstr>
      <vt:lpstr>Implementation tips</vt:lpstr>
      <vt:lpstr>Evaluation: correctness</vt:lpstr>
      <vt:lpstr>Evaluation: convergence</vt:lpstr>
      <vt:lpstr>Evaluation: scalability</vt:lpstr>
      <vt:lpstr>THANK YOU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投影片 1</dc:title>
  <dc:creator>xxx</dc:creator>
  <cp:lastModifiedBy>Mindi Yuan</cp:lastModifiedBy>
  <cp:revision>67</cp:revision>
  <dcterms:created xsi:type="dcterms:W3CDTF">2013-06-20T03:38:00Z</dcterms:created>
  <dcterms:modified xsi:type="dcterms:W3CDTF">2015-01-29T23:36:34Z</dcterms:modified>
</cp:coreProperties>
</file>