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410" r:id="rId2"/>
    <p:sldId id="411" r:id="rId3"/>
    <p:sldId id="412" r:id="rId4"/>
    <p:sldId id="413" r:id="rId5"/>
    <p:sldId id="414" r:id="rId6"/>
    <p:sldId id="415" r:id="rId7"/>
    <p:sldId id="456" r:id="rId8"/>
    <p:sldId id="457" r:id="rId9"/>
    <p:sldId id="416" r:id="rId10"/>
    <p:sldId id="434" r:id="rId11"/>
    <p:sldId id="317" r:id="rId12"/>
    <p:sldId id="417" r:id="rId13"/>
    <p:sldId id="458" r:id="rId14"/>
    <p:sldId id="391" r:id="rId15"/>
    <p:sldId id="437" r:id="rId16"/>
    <p:sldId id="438" r:id="rId17"/>
    <p:sldId id="445" r:id="rId18"/>
    <p:sldId id="446" r:id="rId19"/>
    <p:sldId id="439" r:id="rId20"/>
    <p:sldId id="440" r:id="rId21"/>
    <p:sldId id="441" r:id="rId22"/>
    <p:sldId id="442" r:id="rId23"/>
    <p:sldId id="443" r:id="rId24"/>
    <p:sldId id="444" r:id="rId25"/>
    <p:sldId id="396" r:id="rId26"/>
    <p:sldId id="398" r:id="rId27"/>
    <p:sldId id="399" r:id="rId28"/>
    <p:sldId id="400" r:id="rId29"/>
    <p:sldId id="401" r:id="rId30"/>
    <p:sldId id="447" r:id="rId31"/>
    <p:sldId id="460" r:id="rId32"/>
    <p:sldId id="449" r:id="rId33"/>
    <p:sldId id="450" r:id="rId34"/>
    <p:sldId id="451" r:id="rId35"/>
    <p:sldId id="452" r:id="rId36"/>
    <p:sldId id="453" r:id="rId37"/>
    <p:sldId id="459" r:id="rId38"/>
    <p:sldId id="455" r:id="rId39"/>
    <p:sldId id="461" r:id="rId40"/>
    <p:sldId id="462" r:id="rId41"/>
    <p:sldId id="463" r:id="rId42"/>
    <p:sldId id="432" r:id="rId43"/>
  </p:sldIdLst>
  <p:sldSz cx="9144000" cy="6858000" type="screen4x3"/>
  <p:notesSz cx="6858000" cy="9737725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1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1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1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1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CC00CC"/>
    <a:srgbClr val="008000"/>
    <a:srgbClr val="FF6600"/>
    <a:srgbClr val="33CC33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6" autoAdjust="0"/>
    <p:restoredTop sz="99314" autoAdjust="0"/>
  </p:normalViewPr>
  <p:slideViewPr>
    <p:cSldViewPr snapToGrid="0">
      <p:cViewPr varScale="1">
        <p:scale>
          <a:sx n="74" d="100"/>
          <a:sy n="74" d="100"/>
        </p:scale>
        <p:origin x="-1380" y="-90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74"/>
    </p:cViewPr>
  </p:sorterViewPr>
  <p:gridSpacing cx="91452" cy="91452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7" Type="http://schemas.openxmlformats.org/officeDocument/2006/relationships/slide" Target="slides/slide1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16.xml"/><Relationship Id="rId5" Type="http://schemas.openxmlformats.org/officeDocument/2006/relationships/slide" Target="slides/slide8.xml"/><Relationship Id="rId4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wmf"/><Relationship Id="rId1" Type="http://schemas.openxmlformats.org/officeDocument/2006/relationships/image" Target="../media/image6.wmf"/><Relationship Id="rId4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4.wmf"/><Relationship Id="rId1" Type="http://schemas.openxmlformats.org/officeDocument/2006/relationships/image" Target="../media/image9.wmf"/><Relationship Id="rId4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wmf"/><Relationship Id="rId1" Type="http://schemas.openxmlformats.org/officeDocument/2006/relationships/image" Target="../media/image6.wmf"/><Relationship Id="rId4" Type="http://schemas.openxmlformats.org/officeDocument/2006/relationships/image" Target="../media/image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4.wmf"/><Relationship Id="rId1" Type="http://schemas.openxmlformats.org/officeDocument/2006/relationships/image" Target="../media/image9.wmf"/><Relationship Id="rId4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0.wmf"/><Relationship Id="rId1" Type="http://schemas.openxmlformats.org/officeDocument/2006/relationships/image" Target="../media/image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21.wmf"/><Relationship Id="rId4" Type="http://schemas.openxmlformats.org/officeDocument/2006/relationships/image" Target="../media/image18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7788" y="0"/>
            <a:ext cx="2970212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197" tIns="48099" rIns="96197" bIns="48099" numCol="1" anchor="t" anchorCtr="0" compatLnSpc="1">
            <a:prstTxWarp prst="textNoShape">
              <a:avLst/>
            </a:prstTxWarp>
          </a:bodyPr>
          <a:lstStyle>
            <a:lvl1pPr defTabSz="9620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0" y="0"/>
            <a:ext cx="29702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197" tIns="48099" rIns="96197" bIns="48099" numCol="1" anchor="t" anchorCtr="0" compatLnSpc="1">
            <a:prstTxWarp prst="textNoShape">
              <a:avLst/>
            </a:prstTxWarp>
          </a:bodyPr>
          <a:lstStyle>
            <a:lvl1pPr algn="l" defTabSz="9620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7788" y="9251950"/>
            <a:ext cx="2970212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197" tIns="48099" rIns="96197" bIns="48099" numCol="1" anchor="b" anchorCtr="0" compatLnSpc="1">
            <a:prstTxWarp prst="textNoShape">
              <a:avLst/>
            </a:prstTxWarp>
          </a:bodyPr>
          <a:lstStyle>
            <a:lvl1pPr defTabSz="9620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0" y="9251950"/>
            <a:ext cx="29702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197" tIns="48099" rIns="96197" bIns="48099" numCol="1" anchor="b" anchorCtr="0" compatLnSpc="1">
            <a:prstTxWarp prst="textNoShape">
              <a:avLst/>
            </a:prstTxWarp>
          </a:bodyPr>
          <a:lstStyle>
            <a:lvl1pPr algn="l" defTabSz="962025">
              <a:defRPr sz="1200">
                <a:cs typeface="Times New Roman" pitchFamily="18" charset="0"/>
              </a:defRPr>
            </a:lvl1pPr>
          </a:lstStyle>
          <a:p>
            <a:pPr>
              <a:defRPr/>
            </a:pPr>
            <a:fld id="{68A3E639-B0FC-4346-B5A9-00518CB3AAED}" type="slidenum">
              <a:rPr lang="he-IL"/>
              <a:pPr>
                <a:defRPr/>
              </a:pPr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36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60800" y="0"/>
            <a:ext cx="29972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32" tIns="46616" rIns="93232" bIns="46616" numCol="1" anchor="t" anchorCtr="0" compatLnSpc="1">
            <a:prstTxWarp prst="textNoShape">
              <a:avLst/>
            </a:prstTxWarp>
          </a:bodyPr>
          <a:lstStyle>
            <a:lvl1pPr defTabSz="931863">
              <a:defRPr sz="12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9050" y="0"/>
            <a:ext cx="29210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32" tIns="46616" rIns="93232" bIns="46616" numCol="1" anchor="t" anchorCtr="0" compatLnSpc="1">
            <a:prstTxWarp prst="textNoShape">
              <a:avLst/>
            </a:prstTxWarp>
          </a:bodyPr>
          <a:lstStyle>
            <a:lvl1pPr algn="l" defTabSz="931863">
              <a:defRPr sz="12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006475" y="752475"/>
            <a:ext cx="4824413" cy="3617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0750" y="4594225"/>
            <a:ext cx="4995863" cy="444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32" tIns="46616" rIns="93232" bIns="466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60800" y="9264650"/>
            <a:ext cx="29972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32" tIns="46616" rIns="93232" bIns="46616" numCol="1" anchor="b" anchorCtr="0" compatLnSpc="1">
            <a:prstTxWarp prst="textNoShape">
              <a:avLst/>
            </a:prstTxWarp>
          </a:bodyPr>
          <a:lstStyle>
            <a:lvl1pPr defTabSz="931863">
              <a:defRPr sz="12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9050" y="9264650"/>
            <a:ext cx="29210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32" tIns="46616" rIns="93232" bIns="46616" numCol="1" anchor="b" anchorCtr="0" compatLnSpc="1">
            <a:prstTxWarp prst="textNoShape">
              <a:avLst/>
            </a:prstTxWarp>
          </a:bodyPr>
          <a:lstStyle>
            <a:lvl1pPr algn="l" defTabSz="931863">
              <a:defRPr sz="1200" i="1">
                <a:cs typeface="Times New Roman" pitchFamily="18" charset="0"/>
              </a:defRPr>
            </a:lvl1pPr>
          </a:lstStyle>
          <a:p>
            <a:pPr>
              <a:defRPr/>
            </a:pPr>
            <a:fld id="{438E6FE0-26BC-457E-AF87-B7F377ECFB57}" type="slidenum">
              <a:rPr lang="he-IL"/>
              <a:pPr>
                <a:defRPr/>
              </a:pPr>
              <a:t>‹#›</a:t>
            </a:fld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2586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31863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31863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31863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31863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defTabSz="931863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defTabSz="931863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defTabSz="931863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defTabSz="931863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DB9BA2-E2F2-42B0-9D88-C8052CFE9879}" type="slidenum">
              <a:rPr lang="he-IL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009650" y="754063"/>
            <a:ext cx="4821238" cy="3616325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2338" y="4595813"/>
            <a:ext cx="4992687" cy="4443412"/>
          </a:xfrm>
          <a:noFill/>
        </p:spPr>
        <p:txBody>
          <a:bodyPr/>
          <a:lstStyle/>
          <a:p>
            <a:pPr eaLnBrk="1" hangingPunct="1"/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69777-6C8B-40B0-8C13-C97F94673E35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1C74E-C12B-4C8D-AD6B-67C2E667248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5926D-2B3A-4F6C-93EE-E83F12CBF8BE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CA073-8A9A-4229-9204-D1E832ACE2C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4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19318-769F-4D26-8FCC-E7E329C80628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E753B-6876-4EB3-BA94-997261EB20A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252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3B338-A092-4AFD-B2F5-0612BC831469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1C263-03EC-4A18-B050-30A40BE9C77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44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57980-268C-4914-88DA-B1A793B23083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C5D54-F34F-47AF-95A2-7DE36A55851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94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255F7-23D5-4F6A-9641-7CCD03ABE3BC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185CD-0C72-4268-8263-63932B789E51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24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5AAC3-1DD7-49D1-A22C-874C06991865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96F18-63E7-409B-8F0B-5B0A75E00E1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4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E80B5-BE30-440C-A6F3-215D75C468A8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9496F-1CB1-43AE-97C5-192FED2B49F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3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31F61-09BD-44E4-8C84-F838F1B73460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8642A-F297-4682-9DCB-BC1D1D6E700E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2B8DE-24F2-43DC-952A-FD68A165D621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5222F-6337-46C6-AE1E-BE15A948CB5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82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BEB2A-D5D7-47FF-8949-281D6D992A6A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83EC9-B6F2-43E5-B6D5-6220E1A36F5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44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14C9B-8C6F-41BC-8296-CF94D97D5A07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39EEB-6792-474A-9566-E07553C599C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D1EDB-D372-4E37-A77B-0A8DD54B2A62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07AB4-E700-491E-A9E6-B347461102E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78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FF303-1F00-4EDD-B467-B73F9C9870D0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6BA1-2A98-4989-ABA3-FDE7C127D85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33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B778B-155E-4BDB-BEB1-3FA8D77E12EA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7AD84-0216-4EE7-89EE-F662671A3B95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4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923D193D-F308-4F81-B164-849BCB9D220A}" type="datetime5">
              <a:rPr lang="en-US"/>
              <a:pPr>
                <a:defRPr/>
              </a:pPr>
              <a:t>4-Feb-15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cs typeface="Arial" pitchFamily="34" charset="0"/>
              </a:defRPr>
            </a:lvl1pPr>
          </a:lstStyle>
          <a:p>
            <a:pPr>
              <a:defRPr/>
            </a:pPr>
            <a:fld id="{33424201-079E-450E-BBDC-F4E67A57FE0C}" type="slidenum">
              <a:rPr lang="he-IL"/>
              <a:pPr>
                <a:defRPr/>
              </a:pPr>
              <a:t>‹#›</a:t>
            </a:fld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</p:sldLayoutIdLst>
  <p:hf hdr="0" ftr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1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2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8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14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32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1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37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9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19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18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45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24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35CF5A2-8783-4AF2-9C8A-B44E859C2F01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806BBD9-AAAB-4AE9-A5D3-5106E2313F78}" type="slidenum">
              <a:rPr lang="he-IL" sz="1400" smtClean="0">
                <a:cs typeface="Arial" charset="0"/>
              </a:rPr>
              <a:pPr eaLnBrk="1" hangingPunct="1"/>
              <a:t>1</a:t>
            </a:fld>
            <a:endParaRPr lang="en-US" sz="1400" smtClean="0">
              <a:cs typeface="Arial" charset="0"/>
            </a:endParaRP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3675" y="352425"/>
            <a:ext cx="8743950" cy="1143000"/>
          </a:xfrm>
        </p:spPr>
        <p:txBody>
          <a:bodyPr/>
          <a:lstStyle/>
          <a:p>
            <a:pPr rtl="0" eaLnBrk="1" hangingPunct="1"/>
            <a:r>
              <a:rPr lang="en-US" sz="3600" b="1" dirty="0" smtClean="0">
                <a:solidFill>
                  <a:srgbClr val="FF0000"/>
                </a:solidFill>
              </a:rPr>
              <a:t>Algebraic </a:t>
            </a:r>
            <a:r>
              <a:rPr lang="en-US" sz="3600" b="1" dirty="0" smtClean="0">
                <a:solidFill>
                  <a:srgbClr val="FF0000"/>
                </a:solidFill>
              </a:rPr>
              <a:t>Expressions of Rhomboidal </a:t>
            </a:r>
            <a:r>
              <a:rPr lang="en-US" sz="3600" b="1" dirty="0" smtClean="0">
                <a:solidFill>
                  <a:srgbClr val="FF0000"/>
                </a:solidFill>
              </a:rPr>
              <a:t>Graphs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3183" y="1931988"/>
            <a:ext cx="8783392" cy="4556125"/>
          </a:xfrm>
        </p:spPr>
        <p:txBody>
          <a:bodyPr/>
          <a:lstStyle/>
          <a:p>
            <a:pPr rtl="0" eaLnBrk="1" hangingPunct="1"/>
            <a:r>
              <a:rPr lang="en-US" sz="2400" dirty="0" smtClean="0">
                <a:cs typeface="Times New Roman" pitchFamily="18" charset="0"/>
              </a:rPr>
              <a:t>MARK KORENBLIT</a:t>
            </a:r>
            <a:endParaRPr lang="he-IL" sz="2400" dirty="0" smtClean="0">
              <a:cs typeface="Times New Roman" pitchFamily="18" charset="0"/>
            </a:endParaRPr>
          </a:p>
          <a:p>
            <a:pPr eaLnBrk="1" hangingPunct="1"/>
            <a:r>
              <a:rPr lang="en-US" sz="2400" dirty="0" smtClean="0">
                <a:cs typeface="Times New Roman" pitchFamily="18" charset="0"/>
              </a:rPr>
              <a:t>Department of Computer Science</a:t>
            </a:r>
            <a:endParaRPr lang="he-IL" sz="2400" dirty="0" smtClean="0">
              <a:cs typeface="Times New Roman" pitchFamily="18" charset="0"/>
            </a:endParaRPr>
          </a:p>
          <a:p>
            <a:pPr eaLnBrk="1" hangingPunct="1"/>
            <a:r>
              <a:rPr lang="en-US" sz="2400" dirty="0" smtClean="0">
                <a:cs typeface="Times New Roman" pitchFamily="18" charset="0"/>
              </a:rPr>
              <a:t>Holon Institute of Technology</a:t>
            </a:r>
          </a:p>
          <a:p>
            <a:pPr eaLnBrk="1" hangingPunct="1"/>
            <a:r>
              <a:rPr lang="en-US" sz="2400" dirty="0" smtClean="0">
                <a:cs typeface="Times New Roman" pitchFamily="18" charset="0"/>
              </a:rPr>
              <a:t>Israel</a:t>
            </a:r>
          </a:p>
          <a:p>
            <a:pPr eaLnBrk="1" hangingPunct="1"/>
            <a:endParaRPr lang="en-US" sz="1400" dirty="0" smtClean="0">
              <a:cs typeface="Times New Roman" pitchFamily="18" charset="0"/>
            </a:endParaRPr>
          </a:p>
          <a:p>
            <a:pPr rtl="0" eaLnBrk="1" hangingPunct="1"/>
            <a:endParaRPr lang="en-US" sz="1600" dirty="0" smtClean="0">
              <a:cs typeface="Times New Roman" pitchFamily="18" charset="0"/>
            </a:endParaRPr>
          </a:p>
          <a:p>
            <a:pPr rtl="0" eaLnBrk="1" hangingPunct="1"/>
            <a:r>
              <a:rPr lang="en-US" sz="2400" b="1" dirty="0">
                <a:solidFill>
                  <a:srgbClr val="0000FF"/>
                </a:solidFill>
              </a:rPr>
              <a:t>Conference on Algorithms and Discrete Applied Mathematics </a:t>
            </a:r>
            <a:r>
              <a:rPr lang="en-US" sz="2400" b="1" dirty="0" smtClean="0">
                <a:solidFill>
                  <a:srgbClr val="0000FF"/>
                </a:solidFill>
              </a:rPr>
              <a:t>CALDAM 2015</a:t>
            </a:r>
            <a:endParaRPr lang="en-US" sz="2400" b="1" dirty="0" smtClean="0">
              <a:solidFill>
                <a:srgbClr val="0000FF"/>
              </a:solidFill>
            </a:endParaRPr>
          </a:p>
          <a:p>
            <a:pPr rtl="0" eaLnBrk="1" hangingPunct="1"/>
            <a:endParaRPr lang="en-US" sz="2400" b="1" dirty="0" smtClean="0"/>
          </a:p>
          <a:p>
            <a:pPr rtl="0" eaLnBrk="1" hangingPunct="1"/>
            <a:r>
              <a:rPr lang="en-US" sz="2000" dirty="0" smtClean="0"/>
              <a:t>February 8-10, 2015</a:t>
            </a:r>
            <a:endParaRPr lang="en-US" sz="2000" dirty="0" smtClean="0"/>
          </a:p>
          <a:p>
            <a:pPr rtl="0" eaLnBrk="1" hangingPunct="1"/>
            <a:endParaRPr lang="en-US" sz="2000" b="1" dirty="0" smtClean="0">
              <a:cs typeface="Times New Roman" pitchFamily="18" charset="0"/>
            </a:endParaRPr>
          </a:p>
          <a:p>
            <a:pPr rtl="0" eaLnBrk="1" hangingPunct="1"/>
            <a:r>
              <a:rPr lang="en-US" sz="2000" b="1" dirty="0">
                <a:solidFill>
                  <a:srgbClr val="0000FF"/>
                </a:solidFill>
              </a:rPr>
              <a:t>Indian Institute of Technology, Kanpur</a:t>
            </a:r>
            <a:endParaRPr lang="he-IL" sz="1800" dirty="0" smtClean="0">
              <a:cs typeface="Times New Roman" pitchFamily="18" charset="0"/>
            </a:endParaRPr>
          </a:p>
          <a:p>
            <a:pPr eaLnBrk="1" hangingPunct="1"/>
            <a:endParaRPr lang="en-US" sz="3600" dirty="0" smtClean="0"/>
          </a:p>
        </p:txBody>
      </p:sp>
      <p:graphicFrame>
        <p:nvGraphicFramePr>
          <p:cNvPr id="17414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4" name="משוואה" r:id="rId4" imgW="114151" imgH="215619" progId="Equation.3">
                  <p:embed/>
                </p:oleObj>
              </mc:Choice>
              <mc:Fallback>
                <p:oleObj name="משוואה" r:id="rId4" imgW="114151" imgH="21561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5" name="משוואה" r:id="rId6" imgW="114151" imgH="215619" progId="Equation.3">
                  <p:embed/>
                </p:oleObj>
              </mc:Choice>
              <mc:Fallback>
                <p:oleObj name="משוואה" r:id="rId6" imgW="114151" imgH="21561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CFC345F-7F03-4312-A057-DF265534C25A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5540551-7204-4F94-9822-0EA5FAB57305}" type="slidenum">
              <a:rPr lang="he-IL" sz="1400" smtClean="0">
                <a:cs typeface="Arial" charset="0"/>
              </a:rPr>
              <a:pPr eaLnBrk="1" hangingPunct="1"/>
              <a:t>2</a:t>
            </a:fld>
            <a:endParaRPr lang="en-US" sz="1400" smtClean="0">
              <a:cs typeface="Arial" charset="0"/>
            </a:endParaRPr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9088" y="635000"/>
            <a:ext cx="8320087" cy="5178425"/>
          </a:xfrm>
        </p:spPr>
        <p:txBody>
          <a:bodyPr/>
          <a:lstStyle/>
          <a:p>
            <a:pPr algn="just" rtl="0" eaLnBrk="1" hangingPunct="1"/>
            <a:r>
              <a:rPr lang="en-US" dirty="0" smtClean="0">
                <a:cs typeface="Times New Roman" pitchFamily="18" charset="0"/>
              </a:rPr>
              <a:t>We investigate </a:t>
            </a:r>
            <a:r>
              <a:rPr lang="en-US" dirty="0" smtClean="0">
                <a:solidFill>
                  <a:srgbClr val="0000CC"/>
                </a:solidFill>
                <a:cs typeface="Times New Roman" pitchFamily="18" charset="0"/>
              </a:rPr>
              <a:t>relationship</a:t>
            </a:r>
            <a:r>
              <a:rPr lang="en-US" dirty="0" smtClean="0">
                <a:cs typeface="Times New Roman" pitchFamily="18" charset="0"/>
              </a:rPr>
              <a:t> between</a:t>
            </a:r>
            <a:br>
              <a:rPr lang="en-US" dirty="0" smtClean="0">
                <a:cs typeface="Times New Roman" pitchFamily="18" charset="0"/>
              </a:rPr>
            </a:br>
            <a:r>
              <a:rPr lang="en-US" sz="2000" dirty="0" smtClean="0">
                <a:cs typeface="Times New Roman" pitchFamily="18" charset="0"/>
              </a:rPr>
              <a:t/>
            </a:r>
            <a:br>
              <a:rPr lang="en-US" sz="2000" dirty="0" smtClean="0"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3300"/>
                </a:solidFill>
                <a:cs typeface="Times New Roman" pitchFamily="18" charset="0"/>
              </a:rPr>
              <a:t>algebraic expressions</a:t>
            </a:r>
            <a:r>
              <a:rPr lang="en-US" dirty="0" smtClean="0">
                <a:cs typeface="Times New Roman" pitchFamily="18" charset="0"/>
              </a:rPr>
              <a:t> and </a:t>
            </a:r>
            <a:r>
              <a:rPr lang="en-US" b="1" dirty="0" smtClean="0">
                <a:solidFill>
                  <a:srgbClr val="FF3300"/>
                </a:solidFill>
                <a:cs typeface="Times New Roman" pitchFamily="18" charset="0"/>
              </a:rPr>
              <a:t>two-</a:t>
            </a:r>
            <a:br>
              <a:rPr lang="en-US" b="1" dirty="0" smtClean="0">
                <a:solidFill>
                  <a:srgbClr val="FF3300"/>
                </a:solidFill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FF3300"/>
                </a:solidFill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FF3300"/>
                </a:solidFill>
                <a:cs typeface="Times New Roman" pitchFamily="18" charset="0"/>
              </a:rPr>
            </a:br>
            <a:r>
              <a:rPr lang="en-US" b="1" dirty="0" smtClean="0">
                <a:solidFill>
                  <a:srgbClr val="FF3300"/>
                </a:solidFill>
                <a:cs typeface="Times New Roman" pitchFamily="18" charset="0"/>
              </a:rPr>
              <a:t>terminal directed acyclic graphs</a:t>
            </a:r>
            <a:br>
              <a:rPr lang="en-US" b="1" dirty="0" smtClean="0">
                <a:solidFill>
                  <a:srgbClr val="FF3300"/>
                </a:solidFill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FF3300"/>
                </a:solidFill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FF3300"/>
                </a:solidFill>
                <a:cs typeface="Times New Roman" pitchFamily="18" charset="0"/>
              </a:rPr>
            </a:br>
            <a:r>
              <a:rPr lang="en-US" dirty="0" smtClean="0">
                <a:cs typeface="Times New Roman" pitchFamily="18" charset="0"/>
              </a:rPr>
              <a:t> (</a:t>
            </a:r>
            <a:r>
              <a:rPr lang="en-US" dirty="0" err="1" smtClean="0">
                <a:solidFill>
                  <a:srgbClr val="FF3300"/>
                </a:solidFill>
                <a:cs typeface="Times New Roman" pitchFamily="18" charset="0"/>
              </a:rPr>
              <a:t>st-dags</a:t>
            </a:r>
            <a:r>
              <a:rPr lang="en-US" dirty="0" smtClean="0">
                <a:cs typeface="Times New Roman" pitchFamily="18" charset="0"/>
              </a:rPr>
              <a:t>) and </a:t>
            </a:r>
            <a:r>
              <a:rPr lang="en-US" dirty="0" smtClean="0">
                <a:solidFill>
                  <a:srgbClr val="0000CC"/>
                </a:solidFill>
              </a:rPr>
              <a:t>estimate the length</a:t>
            </a:r>
            <a:r>
              <a:rPr lang="en-US" dirty="0" smtClean="0"/>
              <a:t> of</a:t>
            </a:r>
            <a:br>
              <a:rPr lang="en-US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 smtClean="0"/>
              <a:t> the </a:t>
            </a:r>
            <a:r>
              <a:rPr lang="en-US" b="1" dirty="0" smtClean="0">
                <a:solidFill>
                  <a:srgbClr val="FF3300"/>
                </a:solidFill>
              </a:rPr>
              <a:t>shortest expression</a:t>
            </a:r>
            <a:r>
              <a:rPr lang="en-US" dirty="0" smtClean="0"/>
              <a:t>.</a:t>
            </a:r>
            <a:r>
              <a:rPr lang="el-GR" sz="2800" dirty="0" smtClean="0">
                <a:cs typeface="Times New Roman" pitchFamily="18" charset="0"/>
              </a:rPr>
              <a:t/>
            </a:r>
            <a:br>
              <a:rPr lang="el-GR" sz="2800" dirty="0" smtClean="0">
                <a:cs typeface="Times New Roman" pitchFamily="18" charset="0"/>
              </a:rPr>
            </a:br>
            <a:endParaRPr lang="en-US" sz="28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F7CC079-DFD2-4ED1-A0D5-902360A1A07E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3468D29-4CB2-43E7-9F18-20F487BD8A0A}" type="slidenum">
              <a:rPr lang="he-IL" sz="1400" smtClean="0">
                <a:cs typeface="Arial" charset="0"/>
              </a:rPr>
              <a:pPr eaLnBrk="1" hangingPunct="1"/>
              <a:t>3</a:t>
            </a:fld>
            <a:endParaRPr lang="en-US" sz="1400" smtClean="0">
              <a:cs typeface="Arial" charset="0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b="1" u="sng" smtClean="0">
                <a:solidFill>
                  <a:srgbClr val="FF3300"/>
                </a:solidFill>
              </a:rPr>
              <a:t>The Goal: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buFontTx/>
              <a:buNone/>
            </a:pPr>
            <a:r>
              <a:rPr lang="en-US" sz="4000" b="1" dirty="0" smtClean="0">
                <a:solidFill>
                  <a:srgbClr val="0000CC"/>
                </a:solidFill>
              </a:rPr>
              <a:t>Efficient computation on a graph</a:t>
            </a:r>
          </a:p>
          <a:p>
            <a:pPr algn="l" rtl="0" eaLnBrk="1" hangingPunct="1">
              <a:buFontTx/>
              <a:buNone/>
            </a:pPr>
            <a:endParaRPr lang="en-US" sz="4000" b="1" dirty="0" smtClean="0">
              <a:solidFill>
                <a:srgbClr val="0000CC"/>
              </a:solidFill>
            </a:endParaRPr>
          </a:p>
          <a:p>
            <a:pPr algn="l" rtl="0" eaLnBrk="1" hangingPunct="1">
              <a:buFontTx/>
              <a:buNone/>
            </a:pPr>
            <a:endParaRPr lang="en-US" sz="4000" b="1" dirty="0" smtClean="0">
              <a:solidFill>
                <a:srgbClr val="0000CC"/>
              </a:solidFill>
            </a:endParaRPr>
          </a:p>
          <a:p>
            <a:pPr algn="l" rtl="0" eaLnBrk="1" hangingPunct="1">
              <a:buFontTx/>
              <a:buNone/>
            </a:pPr>
            <a:r>
              <a:rPr lang="en-US" sz="4000" b="1" dirty="0" smtClean="0">
                <a:solidFill>
                  <a:srgbClr val="CC00CC"/>
                </a:solidFill>
              </a:rPr>
              <a:t>What is</a:t>
            </a:r>
            <a:r>
              <a:rPr lang="en-US" sz="4000" b="1" dirty="0" smtClean="0">
                <a:solidFill>
                  <a:srgbClr val="0000CC"/>
                </a:solidFill>
              </a:rPr>
              <a:t> an efficient computation</a:t>
            </a:r>
            <a:r>
              <a:rPr lang="en-US" sz="4000" b="1" dirty="0" smtClean="0">
                <a:solidFill>
                  <a:srgbClr val="CC00CC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5515914-C35C-4D59-86A6-A9BCC6C2F1FE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0907EB6-A5C4-4910-9864-6BCB6E7118BA}" type="slidenum">
              <a:rPr lang="he-IL" sz="1400" smtClean="0">
                <a:cs typeface="Arial" charset="0"/>
              </a:rPr>
              <a:pPr eaLnBrk="1" hangingPunct="1"/>
              <a:t>4</a:t>
            </a:fld>
            <a:endParaRPr lang="en-US" sz="1400" smtClean="0">
              <a:cs typeface="Arial" charset="0"/>
            </a:endParaRPr>
          </a:p>
        </p:txBody>
      </p:sp>
      <p:sp>
        <p:nvSpPr>
          <p:cNvPr id="25907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buFontTx/>
              <a:buNone/>
            </a:pPr>
            <a:r>
              <a:rPr lang="en-US" sz="4000" b="1" smtClean="0">
                <a:solidFill>
                  <a:srgbClr val="0000CC"/>
                </a:solidFill>
              </a:rPr>
              <a:t>Is it an efficient computation?</a:t>
            </a:r>
            <a:endParaRPr lang="en-US" sz="4000" b="1" smtClean="0">
              <a:solidFill>
                <a:srgbClr val="CC00CC"/>
              </a:solidFill>
            </a:endParaRPr>
          </a:p>
          <a:p>
            <a:pPr algn="l" rtl="0" eaLnBrk="1" hangingPunct="1">
              <a:buFontTx/>
              <a:buNone/>
            </a:pPr>
            <a:r>
              <a:rPr lang="en-US" sz="4800" b="1" smtClean="0">
                <a:solidFill>
                  <a:srgbClr val="FF3300"/>
                </a:solidFill>
              </a:rPr>
              <a:t>No!!!</a:t>
            </a:r>
          </a:p>
          <a:p>
            <a:pPr algn="l" rtl="0" eaLnBrk="1" hangingPunct="1">
              <a:buFontTx/>
              <a:buNone/>
            </a:pPr>
            <a:r>
              <a:rPr lang="en-US" sz="4000" b="1" smtClean="0">
                <a:solidFill>
                  <a:srgbClr val="0000CC"/>
                </a:solidFill>
              </a:rPr>
              <a:t>Why?</a:t>
            </a:r>
          </a:p>
          <a:p>
            <a:pPr algn="ctr" rtl="0" eaLnBrk="1" hangingPunct="1">
              <a:buFontTx/>
              <a:buNone/>
            </a:pPr>
            <a:r>
              <a:rPr lang="en-US" sz="5400" b="1" i="1" smtClean="0">
                <a:solidFill>
                  <a:srgbClr val="FF0000"/>
                </a:solidFill>
              </a:rPr>
              <a:t>a</a:t>
            </a:r>
            <a:r>
              <a:rPr lang="en-US" sz="5400" b="1" smtClean="0">
                <a:solidFill>
                  <a:srgbClr val="FF0000"/>
                </a:solidFill>
              </a:rPr>
              <a:t>(</a:t>
            </a:r>
            <a:r>
              <a:rPr lang="en-US" sz="5400" b="1" i="1" smtClean="0">
                <a:solidFill>
                  <a:srgbClr val="FF0000"/>
                </a:solidFill>
              </a:rPr>
              <a:t>b + c + d</a:t>
            </a:r>
            <a:r>
              <a:rPr lang="en-US" sz="5400" b="1" smtClean="0">
                <a:solidFill>
                  <a:srgbClr val="FF0000"/>
                </a:solidFill>
              </a:rPr>
              <a:t>)</a:t>
            </a:r>
            <a:endParaRPr lang="en-US" sz="5400" b="1" smtClean="0">
              <a:solidFill>
                <a:srgbClr val="FF3300"/>
              </a:solidFill>
            </a:endParaRPr>
          </a:p>
          <a:p>
            <a:pPr algn="l" rtl="0" eaLnBrk="1" hangingPunct="1"/>
            <a:endParaRPr lang="en-US" smtClean="0"/>
          </a:p>
        </p:txBody>
      </p:sp>
      <p:sp>
        <p:nvSpPr>
          <p:cNvPr id="20485" name="Text Box 3"/>
          <p:cNvSpPr>
            <a:spLocks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rtl="0" eaLnBrk="1" hangingPunct="1">
              <a:spcBef>
                <a:spcPct val="50000"/>
              </a:spcBef>
            </a:pPr>
            <a:r>
              <a:rPr lang="en-US" sz="5400" b="1" i="1" smtClean="0">
                <a:solidFill>
                  <a:srgbClr val="FF0000"/>
                </a:solidFill>
              </a:rPr>
              <a:t>ab + ac + 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9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9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9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9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9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9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9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9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D62FDF2-47B7-45E2-9C59-52C9F5FEE4B9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AB23404-6E37-4A8F-9671-883DEBB64E21}" type="slidenum">
              <a:rPr lang="he-IL" sz="1400" smtClean="0">
                <a:cs typeface="Arial" charset="0"/>
              </a:rPr>
              <a:pPr eaLnBrk="1" hangingPunct="1"/>
              <a:t>5</a:t>
            </a:fld>
            <a:endParaRPr lang="en-US" sz="1400" smtClean="0">
              <a:cs typeface="Arial" charset="0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1143000"/>
          </a:xfrm>
        </p:spPr>
        <p:txBody>
          <a:bodyPr/>
          <a:lstStyle/>
          <a:p>
            <a:pPr rtl="0" eaLnBrk="1" hangingPunct="1"/>
            <a:r>
              <a:rPr lang="en-US" smtClean="0"/>
              <a:t>Relationship between Graphs and Algebraic Expressions</a:t>
            </a:r>
          </a:p>
        </p:txBody>
      </p:sp>
      <p:grpSp>
        <p:nvGrpSpPr>
          <p:cNvPr id="260099" name="Group 3"/>
          <p:cNvGrpSpPr>
            <a:grpSpLocks/>
          </p:cNvGrpSpPr>
          <p:nvPr/>
        </p:nvGrpSpPr>
        <p:grpSpPr bwMode="auto">
          <a:xfrm>
            <a:off x="2705100" y="2535238"/>
            <a:ext cx="2995613" cy="1624012"/>
            <a:chOff x="689" y="1370"/>
            <a:chExt cx="1887" cy="1023"/>
          </a:xfrm>
        </p:grpSpPr>
        <p:sp>
          <p:nvSpPr>
            <p:cNvPr id="21537" name="Text Box 4"/>
            <p:cNvSpPr txBox="1">
              <a:spLocks noChangeArrowheads="1"/>
            </p:cNvSpPr>
            <p:nvPr/>
          </p:nvSpPr>
          <p:spPr bwMode="auto">
            <a:xfrm>
              <a:off x="1856" y="1370"/>
              <a:ext cx="4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solidFill>
                    <a:srgbClr val="FF3300"/>
                  </a:solidFill>
                </a:rPr>
                <a:t>b</a:t>
              </a:r>
            </a:p>
          </p:txBody>
        </p:sp>
        <p:sp>
          <p:nvSpPr>
            <p:cNvPr id="21538" name="Text Box 5"/>
            <p:cNvSpPr txBox="1">
              <a:spLocks noChangeArrowheads="1"/>
            </p:cNvSpPr>
            <p:nvPr/>
          </p:nvSpPr>
          <p:spPr bwMode="auto">
            <a:xfrm>
              <a:off x="826" y="1741"/>
              <a:ext cx="4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solidFill>
                    <a:srgbClr val="FF3300"/>
                  </a:solidFill>
                </a:rPr>
                <a:t>a</a:t>
              </a:r>
            </a:p>
          </p:txBody>
        </p:sp>
        <p:sp>
          <p:nvSpPr>
            <p:cNvPr id="21539" name="Text Box 6"/>
            <p:cNvSpPr txBox="1">
              <a:spLocks noChangeArrowheads="1"/>
            </p:cNvSpPr>
            <p:nvPr/>
          </p:nvSpPr>
          <p:spPr bwMode="auto">
            <a:xfrm>
              <a:off x="1749" y="1744"/>
              <a:ext cx="46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solidFill>
                    <a:srgbClr val="FF3300"/>
                  </a:solidFill>
                </a:rPr>
                <a:t>c</a:t>
              </a:r>
            </a:p>
          </p:txBody>
        </p:sp>
        <p:sp>
          <p:nvSpPr>
            <p:cNvPr id="21540" name="Text Box 7"/>
            <p:cNvSpPr txBox="1">
              <a:spLocks noChangeArrowheads="1"/>
            </p:cNvSpPr>
            <p:nvPr/>
          </p:nvSpPr>
          <p:spPr bwMode="auto">
            <a:xfrm>
              <a:off x="1712" y="2105"/>
              <a:ext cx="5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solidFill>
                    <a:srgbClr val="FF3300"/>
                  </a:solidFill>
                </a:rPr>
                <a:t>d</a:t>
              </a:r>
            </a:p>
          </p:txBody>
        </p:sp>
        <p:sp>
          <p:nvSpPr>
            <p:cNvPr id="21541" name="Line 8"/>
            <p:cNvSpPr>
              <a:spLocks noChangeShapeType="1"/>
            </p:cNvSpPr>
            <p:nvPr/>
          </p:nvSpPr>
          <p:spPr bwMode="auto">
            <a:xfrm>
              <a:off x="1622" y="1966"/>
              <a:ext cx="9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2" name="Oval 9"/>
            <p:cNvSpPr>
              <a:spLocks noChangeArrowheads="1"/>
            </p:cNvSpPr>
            <p:nvPr/>
          </p:nvSpPr>
          <p:spPr bwMode="auto">
            <a:xfrm>
              <a:off x="2536" y="1950"/>
              <a:ext cx="40" cy="4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3" name="Line 10"/>
            <p:cNvSpPr>
              <a:spLocks noChangeShapeType="1"/>
            </p:cNvSpPr>
            <p:nvPr/>
          </p:nvSpPr>
          <p:spPr bwMode="auto">
            <a:xfrm>
              <a:off x="689" y="1972"/>
              <a:ext cx="9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4" name="Arc 11"/>
            <p:cNvSpPr>
              <a:spLocks/>
            </p:cNvSpPr>
            <p:nvPr/>
          </p:nvSpPr>
          <p:spPr bwMode="auto">
            <a:xfrm rot="10800000" flipH="1" flipV="1">
              <a:off x="1628" y="1599"/>
              <a:ext cx="927" cy="369"/>
            </a:xfrm>
            <a:custGeom>
              <a:avLst/>
              <a:gdLst>
                <a:gd name="T0" fmla="*/ 0 w 43199"/>
                <a:gd name="T1" fmla="*/ 0 h 22178"/>
                <a:gd name="T2" fmla="*/ 0 w 43199"/>
                <a:gd name="T3" fmla="*/ 0 h 22178"/>
                <a:gd name="T4" fmla="*/ 0 w 43199"/>
                <a:gd name="T5" fmla="*/ 0 h 2217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99" h="22178" fill="none" extrusionOk="0">
                  <a:moveTo>
                    <a:pt x="0" y="21383"/>
                  </a:moveTo>
                  <a:cubicBezTo>
                    <a:pt x="119" y="9538"/>
                    <a:pt x="9754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cubicBezTo>
                    <a:pt x="43199" y="21792"/>
                    <a:pt x="43196" y="21985"/>
                    <a:pt x="43191" y="22178"/>
                  </a:cubicBezTo>
                </a:path>
                <a:path w="43199" h="22178" stroke="0" extrusionOk="0">
                  <a:moveTo>
                    <a:pt x="0" y="21383"/>
                  </a:moveTo>
                  <a:cubicBezTo>
                    <a:pt x="119" y="9538"/>
                    <a:pt x="9754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cubicBezTo>
                    <a:pt x="43199" y="21792"/>
                    <a:pt x="43196" y="21985"/>
                    <a:pt x="43191" y="22178"/>
                  </a:cubicBezTo>
                  <a:lnTo>
                    <a:pt x="21599" y="21600"/>
                  </a:lnTo>
                  <a:lnTo>
                    <a:pt x="0" y="21383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Arc 12"/>
            <p:cNvSpPr>
              <a:spLocks/>
            </p:cNvSpPr>
            <p:nvPr/>
          </p:nvSpPr>
          <p:spPr bwMode="auto">
            <a:xfrm rot="10800000" flipH="1">
              <a:off x="1632" y="1977"/>
              <a:ext cx="927" cy="369"/>
            </a:xfrm>
            <a:custGeom>
              <a:avLst/>
              <a:gdLst>
                <a:gd name="T0" fmla="*/ 0 w 43199"/>
                <a:gd name="T1" fmla="*/ 0 h 22178"/>
                <a:gd name="T2" fmla="*/ 0 w 43199"/>
                <a:gd name="T3" fmla="*/ 0 h 22178"/>
                <a:gd name="T4" fmla="*/ 0 w 43199"/>
                <a:gd name="T5" fmla="*/ 0 h 2217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99" h="22178" fill="none" extrusionOk="0">
                  <a:moveTo>
                    <a:pt x="0" y="21383"/>
                  </a:moveTo>
                  <a:cubicBezTo>
                    <a:pt x="119" y="9538"/>
                    <a:pt x="9754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cubicBezTo>
                    <a:pt x="43199" y="21792"/>
                    <a:pt x="43196" y="21985"/>
                    <a:pt x="43191" y="22178"/>
                  </a:cubicBezTo>
                </a:path>
                <a:path w="43199" h="22178" stroke="0" extrusionOk="0">
                  <a:moveTo>
                    <a:pt x="0" y="21383"/>
                  </a:moveTo>
                  <a:cubicBezTo>
                    <a:pt x="119" y="9538"/>
                    <a:pt x="9754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cubicBezTo>
                    <a:pt x="43199" y="21792"/>
                    <a:pt x="43196" y="21985"/>
                    <a:pt x="43191" y="22178"/>
                  </a:cubicBezTo>
                  <a:lnTo>
                    <a:pt x="21599" y="21600"/>
                  </a:lnTo>
                  <a:lnTo>
                    <a:pt x="0" y="21383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0109" name="Group 13"/>
          <p:cNvGrpSpPr>
            <a:grpSpLocks/>
          </p:cNvGrpSpPr>
          <p:nvPr/>
        </p:nvGrpSpPr>
        <p:grpSpPr bwMode="auto">
          <a:xfrm>
            <a:off x="2692400" y="2184400"/>
            <a:ext cx="3019425" cy="2306638"/>
            <a:chOff x="1572" y="1194"/>
            <a:chExt cx="1902" cy="1453"/>
          </a:xfrm>
        </p:grpSpPr>
        <p:grpSp>
          <p:nvGrpSpPr>
            <p:cNvPr id="21513" name="Group 14"/>
            <p:cNvGrpSpPr>
              <a:grpSpLocks/>
            </p:cNvGrpSpPr>
            <p:nvPr/>
          </p:nvGrpSpPr>
          <p:grpSpPr bwMode="auto">
            <a:xfrm>
              <a:off x="1587" y="1780"/>
              <a:ext cx="1887" cy="291"/>
              <a:chOff x="1824" y="2751"/>
              <a:chExt cx="1887" cy="291"/>
            </a:xfrm>
          </p:grpSpPr>
          <p:sp>
            <p:nvSpPr>
              <p:cNvPr id="21531" name="Text Box 15"/>
              <p:cNvSpPr txBox="1">
                <a:spLocks noChangeArrowheads="1"/>
              </p:cNvSpPr>
              <p:nvPr/>
            </p:nvSpPr>
            <p:spPr bwMode="auto">
              <a:xfrm>
                <a:off x="2884" y="2754"/>
                <a:ext cx="4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b="1" i="1">
                    <a:solidFill>
                      <a:srgbClr val="FF3300"/>
                    </a:solidFill>
                  </a:rPr>
                  <a:t>c</a:t>
                </a:r>
              </a:p>
            </p:txBody>
          </p:sp>
          <p:sp>
            <p:nvSpPr>
              <p:cNvPr id="21532" name="Line 16"/>
              <p:cNvSpPr>
                <a:spLocks noChangeShapeType="1"/>
              </p:cNvSpPr>
              <p:nvPr/>
            </p:nvSpPr>
            <p:spPr bwMode="auto">
              <a:xfrm>
                <a:off x="2757" y="2976"/>
                <a:ext cx="9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3" name="Oval 17"/>
              <p:cNvSpPr>
                <a:spLocks noChangeArrowheads="1"/>
              </p:cNvSpPr>
              <p:nvPr/>
            </p:nvSpPr>
            <p:spPr bwMode="auto">
              <a:xfrm>
                <a:off x="3671" y="2960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1534" name="Group 18"/>
              <p:cNvGrpSpPr>
                <a:grpSpLocks/>
              </p:cNvGrpSpPr>
              <p:nvPr/>
            </p:nvGrpSpPr>
            <p:grpSpPr bwMode="auto">
              <a:xfrm>
                <a:off x="1824" y="2751"/>
                <a:ext cx="930" cy="288"/>
                <a:chOff x="1824" y="2751"/>
                <a:chExt cx="930" cy="288"/>
              </a:xfrm>
            </p:grpSpPr>
            <p:sp>
              <p:nvSpPr>
                <p:cNvPr id="2153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961" y="2751"/>
                  <a:ext cx="48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2400" b="1" i="1">
                      <a:solidFill>
                        <a:srgbClr val="FF3300"/>
                      </a:solidFill>
                    </a:rPr>
                    <a:t>a</a:t>
                  </a:r>
                </a:p>
              </p:txBody>
            </p:sp>
            <p:sp>
              <p:nvSpPr>
                <p:cNvPr id="21536" name="Line 20"/>
                <p:cNvSpPr>
                  <a:spLocks noChangeShapeType="1"/>
                </p:cNvSpPr>
                <p:nvPr/>
              </p:nvSpPr>
              <p:spPr bwMode="auto">
                <a:xfrm>
                  <a:off x="1824" y="2982"/>
                  <a:ext cx="93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514" name="Group 21"/>
            <p:cNvGrpSpPr>
              <a:grpSpLocks/>
            </p:cNvGrpSpPr>
            <p:nvPr/>
          </p:nvGrpSpPr>
          <p:grpSpPr bwMode="auto">
            <a:xfrm>
              <a:off x="1597" y="1983"/>
              <a:ext cx="1877" cy="664"/>
              <a:chOff x="1202" y="3485"/>
              <a:chExt cx="1877" cy="664"/>
            </a:xfrm>
          </p:grpSpPr>
          <p:sp>
            <p:nvSpPr>
              <p:cNvPr id="21524" name="Text Box 22"/>
              <p:cNvSpPr txBox="1">
                <a:spLocks noChangeArrowheads="1"/>
              </p:cNvSpPr>
              <p:nvPr/>
            </p:nvSpPr>
            <p:spPr bwMode="auto">
              <a:xfrm>
                <a:off x="2237" y="3861"/>
                <a:ext cx="50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b="1" i="1">
                    <a:solidFill>
                      <a:srgbClr val="FF3300"/>
                    </a:solidFill>
                  </a:rPr>
                  <a:t>d</a:t>
                </a:r>
              </a:p>
            </p:txBody>
          </p:sp>
          <p:sp>
            <p:nvSpPr>
              <p:cNvPr id="21525" name="Arc 23"/>
              <p:cNvSpPr>
                <a:spLocks/>
              </p:cNvSpPr>
              <p:nvPr/>
            </p:nvSpPr>
            <p:spPr bwMode="auto">
              <a:xfrm rot="10800000" flipH="1">
                <a:off x="2132" y="3747"/>
                <a:ext cx="927" cy="369"/>
              </a:xfrm>
              <a:custGeom>
                <a:avLst/>
                <a:gdLst>
                  <a:gd name="T0" fmla="*/ 0 w 43199"/>
                  <a:gd name="T1" fmla="*/ 0 h 22178"/>
                  <a:gd name="T2" fmla="*/ 0 w 43199"/>
                  <a:gd name="T3" fmla="*/ 0 h 22178"/>
                  <a:gd name="T4" fmla="*/ 0 w 43199"/>
                  <a:gd name="T5" fmla="*/ 0 h 2217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9" h="22178" fill="none" extrusionOk="0">
                    <a:moveTo>
                      <a:pt x="0" y="21383"/>
                    </a:moveTo>
                    <a:cubicBezTo>
                      <a:pt x="119" y="9538"/>
                      <a:pt x="9754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21792"/>
                      <a:pt x="43196" y="21985"/>
                      <a:pt x="43191" y="22178"/>
                    </a:cubicBezTo>
                  </a:path>
                  <a:path w="43199" h="22178" stroke="0" extrusionOk="0">
                    <a:moveTo>
                      <a:pt x="0" y="21383"/>
                    </a:moveTo>
                    <a:cubicBezTo>
                      <a:pt x="119" y="9538"/>
                      <a:pt x="9754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21792"/>
                      <a:pt x="43196" y="21985"/>
                      <a:pt x="43191" y="22178"/>
                    </a:cubicBezTo>
                    <a:lnTo>
                      <a:pt x="21599" y="21600"/>
                    </a:lnTo>
                    <a:lnTo>
                      <a:pt x="0" y="21383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1526" name="Group 24"/>
              <p:cNvGrpSpPr>
                <a:grpSpLocks/>
              </p:cNvGrpSpPr>
              <p:nvPr/>
            </p:nvGrpSpPr>
            <p:grpSpPr bwMode="auto">
              <a:xfrm>
                <a:off x="1202" y="3485"/>
                <a:ext cx="930" cy="288"/>
                <a:chOff x="1824" y="2751"/>
                <a:chExt cx="930" cy="288"/>
              </a:xfrm>
            </p:grpSpPr>
            <p:sp>
              <p:nvSpPr>
                <p:cNvPr id="21529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961" y="2751"/>
                  <a:ext cx="48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2400" b="1" i="1">
                      <a:solidFill>
                        <a:srgbClr val="FF3300"/>
                      </a:solidFill>
                    </a:rPr>
                    <a:t>a</a:t>
                  </a:r>
                </a:p>
              </p:txBody>
            </p:sp>
            <p:sp>
              <p:nvSpPr>
                <p:cNvPr id="21530" name="Line 26"/>
                <p:cNvSpPr>
                  <a:spLocks noChangeShapeType="1"/>
                </p:cNvSpPr>
                <p:nvPr/>
              </p:nvSpPr>
              <p:spPr bwMode="auto">
                <a:xfrm>
                  <a:off x="1824" y="2982"/>
                  <a:ext cx="93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27" name="Oval 27"/>
              <p:cNvSpPr>
                <a:spLocks noChangeArrowheads="1"/>
              </p:cNvSpPr>
              <p:nvPr/>
            </p:nvSpPr>
            <p:spPr bwMode="auto">
              <a:xfrm>
                <a:off x="2112" y="3704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28" name="Oval 28"/>
              <p:cNvSpPr>
                <a:spLocks noChangeArrowheads="1"/>
              </p:cNvSpPr>
              <p:nvPr/>
            </p:nvSpPr>
            <p:spPr bwMode="auto">
              <a:xfrm>
                <a:off x="3039" y="3716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15" name="Group 29"/>
            <p:cNvGrpSpPr>
              <a:grpSpLocks/>
            </p:cNvGrpSpPr>
            <p:nvPr/>
          </p:nvGrpSpPr>
          <p:grpSpPr bwMode="auto">
            <a:xfrm>
              <a:off x="1572" y="1194"/>
              <a:ext cx="1895" cy="665"/>
              <a:chOff x="398" y="2075"/>
              <a:chExt cx="1895" cy="665"/>
            </a:xfrm>
          </p:grpSpPr>
          <p:grpSp>
            <p:nvGrpSpPr>
              <p:cNvPr id="21516" name="Group 30"/>
              <p:cNvGrpSpPr>
                <a:grpSpLocks/>
              </p:cNvGrpSpPr>
              <p:nvPr/>
            </p:nvGrpSpPr>
            <p:grpSpPr bwMode="auto">
              <a:xfrm>
                <a:off x="1340" y="2075"/>
                <a:ext cx="927" cy="621"/>
                <a:chOff x="3983" y="2809"/>
                <a:chExt cx="927" cy="621"/>
              </a:xfrm>
            </p:grpSpPr>
            <p:sp>
              <p:nvSpPr>
                <p:cNvPr id="21522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4167" y="2809"/>
                  <a:ext cx="409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2400" b="1" i="1">
                      <a:solidFill>
                        <a:srgbClr val="FF3300"/>
                      </a:solidFill>
                    </a:rPr>
                    <a:t>b</a:t>
                  </a:r>
                </a:p>
              </p:txBody>
            </p:sp>
            <p:sp>
              <p:nvSpPr>
                <p:cNvPr id="21523" name="Arc 32"/>
                <p:cNvSpPr>
                  <a:spLocks/>
                </p:cNvSpPr>
                <p:nvPr/>
              </p:nvSpPr>
              <p:spPr bwMode="auto">
                <a:xfrm rot="10800000" flipH="1" flipV="1">
                  <a:off x="3983" y="3061"/>
                  <a:ext cx="927" cy="369"/>
                </a:xfrm>
                <a:custGeom>
                  <a:avLst/>
                  <a:gdLst>
                    <a:gd name="T0" fmla="*/ 0 w 43199"/>
                    <a:gd name="T1" fmla="*/ 0 h 22178"/>
                    <a:gd name="T2" fmla="*/ 0 w 43199"/>
                    <a:gd name="T3" fmla="*/ 0 h 22178"/>
                    <a:gd name="T4" fmla="*/ 0 w 43199"/>
                    <a:gd name="T5" fmla="*/ 0 h 2217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43199" h="22178" fill="none" extrusionOk="0">
                      <a:moveTo>
                        <a:pt x="0" y="21383"/>
                      </a:moveTo>
                      <a:cubicBezTo>
                        <a:pt x="119" y="9538"/>
                        <a:pt x="9754" y="-1"/>
                        <a:pt x="21599" y="0"/>
                      </a:cubicBezTo>
                      <a:cubicBezTo>
                        <a:pt x="33528" y="0"/>
                        <a:pt x="43199" y="9670"/>
                        <a:pt x="43199" y="21600"/>
                      </a:cubicBezTo>
                      <a:cubicBezTo>
                        <a:pt x="43199" y="21792"/>
                        <a:pt x="43196" y="21985"/>
                        <a:pt x="43191" y="22178"/>
                      </a:cubicBezTo>
                    </a:path>
                    <a:path w="43199" h="22178" stroke="0" extrusionOk="0">
                      <a:moveTo>
                        <a:pt x="0" y="21383"/>
                      </a:moveTo>
                      <a:cubicBezTo>
                        <a:pt x="119" y="9538"/>
                        <a:pt x="9754" y="-1"/>
                        <a:pt x="21599" y="0"/>
                      </a:cubicBezTo>
                      <a:cubicBezTo>
                        <a:pt x="33528" y="0"/>
                        <a:pt x="43199" y="9670"/>
                        <a:pt x="43199" y="21600"/>
                      </a:cubicBezTo>
                      <a:cubicBezTo>
                        <a:pt x="43199" y="21792"/>
                        <a:pt x="43196" y="21985"/>
                        <a:pt x="43191" y="22178"/>
                      </a:cubicBezTo>
                      <a:lnTo>
                        <a:pt x="21599" y="21600"/>
                      </a:lnTo>
                      <a:lnTo>
                        <a:pt x="0" y="21383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517" name="Group 33"/>
              <p:cNvGrpSpPr>
                <a:grpSpLocks/>
              </p:cNvGrpSpPr>
              <p:nvPr/>
            </p:nvGrpSpPr>
            <p:grpSpPr bwMode="auto">
              <a:xfrm>
                <a:off x="398" y="2452"/>
                <a:ext cx="930" cy="288"/>
                <a:chOff x="1824" y="2751"/>
                <a:chExt cx="930" cy="288"/>
              </a:xfrm>
            </p:grpSpPr>
            <p:sp>
              <p:nvSpPr>
                <p:cNvPr id="21520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961" y="2751"/>
                  <a:ext cx="48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2400" b="1" i="1">
                      <a:solidFill>
                        <a:srgbClr val="FF3300"/>
                      </a:solidFill>
                    </a:rPr>
                    <a:t>a</a:t>
                  </a:r>
                </a:p>
              </p:txBody>
            </p:sp>
            <p:sp>
              <p:nvSpPr>
                <p:cNvPr id="21521" name="Line 35"/>
                <p:cNvSpPr>
                  <a:spLocks noChangeShapeType="1"/>
                </p:cNvSpPr>
                <p:nvPr/>
              </p:nvSpPr>
              <p:spPr bwMode="auto">
                <a:xfrm>
                  <a:off x="1824" y="2982"/>
                  <a:ext cx="93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518" name="Oval 36"/>
              <p:cNvSpPr>
                <a:spLocks noChangeArrowheads="1"/>
              </p:cNvSpPr>
              <p:nvPr/>
            </p:nvSpPr>
            <p:spPr bwMode="auto">
              <a:xfrm>
                <a:off x="2253" y="2672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9" name="Oval 37"/>
              <p:cNvSpPr>
                <a:spLocks noChangeArrowheads="1"/>
              </p:cNvSpPr>
              <p:nvPr/>
            </p:nvSpPr>
            <p:spPr bwMode="auto">
              <a:xfrm>
                <a:off x="1319" y="2672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0134" name="Rectangle 38"/>
          <p:cNvSpPr>
            <a:spLocks noChangeArrowheads="1"/>
          </p:cNvSpPr>
          <p:nvPr/>
        </p:nvSpPr>
        <p:spPr bwMode="auto">
          <a:xfrm>
            <a:off x="2614613" y="4872038"/>
            <a:ext cx="22510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i="1">
                <a:solidFill>
                  <a:srgbClr val="FF0000"/>
                </a:solidFill>
              </a:rPr>
              <a:t>ab + ac + ad</a:t>
            </a:r>
            <a:endParaRPr lang="en-US" sz="3200" b="1">
              <a:solidFill>
                <a:srgbClr val="FF0000"/>
              </a:solidFill>
            </a:endParaRPr>
          </a:p>
        </p:txBody>
      </p:sp>
      <p:sp>
        <p:nvSpPr>
          <p:cNvPr id="260135" name="Rectangle 39"/>
          <p:cNvSpPr>
            <a:spLocks noChangeArrowheads="1"/>
          </p:cNvSpPr>
          <p:nvPr/>
        </p:nvSpPr>
        <p:spPr bwMode="auto">
          <a:xfrm>
            <a:off x="4856163" y="4872038"/>
            <a:ext cx="24479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i="1">
                <a:solidFill>
                  <a:srgbClr val="FF0000"/>
                </a:solidFill>
              </a:rPr>
              <a:t>= a</a:t>
            </a:r>
            <a:r>
              <a:rPr lang="en-US" sz="3200" b="1">
                <a:solidFill>
                  <a:srgbClr val="FF0000"/>
                </a:solidFill>
              </a:rPr>
              <a:t>(</a:t>
            </a:r>
            <a:r>
              <a:rPr lang="en-US" sz="3200" b="1" i="1">
                <a:solidFill>
                  <a:srgbClr val="FF0000"/>
                </a:solidFill>
              </a:rPr>
              <a:t>b</a:t>
            </a:r>
            <a:r>
              <a:rPr lang="en-US" sz="3200" b="1">
                <a:solidFill>
                  <a:srgbClr val="FF0000"/>
                </a:solidFill>
              </a:rPr>
              <a:t> + </a:t>
            </a:r>
            <a:r>
              <a:rPr lang="en-US" sz="3200" b="1" i="1">
                <a:solidFill>
                  <a:srgbClr val="FF0000"/>
                </a:solidFill>
              </a:rPr>
              <a:t>c</a:t>
            </a:r>
            <a:r>
              <a:rPr lang="en-US" sz="3200" b="1">
                <a:solidFill>
                  <a:srgbClr val="FF0000"/>
                </a:solidFill>
              </a:rPr>
              <a:t> + </a:t>
            </a:r>
            <a:r>
              <a:rPr lang="en-US" sz="3200" b="1" i="1">
                <a:solidFill>
                  <a:srgbClr val="FF0000"/>
                </a:solidFill>
              </a:rPr>
              <a:t>d</a:t>
            </a:r>
            <a:r>
              <a:rPr lang="en-US" sz="3200" b="1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0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0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0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0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34" grpId="0" autoUpdateAnimBg="0"/>
      <p:bldP spid="26013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5FA65B7-8CAF-43D1-BDC7-8E7438FA9D59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EF3266E-A465-4F83-9BFD-5E3B3FF29F3F}" type="slidenum">
              <a:rPr lang="he-IL" sz="1400" smtClean="0">
                <a:cs typeface="Arial" charset="0"/>
              </a:rPr>
              <a:pPr eaLnBrk="1" hangingPunct="1"/>
              <a:t>6</a:t>
            </a:fld>
            <a:endParaRPr lang="en-US" sz="1400" smtClean="0">
              <a:cs typeface="Arial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1143000"/>
          </a:xfrm>
        </p:spPr>
        <p:txBody>
          <a:bodyPr/>
          <a:lstStyle/>
          <a:p>
            <a:pPr rtl="0" eaLnBrk="1" hangingPunct="1"/>
            <a:r>
              <a:rPr lang="en-US" dirty="0" smtClean="0"/>
              <a:t>Relationship between Graphs and Algebraic Expressions</a:t>
            </a:r>
          </a:p>
        </p:txBody>
      </p:sp>
      <p:grpSp>
        <p:nvGrpSpPr>
          <p:cNvPr id="261123" name="Group 3"/>
          <p:cNvGrpSpPr>
            <a:grpSpLocks/>
          </p:cNvGrpSpPr>
          <p:nvPr/>
        </p:nvGrpSpPr>
        <p:grpSpPr bwMode="auto">
          <a:xfrm>
            <a:off x="2705100" y="2535238"/>
            <a:ext cx="2995613" cy="1624012"/>
            <a:chOff x="689" y="1370"/>
            <a:chExt cx="1887" cy="1023"/>
          </a:xfrm>
        </p:grpSpPr>
        <p:sp>
          <p:nvSpPr>
            <p:cNvPr id="22550" name="Text Box 4"/>
            <p:cNvSpPr txBox="1">
              <a:spLocks noChangeArrowheads="1"/>
            </p:cNvSpPr>
            <p:nvPr/>
          </p:nvSpPr>
          <p:spPr bwMode="auto">
            <a:xfrm>
              <a:off x="1856" y="1370"/>
              <a:ext cx="4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solidFill>
                    <a:srgbClr val="FF3300"/>
                  </a:solidFill>
                </a:rPr>
                <a:t>b</a:t>
              </a:r>
            </a:p>
          </p:txBody>
        </p:sp>
        <p:sp>
          <p:nvSpPr>
            <p:cNvPr id="22551" name="Text Box 5"/>
            <p:cNvSpPr txBox="1">
              <a:spLocks noChangeArrowheads="1"/>
            </p:cNvSpPr>
            <p:nvPr/>
          </p:nvSpPr>
          <p:spPr bwMode="auto">
            <a:xfrm>
              <a:off x="826" y="1741"/>
              <a:ext cx="4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solidFill>
                    <a:srgbClr val="FF3300"/>
                  </a:solidFill>
                </a:rPr>
                <a:t>a</a:t>
              </a:r>
            </a:p>
          </p:txBody>
        </p:sp>
        <p:sp>
          <p:nvSpPr>
            <p:cNvPr id="22552" name="Text Box 6"/>
            <p:cNvSpPr txBox="1">
              <a:spLocks noChangeArrowheads="1"/>
            </p:cNvSpPr>
            <p:nvPr/>
          </p:nvSpPr>
          <p:spPr bwMode="auto">
            <a:xfrm>
              <a:off x="1749" y="1744"/>
              <a:ext cx="46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solidFill>
                    <a:srgbClr val="FF3300"/>
                  </a:solidFill>
                </a:rPr>
                <a:t>c</a:t>
              </a:r>
            </a:p>
          </p:txBody>
        </p:sp>
        <p:sp>
          <p:nvSpPr>
            <p:cNvPr id="22553" name="Text Box 7"/>
            <p:cNvSpPr txBox="1">
              <a:spLocks noChangeArrowheads="1"/>
            </p:cNvSpPr>
            <p:nvPr/>
          </p:nvSpPr>
          <p:spPr bwMode="auto">
            <a:xfrm>
              <a:off x="1712" y="2105"/>
              <a:ext cx="5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i="1">
                  <a:solidFill>
                    <a:srgbClr val="FF3300"/>
                  </a:solidFill>
                </a:rPr>
                <a:t>d</a:t>
              </a:r>
            </a:p>
          </p:txBody>
        </p:sp>
        <p:sp>
          <p:nvSpPr>
            <p:cNvPr id="22554" name="Line 8"/>
            <p:cNvSpPr>
              <a:spLocks noChangeShapeType="1"/>
            </p:cNvSpPr>
            <p:nvPr/>
          </p:nvSpPr>
          <p:spPr bwMode="auto">
            <a:xfrm>
              <a:off x="1622" y="1966"/>
              <a:ext cx="9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5" name="Oval 9"/>
            <p:cNvSpPr>
              <a:spLocks noChangeArrowheads="1"/>
            </p:cNvSpPr>
            <p:nvPr/>
          </p:nvSpPr>
          <p:spPr bwMode="auto">
            <a:xfrm>
              <a:off x="2536" y="1950"/>
              <a:ext cx="40" cy="4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6" name="Line 10"/>
            <p:cNvSpPr>
              <a:spLocks noChangeShapeType="1"/>
            </p:cNvSpPr>
            <p:nvPr/>
          </p:nvSpPr>
          <p:spPr bwMode="auto">
            <a:xfrm>
              <a:off x="689" y="1972"/>
              <a:ext cx="9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7" name="Arc 11"/>
            <p:cNvSpPr>
              <a:spLocks/>
            </p:cNvSpPr>
            <p:nvPr/>
          </p:nvSpPr>
          <p:spPr bwMode="auto">
            <a:xfrm rot="10800000" flipH="1" flipV="1">
              <a:off x="1628" y="1599"/>
              <a:ext cx="927" cy="369"/>
            </a:xfrm>
            <a:custGeom>
              <a:avLst/>
              <a:gdLst>
                <a:gd name="T0" fmla="*/ 0 w 43199"/>
                <a:gd name="T1" fmla="*/ 0 h 22178"/>
                <a:gd name="T2" fmla="*/ 0 w 43199"/>
                <a:gd name="T3" fmla="*/ 0 h 22178"/>
                <a:gd name="T4" fmla="*/ 0 w 43199"/>
                <a:gd name="T5" fmla="*/ 0 h 2217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99" h="22178" fill="none" extrusionOk="0">
                  <a:moveTo>
                    <a:pt x="0" y="21383"/>
                  </a:moveTo>
                  <a:cubicBezTo>
                    <a:pt x="119" y="9538"/>
                    <a:pt x="9754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cubicBezTo>
                    <a:pt x="43199" y="21792"/>
                    <a:pt x="43196" y="21985"/>
                    <a:pt x="43191" y="22178"/>
                  </a:cubicBezTo>
                </a:path>
                <a:path w="43199" h="22178" stroke="0" extrusionOk="0">
                  <a:moveTo>
                    <a:pt x="0" y="21383"/>
                  </a:moveTo>
                  <a:cubicBezTo>
                    <a:pt x="119" y="9538"/>
                    <a:pt x="9754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cubicBezTo>
                    <a:pt x="43199" y="21792"/>
                    <a:pt x="43196" y="21985"/>
                    <a:pt x="43191" y="22178"/>
                  </a:cubicBezTo>
                  <a:lnTo>
                    <a:pt x="21599" y="21600"/>
                  </a:lnTo>
                  <a:lnTo>
                    <a:pt x="0" y="21383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8" name="Arc 12"/>
            <p:cNvSpPr>
              <a:spLocks/>
            </p:cNvSpPr>
            <p:nvPr/>
          </p:nvSpPr>
          <p:spPr bwMode="auto">
            <a:xfrm rot="10800000" flipH="1">
              <a:off x="1632" y="1977"/>
              <a:ext cx="927" cy="369"/>
            </a:xfrm>
            <a:custGeom>
              <a:avLst/>
              <a:gdLst>
                <a:gd name="T0" fmla="*/ 0 w 43199"/>
                <a:gd name="T1" fmla="*/ 0 h 22178"/>
                <a:gd name="T2" fmla="*/ 0 w 43199"/>
                <a:gd name="T3" fmla="*/ 0 h 22178"/>
                <a:gd name="T4" fmla="*/ 0 w 43199"/>
                <a:gd name="T5" fmla="*/ 0 h 2217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99" h="22178" fill="none" extrusionOk="0">
                  <a:moveTo>
                    <a:pt x="0" y="21383"/>
                  </a:moveTo>
                  <a:cubicBezTo>
                    <a:pt x="119" y="9538"/>
                    <a:pt x="9754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cubicBezTo>
                    <a:pt x="43199" y="21792"/>
                    <a:pt x="43196" y="21985"/>
                    <a:pt x="43191" y="22178"/>
                  </a:cubicBezTo>
                </a:path>
                <a:path w="43199" h="22178" stroke="0" extrusionOk="0">
                  <a:moveTo>
                    <a:pt x="0" y="21383"/>
                  </a:moveTo>
                  <a:cubicBezTo>
                    <a:pt x="119" y="9538"/>
                    <a:pt x="9754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cubicBezTo>
                    <a:pt x="43199" y="21792"/>
                    <a:pt x="43196" y="21985"/>
                    <a:pt x="43191" y="22178"/>
                  </a:cubicBezTo>
                  <a:lnTo>
                    <a:pt x="21599" y="21600"/>
                  </a:lnTo>
                  <a:lnTo>
                    <a:pt x="0" y="21383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1133" name="Rectangle 13"/>
          <p:cNvSpPr>
            <a:spLocks noChangeArrowheads="1"/>
          </p:cNvSpPr>
          <p:nvPr/>
        </p:nvSpPr>
        <p:spPr bwMode="auto">
          <a:xfrm>
            <a:off x="3090863" y="4573588"/>
            <a:ext cx="30289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i="1">
                <a:solidFill>
                  <a:srgbClr val="FF0000"/>
                </a:solidFill>
              </a:rPr>
              <a:t>a         </a:t>
            </a:r>
            <a:r>
              <a:rPr lang="en-US" sz="3200" b="1">
                <a:solidFill>
                  <a:srgbClr val="FF0000"/>
                </a:solidFill>
              </a:rPr>
              <a:t>(</a:t>
            </a:r>
            <a:r>
              <a:rPr lang="en-US" sz="3200" b="1" i="1">
                <a:solidFill>
                  <a:srgbClr val="FF0000"/>
                </a:solidFill>
              </a:rPr>
              <a:t>b</a:t>
            </a:r>
            <a:r>
              <a:rPr lang="en-US" sz="3200" b="1">
                <a:solidFill>
                  <a:srgbClr val="FF0000"/>
                </a:solidFill>
              </a:rPr>
              <a:t> + </a:t>
            </a:r>
            <a:r>
              <a:rPr lang="en-US" sz="3200" b="1" i="1">
                <a:solidFill>
                  <a:srgbClr val="FF0000"/>
                </a:solidFill>
              </a:rPr>
              <a:t>c</a:t>
            </a:r>
            <a:r>
              <a:rPr lang="en-US" sz="3200" b="1">
                <a:solidFill>
                  <a:srgbClr val="FF0000"/>
                </a:solidFill>
              </a:rPr>
              <a:t> + </a:t>
            </a:r>
            <a:r>
              <a:rPr lang="en-US" sz="3200" b="1" i="1">
                <a:solidFill>
                  <a:srgbClr val="FF0000"/>
                </a:solidFill>
              </a:rPr>
              <a:t>d</a:t>
            </a:r>
            <a:r>
              <a:rPr lang="en-US" sz="3200" b="1">
                <a:solidFill>
                  <a:srgbClr val="FF0000"/>
                </a:solidFill>
              </a:rPr>
              <a:t>)</a:t>
            </a:r>
          </a:p>
        </p:txBody>
      </p:sp>
      <p:grpSp>
        <p:nvGrpSpPr>
          <p:cNvPr id="261134" name="Group 14"/>
          <p:cNvGrpSpPr>
            <a:grpSpLocks/>
          </p:cNvGrpSpPr>
          <p:nvPr/>
        </p:nvGrpSpPr>
        <p:grpSpPr bwMode="auto">
          <a:xfrm>
            <a:off x="2454275" y="2525713"/>
            <a:ext cx="3605213" cy="1624012"/>
            <a:chOff x="1140" y="2901"/>
            <a:chExt cx="2271" cy="1023"/>
          </a:xfrm>
        </p:grpSpPr>
        <p:grpSp>
          <p:nvGrpSpPr>
            <p:cNvPr id="22537" name="Group 15"/>
            <p:cNvGrpSpPr>
              <a:grpSpLocks/>
            </p:cNvGrpSpPr>
            <p:nvPr/>
          </p:nvGrpSpPr>
          <p:grpSpPr bwMode="auto">
            <a:xfrm>
              <a:off x="2457" y="2901"/>
              <a:ext cx="954" cy="1023"/>
              <a:chOff x="1192" y="2822"/>
              <a:chExt cx="954" cy="1023"/>
            </a:xfrm>
          </p:grpSpPr>
          <p:sp>
            <p:nvSpPr>
              <p:cNvPr id="22543" name="Text Box 16"/>
              <p:cNvSpPr txBox="1">
                <a:spLocks noChangeArrowheads="1"/>
              </p:cNvSpPr>
              <p:nvPr/>
            </p:nvSpPr>
            <p:spPr bwMode="auto">
              <a:xfrm>
                <a:off x="1426" y="2822"/>
                <a:ext cx="40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b="1" i="1">
                    <a:solidFill>
                      <a:srgbClr val="FF3300"/>
                    </a:solidFill>
                  </a:rPr>
                  <a:t>b</a:t>
                </a:r>
              </a:p>
            </p:txBody>
          </p:sp>
          <p:sp>
            <p:nvSpPr>
              <p:cNvPr id="22544" name="Text Box 17"/>
              <p:cNvSpPr txBox="1">
                <a:spLocks noChangeArrowheads="1"/>
              </p:cNvSpPr>
              <p:nvPr/>
            </p:nvSpPr>
            <p:spPr bwMode="auto">
              <a:xfrm>
                <a:off x="1319" y="3196"/>
                <a:ext cx="4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b="1" i="1">
                    <a:solidFill>
                      <a:srgbClr val="FF3300"/>
                    </a:solidFill>
                  </a:rPr>
                  <a:t>c</a:t>
                </a:r>
              </a:p>
            </p:txBody>
          </p:sp>
          <p:sp>
            <p:nvSpPr>
              <p:cNvPr id="22545" name="Text Box 18"/>
              <p:cNvSpPr txBox="1">
                <a:spLocks noChangeArrowheads="1"/>
              </p:cNvSpPr>
              <p:nvPr/>
            </p:nvSpPr>
            <p:spPr bwMode="auto">
              <a:xfrm>
                <a:off x="1282" y="3557"/>
                <a:ext cx="50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b="1" i="1">
                    <a:solidFill>
                      <a:srgbClr val="FF3300"/>
                    </a:solidFill>
                  </a:rPr>
                  <a:t>d</a:t>
                </a:r>
              </a:p>
            </p:txBody>
          </p:sp>
          <p:sp>
            <p:nvSpPr>
              <p:cNvPr id="22546" name="Line 19"/>
              <p:cNvSpPr>
                <a:spLocks noChangeShapeType="1"/>
              </p:cNvSpPr>
              <p:nvPr/>
            </p:nvSpPr>
            <p:spPr bwMode="auto">
              <a:xfrm>
                <a:off x="1192" y="3418"/>
                <a:ext cx="9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7" name="Oval 20"/>
              <p:cNvSpPr>
                <a:spLocks noChangeArrowheads="1"/>
              </p:cNvSpPr>
              <p:nvPr/>
            </p:nvSpPr>
            <p:spPr bwMode="auto">
              <a:xfrm>
                <a:off x="2106" y="3402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48" name="Arc 21"/>
              <p:cNvSpPr>
                <a:spLocks/>
              </p:cNvSpPr>
              <p:nvPr/>
            </p:nvSpPr>
            <p:spPr bwMode="auto">
              <a:xfrm rot="10800000" flipH="1" flipV="1">
                <a:off x="1198" y="3051"/>
                <a:ext cx="927" cy="369"/>
              </a:xfrm>
              <a:custGeom>
                <a:avLst/>
                <a:gdLst>
                  <a:gd name="T0" fmla="*/ 0 w 43199"/>
                  <a:gd name="T1" fmla="*/ 0 h 22178"/>
                  <a:gd name="T2" fmla="*/ 0 w 43199"/>
                  <a:gd name="T3" fmla="*/ 0 h 22178"/>
                  <a:gd name="T4" fmla="*/ 0 w 43199"/>
                  <a:gd name="T5" fmla="*/ 0 h 2217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9" h="22178" fill="none" extrusionOk="0">
                    <a:moveTo>
                      <a:pt x="0" y="21383"/>
                    </a:moveTo>
                    <a:cubicBezTo>
                      <a:pt x="119" y="9538"/>
                      <a:pt x="9754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21792"/>
                      <a:pt x="43196" y="21985"/>
                      <a:pt x="43191" y="22178"/>
                    </a:cubicBezTo>
                  </a:path>
                  <a:path w="43199" h="22178" stroke="0" extrusionOk="0">
                    <a:moveTo>
                      <a:pt x="0" y="21383"/>
                    </a:moveTo>
                    <a:cubicBezTo>
                      <a:pt x="119" y="9538"/>
                      <a:pt x="9754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21792"/>
                      <a:pt x="43196" y="21985"/>
                      <a:pt x="43191" y="22178"/>
                    </a:cubicBezTo>
                    <a:lnTo>
                      <a:pt x="21599" y="21600"/>
                    </a:lnTo>
                    <a:lnTo>
                      <a:pt x="0" y="21383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9" name="Arc 22"/>
              <p:cNvSpPr>
                <a:spLocks/>
              </p:cNvSpPr>
              <p:nvPr/>
            </p:nvSpPr>
            <p:spPr bwMode="auto">
              <a:xfrm rot="10800000" flipH="1">
                <a:off x="1202" y="3429"/>
                <a:ext cx="927" cy="369"/>
              </a:xfrm>
              <a:custGeom>
                <a:avLst/>
                <a:gdLst>
                  <a:gd name="T0" fmla="*/ 0 w 43199"/>
                  <a:gd name="T1" fmla="*/ 0 h 22178"/>
                  <a:gd name="T2" fmla="*/ 0 w 43199"/>
                  <a:gd name="T3" fmla="*/ 0 h 22178"/>
                  <a:gd name="T4" fmla="*/ 0 w 43199"/>
                  <a:gd name="T5" fmla="*/ 0 h 2217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9" h="22178" fill="none" extrusionOk="0">
                    <a:moveTo>
                      <a:pt x="0" y="21383"/>
                    </a:moveTo>
                    <a:cubicBezTo>
                      <a:pt x="119" y="9538"/>
                      <a:pt x="9754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21792"/>
                      <a:pt x="43196" y="21985"/>
                      <a:pt x="43191" y="22178"/>
                    </a:cubicBezTo>
                  </a:path>
                  <a:path w="43199" h="22178" stroke="0" extrusionOk="0">
                    <a:moveTo>
                      <a:pt x="0" y="21383"/>
                    </a:moveTo>
                    <a:cubicBezTo>
                      <a:pt x="119" y="9538"/>
                      <a:pt x="9754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21792"/>
                      <a:pt x="43196" y="21985"/>
                      <a:pt x="43191" y="22178"/>
                    </a:cubicBezTo>
                    <a:lnTo>
                      <a:pt x="21599" y="21600"/>
                    </a:lnTo>
                    <a:lnTo>
                      <a:pt x="0" y="21383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538" name="Group 23"/>
            <p:cNvGrpSpPr>
              <a:grpSpLocks/>
            </p:cNvGrpSpPr>
            <p:nvPr/>
          </p:nvGrpSpPr>
          <p:grpSpPr bwMode="auto">
            <a:xfrm>
              <a:off x="1140" y="3284"/>
              <a:ext cx="955" cy="288"/>
              <a:chOff x="157" y="2640"/>
              <a:chExt cx="955" cy="288"/>
            </a:xfrm>
          </p:grpSpPr>
          <p:grpSp>
            <p:nvGrpSpPr>
              <p:cNvPr id="22539" name="Group 24"/>
              <p:cNvGrpSpPr>
                <a:grpSpLocks/>
              </p:cNvGrpSpPr>
              <p:nvPr/>
            </p:nvGrpSpPr>
            <p:grpSpPr bwMode="auto">
              <a:xfrm>
                <a:off x="157" y="2640"/>
                <a:ext cx="930" cy="288"/>
                <a:chOff x="259" y="3193"/>
                <a:chExt cx="930" cy="288"/>
              </a:xfrm>
            </p:grpSpPr>
            <p:sp>
              <p:nvSpPr>
                <p:cNvPr id="2254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96" y="3193"/>
                  <a:ext cx="48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r" rtl="1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sz="2400" b="1" i="1">
                      <a:solidFill>
                        <a:srgbClr val="FF3300"/>
                      </a:solidFill>
                    </a:rPr>
                    <a:t>a</a:t>
                  </a:r>
                </a:p>
              </p:txBody>
            </p:sp>
            <p:sp>
              <p:nvSpPr>
                <p:cNvPr id="22542" name="Line 26"/>
                <p:cNvSpPr>
                  <a:spLocks noChangeShapeType="1"/>
                </p:cNvSpPr>
                <p:nvPr/>
              </p:nvSpPr>
              <p:spPr bwMode="auto">
                <a:xfrm>
                  <a:off x="259" y="3424"/>
                  <a:ext cx="93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540" name="Oval 27"/>
              <p:cNvSpPr>
                <a:spLocks noChangeArrowheads="1"/>
              </p:cNvSpPr>
              <p:nvPr/>
            </p:nvSpPr>
            <p:spPr bwMode="auto">
              <a:xfrm>
                <a:off x="1072" y="2845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1148" name="Rectangle 28"/>
          <p:cNvSpPr>
            <a:spLocks noChangeArrowheads="1"/>
          </p:cNvSpPr>
          <p:nvPr/>
        </p:nvSpPr>
        <p:spPr bwMode="auto">
          <a:xfrm>
            <a:off x="3478213" y="4600575"/>
            <a:ext cx="2114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i="1">
                <a:solidFill>
                  <a:srgbClr val="FF0000"/>
                </a:solidFill>
              </a:rPr>
              <a:t>a</a:t>
            </a:r>
            <a:r>
              <a:rPr lang="en-US" sz="3200" b="1">
                <a:solidFill>
                  <a:srgbClr val="FF0000"/>
                </a:solidFill>
              </a:rPr>
              <a:t>(</a:t>
            </a:r>
            <a:r>
              <a:rPr lang="en-US" sz="3200" b="1" i="1">
                <a:solidFill>
                  <a:srgbClr val="FF0000"/>
                </a:solidFill>
              </a:rPr>
              <a:t>b</a:t>
            </a:r>
            <a:r>
              <a:rPr lang="en-US" sz="3200" b="1">
                <a:solidFill>
                  <a:srgbClr val="FF0000"/>
                </a:solidFill>
              </a:rPr>
              <a:t> + </a:t>
            </a:r>
            <a:r>
              <a:rPr lang="en-US" sz="3200" b="1" i="1">
                <a:solidFill>
                  <a:srgbClr val="FF0000"/>
                </a:solidFill>
              </a:rPr>
              <a:t>c</a:t>
            </a:r>
            <a:r>
              <a:rPr lang="en-US" sz="3200" b="1">
                <a:solidFill>
                  <a:srgbClr val="FF0000"/>
                </a:solidFill>
              </a:rPr>
              <a:t> + </a:t>
            </a:r>
            <a:r>
              <a:rPr lang="en-US" sz="3200" b="1" i="1">
                <a:solidFill>
                  <a:srgbClr val="FF0000"/>
                </a:solidFill>
              </a:rPr>
              <a:t>d</a:t>
            </a:r>
            <a:r>
              <a:rPr lang="en-US" sz="3200" b="1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1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11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33" grpId="0" autoUpdateAnimBg="0"/>
      <p:bldP spid="26114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A390BFF-9E10-412D-863B-26AD17CA5532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EC703A-9B07-440A-B970-15F21EDE3BF8}" type="slidenum">
              <a:rPr lang="he-IL" sz="1400" smtClean="0">
                <a:cs typeface="Arial" charset="0"/>
              </a:rPr>
              <a:pPr eaLnBrk="1" hangingPunct="1"/>
              <a:t>7</a:t>
            </a:fld>
            <a:endParaRPr lang="en-US" sz="1400" smtClean="0">
              <a:cs typeface="Arial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7025" y="0"/>
            <a:ext cx="8534400" cy="6553200"/>
          </a:xfrm>
        </p:spPr>
        <p:txBody>
          <a:bodyPr/>
          <a:lstStyle/>
          <a:p>
            <a:pPr algn="just" rtl="0" eaLnBrk="1" hangingPunct="1"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r>
              <a:rPr lang="en-US" sz="2800" dirty="0" smtClean="0">
                <a:cs typeface="Times New Roman" pitchFamily="18" charset="0"/>
              </a:rPr>
              <a:t>A two-terminal directed acyclic graph (</a:t>
            </a:r>
            <a:r>
              <a:rPr lang="en-US" sz="2800" b="1" i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st</a:t>
            </a:r>
            <a:r>
              <a:rPr lang="en-US" sz="28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-dag</a:t>
            </a:r>
            <a:r>
              <a:rPr lang="en-US" sz="2800" dirty="0" smtClean="0">
                <a:cs typeface="Times New Roman" pitchFamily="18" charset="0"/>
              </a:rPr>
              <a:t>) has only one source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</a:t>
            </a:r>
            <a:r>
              <a:rPr lang="en-US" sz="2800" dirty="0" smtClean="0">
                <a:cs typeface="Times New Roman" pitchFamily="18" charset="0"/>
              </a:rPr>
              <a:t> and only one sink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t</a:t>
            </a:r>
            <a:r>
              <a:rPr lang="en-US" sz="2800" dirty="0" smtClean="0">
                <a:cs typeface="Times New Roman" pitchFamily="18" charset="0"/>
              </a:rPr>
              <a:t>. </a:t>
            </a:r>
          </a:p>
          <a:p>
            <a:pPr algn="just" rtl="0" eaLnBrk="1" hangingPunct="1">
              <a:defRPr/>
            </a:pPr>
            <a:endParaRPr lang="en-US" sz="20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r>
              <a:rPr lang="en-US" sz="2800" dirty="0"/>
              <a:t>We consider a </a:t>
            </a:r>
            <a:r>
              <a:rPr lang="en-US" sz="28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labeled graph </a:t>
            </a:r>
            <a:r>
              <a:rPr lang="en-US" sz="2800" dirty="0"/>
              <a:t>in which each edge has a </a:t>
            </a:r>
            <a:r>
              <a:rPr lang="en-US" sz="2800" dirty="0">
                <a:solidFill>
                  <a:srgbClr val="0000FF"/>
                </a:solidFill>
              </a:rPr>
              <a:t>unique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label</a:t>
            </a:r>
            <a:r>
              <a:rPr lang="en-US" sz="2800" dirty="0"/>
              <a:t>.</a:t>
            </a:r>
            <a:endParaRPr lang="en-US" sz="28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endParaRPr lang="en-US" sz="20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r>
              <a:rPr lang="en-US" sz="2600" dirty="0" smtClean="0"/>
              <a:t>We define the </a:t>
            </a:r>
            <a:r>
              <a:rPr lang="en-US" sz="2600" dirty="0" smtClean="0">
                <a:solidFill>
                  <a:srgbClr val="0000CC"/>
                </a:solidFill>
              </a:rPr>
              <a:t>sum of edge label products corresponding to all possible paths between the source and the sink of the </a:t>
            </a:r>
            <a:r>
              <a:rPr lang="en-US" sz="2600" dirty="0" err="1" smtClean="0">
                <a:solidFill>
                  <a:srgbClr val="0000CC"/>
                </a:solidFill>
              </a:rPr>
              <a:t>st</a:t>
            </a:r>
            <a:r>
              <a:rPr lang="en-US" sz="2600" dirty="0" smtClean="0">
                <a:solidFill>
                  <a:srgbClr val="0000CC"/>
                </a:solidFill>
              </a:rPr>
              <a:t>-dag</a:t>
            </a:r>
            <a:r>
              <a:rPr lang="en-US" sz="2600" dirty="0" smtClean="0"/>
              <a:t> </a:t>
            </a:r>
            <a:r>
              <a:rPr lang="en-US" sz="2600" b="1" i="1" dirty="0" smtClean="0"/>
              <a:t>G</a:t>
            </a:r>
            <a:r>
              <a:rPr lang="en-US" sz="2600" dirty="0" smtClean="0"/>
              <a:t> as the </a:t>
            </a:r>
            <a:r>
              <a:rPr lang="en-US" sz="26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canonical expression</a:t>
            </a:r>
            <a:r>
              <a:rPr lang="en-US" sz="2600" dirty="0" smtClean="0"/>
              <a:t> of </a:t>
            </a:r>
            <a:r>
              <a:rPr lang="en-US" sz="2600" b="1" i="1" dirty="0" smtClean="0"/>
              <a:t>G</a:t>
            </a:r>
            <a:r>
              <a:rPr lang="en-US" sz="2600" dirty="0" smtClean="0"/>
              <a:t>. An algebraic expression is called an </a:t>
            </a:r>
            <a:r>
              <a:rPr lang="en-US" sz="2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</a:t>
            </a:r>
            <a:r>
              <a:rPr lang="en-US" sz="2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-dag expression</a:t>
            </a:r>
            <a:r>
              <a:rPr lang="en-US" sz="2600" dirty="0" smtClean="0"/>
              <a:t> if it is </a:t>
            </a:r>
            <a:r>
              <a:rPr lang="en-US" sz="2600" dirty="0" smtClean="0">
                <a:solidFill>
                  <a:srgbClr val="0000CC"/>
                </a:solidFill>
              </a:rPr>
              <a:t>algebraically equivalent</a:t>
            </a:r>
            <a:r>
              <a:rPr lang="en-US" sz="2600" dirty="0" smtClean="0"/>
              <a:t> to the </a:t>
            </a:r>
            <a:r>
              <a:rPr lang="en-US" sz="2600" dirty="0" smtClean="0">
                <a:solidFill>
                  <a:srgbClr val="0000CC"/>
                </a:solidFill>
              </a:rPr>
              <a:t>canonical expression of an </a:t>
            </a:r>
            <a:r>
              <a:rPr lang="en-US" sz="2600" dirty="0" err="1" smtClean="0">
                <a:solidFill>
                  <a:srgbClr val="0000CC"/>
                </a:solidFill>
              </a:rPr>
              <a:t>st</a:t>
            </a:r>
            <a:r>
              <a:rPr lang="en-US" sz="2600" dirty="0" smtClean="0">
                <a:solidFill>
                  <a:srgbClr val="0000CC"/>
                </a:solidFill>
              </a:rPr>
              <a:t>-dag</a:t>
            </a:r>
            <a:r>
              <a:rPr lang="en-US" sz="2600" dirty="0" smtClean="0"/>
              <a:t>. This expression consists of </a:t>
            </a:r>
            <a:r>
              <a:rPr lang="en-US" sz="26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edge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labels</a:t>
            </a:r>
            <a:r>
              <a:rPr lang="en-US" sz="2600" dirty="0" smtClean="0"/>
              <a:t>, the </a:t>
            </a:r>
            <a:r>
              <a:rPr lang="en-US" sz="2600" dirty="0" smtClean="0"/>
              <a:t>operators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  <a:r>
              <a:rPr lang="en-US" sz="2600" dirty="0" smtClean="0"/>
              <a:t> (</a:t>
            </a:r>
            <a:r>
              <a:rPr lang="en-US" sz="26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disjoint union</a:t>
            </a:r>
            <a:r>
              <a:rPr lang="en-US" sz="2600" dirty="0" smtClean="0"/>
              <a:t>) and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  <a:sym typeface="Symbol" pitchFamily="18" charset="2"/>
              </a:rPr>
              <a:t></a:t>
            </a:r>
            <a:r>
              <a:rPr lang="en-US" sz="2600" dirty="0" smtClean="0"/>
              <a:t> (</a:t>
            </a:r>
            <a:r>
              <a:rPr lang="en-US" sz="26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concatenation</a:t>
            </a:r>
            <a:r>
              <a:rPr lang="en-US" sz="2600" dirty="0" smtClean="0"/>
              <a:t>, also denoted by juxtaposition when no ambiguity arises</a:t>
            </a:r>
            <a:r>
              <a:rPr lang="en-US" sz="2600" dirty="0" smtClean="0"/>
              <a:t>), and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parenthesis</a:t>
            </a:r>
            <a:r>
              <a:rPr lang="en-US" sz="2600" dirty="0" smtClean="0"/>
              <a:t>.</a:t>
            </a:r>
            <a:endParaRPr lang="en-US" sz="2600" dirty="0" smtClean="0"/>
          </a:p>
          <a:p>
            <a:pPr algn="just" rtl="0" eaLnBrk="1" hangingPunct="1">
              <a:defRPr/>
            </a:pPr>
            <a:endParaRPr lang="en-US" sz="1000" dirty="0" smtClean="0"/>
          </a:p>
          <a:p>
            <a:pPr algn="just" rtl="0" eaLnBrk="1" hangingPunct="1">
              <a:defRPr/>
            </a:pPr>
            <a:endParaRPr lang="en-US" sz="2000" i="1" dirty="0" smtClean="0"/>
          </a:p>
          <a:p>
            <a:pPr algn="just" rtl="0" eaLnBrk="1" hangingPunct="1">
              <a:defRPr/>
            </a:pPr>
            <a:endParaRPr lang="en-US" sz="2000" dirty="0" smtClean="0"/>
          </a:p>
          <a:p>
            <a:pPr algn="just" rtl="0" eaLnBrk="1" hangingPunct="1">
              <a:defRPr/>
            </a:pPr>
            <a:endParaRPr lang="en-US" sz="2000" dirty="0" smtClean="0">
              <a:cs typeface="Times New Roman" pitchFamily="18" charset="0"/>
            </a:endParaRPr>
          </a:p>
          <a:p>
            <a:pPr algn="l" rtl="0" eaLnBrk="1" hangingPunct="1">
              <a:defRPr/>
            </a:pPr>
            <a:endParaRPr lang="en-US" sz="18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02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A390BFF-9E10-412D-863B-26AD17CA5532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35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EC703A-9B07-440A-B970-15F21EDE3BF8}" type="slidenum">
              <a:rPr lang="he-IL" sz="1400" smtClean="0">
                <a:cs typeface="Arial" charset="0"/>
              </a:rPr>
              <a:pPr eaLnBrk="1" hangingPunct="1"/>
              <a:t>8</a:t>
            </a:fld>
            <a:endParaRPr lang="en-US" sz="1400" smtClean="0">
              <a:cs typeface="Arial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7025" y="0"/>
            <a:ext cx="8534400" cy="6553200"/>
          </a:xfrm>
        </p:spPr>
        <p:txBody>
          <a:bodyPr/>
          <a:lstStyle/>
          <a:p>
            <a:pPr algn="just" rtl="0" eaLnBrk="1" hangingPunct="1"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endParaRPr lang="en-US" sz="1000" dirty="0" smtClean="0"/>
          </a:p>
          <a:p>
            <a:pPr algn="just" rtl="0" eaLnBrk="1" hangingPunct="1">
              <a:defRPr/>
            </a:pPr>
            <a:r>
              <a:rPr lang="en-US" sz="2800" dirty="0" smtClean="0"/>
              <a:t>We define the </a:t>
            </a:r>
            <a:r>
              <a:rPr lang="en-US" sz="2800" dirty="0" smtClean="0">
                <a:solidFill>
                  <a:srgbClr val="0000CC"/>
                </a:solidFill>
              </a:rPr>
              <a:t>total number of </a:t>
            </a:r>
            <a:r>
              <a:rPr lang="en-US" sz="2800" dirty="0" smtClean="0">
                <a:solidFill>
                  <a:srgbClr val="0000CC"/>
                </a:solidFill>
              </a:rPr>
              <a:t>labels</a:t>
            </a:r>
            <a:r>
              <a:rPr lang="en-US" sz="2800" dirty="0" smtClean="0"/>
              <a:t> </a:t>
            </a:r>
            <a:r>
              <a:rPr lang="en-US" sz="2800" dirty="0" smtClean="0"/>
              <a:t>in an algebraic expression, as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complexity of the algebraic expression</a:t>
            </a:r>
            <a:r>
              <a:rPr lang="en-US" sz="2800" i="1" dirty="0" smtClean="0"/>
              <a:t>.</a:t>
            </a:r>
          </a:p>
          <a:p>
            <a:pPr algn="just" rtl="0" eaLnBrk="1" hangingPunct="1">
              <a:defRPr/>
            </a:pPr>
            <a:endParaRPr lang="en-US" sz="2800" i="1" dirty="0" smtClean="0"/>
          </a:p>
          <a:p>
            <a:pPr algn="just" rtl="0" eaLnBrk="1" hangingPunct="1">
              <a:defRPr/>
            </a:pPr>
            <a:r>
              <a:rPr lang="en-US" sz="2800" dirty="0" smtClean="0"/>
              <a:t>An  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optimal representation of the algebraic expression</a:t>
            </a:r>
            <a:r>
              <a:rPr lang="en-US" sz="2800" dirty="0"/>
              <a:t>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 </a:t>
            </a:r>
            <a:r>
              <a:rPr lang="en-US" sz="2800" dirty="0" smtClean="0"/>
              <a:t>is an expression of </a:t>
            </a:r>
            <a:r>
              <a:rPr lang="en-US" sz="2800" dirty="0"/>
              <a:t>the </a:t>
            </a:r>
            <a:r>
              <a:rPr lang="en-US" sz="2800" dirty="0">
                <a:solidFill>
                  <a:srgbClr val="0000CC"/>
                </a:solidFill>
              </a:rPr>
              <a:t>minimum complexity</a:t>
            </a:r>
            <a:r>
              <a:rPr lang="en-US" sz="2800" dirty="0"/>
              <a:t> </a:t>
            </a:r>
            <a:r>
              <a:rPr lang="en-US" sz="2800" dirty="0" smtClean="0"/>
              <a:t>algebraically equivalent to 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800" dirty="0" smtClean="0"/>
              <a:t>.</a:t>
            </a:r>
          </a:p>
          <a:p>
            <a:pPr algn="just" rtl="0" eaLnBrk="1" hangingPunct="1">
              <a:defRPr/>
            </a:pPr>
            <a:endParaRPr lang="en-US" sz="2800" dirty="0" smtClean="0"/>
          </a:p>
          <a:p>
            <a:pPr algn="just" rtl="0" eaLnBrk="1" hangingPunct="1">
              <a:defRPr/>
            </a:pPr>
            <a:r>
              <a:rPr lang="en-US" sz="2800" dirty="0" smtClean="0"/>
              <a:t>We consider </a:t>
            </a:r>
            <a:r>
              <a:rPr lang="en-US" sz="2800" dirty="0"/>
              <a:t>expressions with a </a:t>
            </a:r>
            <a:r>
              <a:rPr lang="en-US" sz="2800" dirty="0">
                <a:solidFill>
                  <a:srgbClr val="0000FF"/>
                </a:solidFill>
              </a:rPr>
              <a:t>minimum</a:t>
            </a:r>
            <a:r>
              <a:rPr lang="en-US" sz="2800" dirty="0"/>
              <a:t> (or, at least, a </a:t>
            </a:r>
            <a:r>
              <a:rPr lang="en-US" sz="2800" dirty="0">
                <a:solidFill>
                  <a:srgbClr val="0000FF"/>
                </a:solidFill>
              </a:rPr>
              <a:t>polynomial</a:t>
            </a:r>
            <a:r>
              <a:rPr lang="en-US" sz="2800" dirty="0"/>
              <a:t>) </a:t>
            </a:r>
            <a:r>
              <a:rPr lang="en-US" sz="2800" dirty="0">
                <a:solidFill>
                  <a:srgbClr val="0000FF"/>
                </a:solidFill>
              </a:rPr>
              <a:t>complexity</a:t>
            </a:r>
            <a:r>
              <a:rPr lang="en-US" sz="2800" dirty="0"/>
              <a:t> </a:t>
            </a:r>
            <a:r>
              <a:rPr lang="en-US" sz="2800" dirty="0" smtClean="0"/>
              <a:t>as </a:t>
            </a:r>
            <a:r>
              <a:rPr lang="en-US" sz="2800" dirty="0"/>
              <a:t>a key to generating efficient algorithms on distributed systems.</a:t>
            </a:r>
            <a:endParaRPr lang="en-US" sz="2800" dirty="0" smtClean="0"/>
          </a:p>
          <a:p>
            <a:pPr algn="just" rtl="0" eaLnBrk="1" hangingPunct="1">
              <a:defRPr/>
            </a:pPr>
            <a:endParaRPr lang="en-US" sz="2000" i="1" dirty="0" smtClean="0"/>
          </a:p>
          <a:p>
            <a:pPr algn="just" rtl="0" eaLnBrk="1" hangingPunct="1">
              <a:defRPr/>
            </a:pPr>
            <a:endParaRPr lang="en-US" sz="2000" dirty="0" smtClean="0"/>
          </a:p>
          <a:p>
            <a:pPr algn="just" rtl="0" eaLnBrk="1" hangingPunct="1">
              <a:defRPr/>
            </a:pPr>
            <a:endParaRPr lang="en-US" sz="2000" dirty="0" smtClean="0">
              <a:cs typeface="Times New Roman" pitchFamily="18" charset="0"/>
            </a:endParaRPr>
          </a:p>
          <a:p>
            <a:pPr algn="l" rtl="0" eaLnBrk="1" hangingPunct="1">
              <a:defRPr/>
            </a:pPr>
            <a:endParaRPr lang="en-US" sz="18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9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FEE10F4-8FD2-4834-A58A-01125B816D51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FEE26F5-8FB5-4F9F-BCF2-2A63A6CA9680}" type="slidenum">
              <a:rPr lang="he-IL" sz="1400" smtClean="0">
                <a:cs typeface="Arial" charset="0"/>
              </a:rPr>
              <a:pPr eaLnBrk="1" hangingPunct="1"/>
              <a:t>9</a:t>
            </a:fld>
            <a:endParaRPr lang="en-US" sz="1400" smtClean="0">
              <a:cs typeface="Arial" charset="0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322263" y="0"/>
            <a:ext cx="8451850" cy="985838"/>
          </a:xfrm>
        </p:spPr>
        <p:txBody>
          <a:bodyPr/>
          <a:lstStyle/>
          <a:p>
            <a:pPr rtl="0" eaLnBrk="1" hangingPunct="1"/>
            <a:r>
              <a:rPr lang="en-US" sz="4000" smtClean="0"/>
              <a:t>Examples of St-dag Expressions</a:t>
            </a: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280988" y="2873375"/>
            <a:ext cx="85613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sz="3600" b="1" i="1">
                <a:solidFill>
                  <a:srgbClr val="CC00CC"/>
                </a:solidFill>
              </a:rPr>
              <a:t>acegi + acfhi + bdegi + bdfhi </a:t>
            </a:r>
          </a:p>
        </p:txBody>
      </p:sp>
      <p:grpSp>
        <p:nvGrpSpPr>
          <p:cNvPr id="25606" name="Group 4"/>
          <p:cNvGrpSpPr>
            <a:grpSpLocks/>
          </p:cNvGrpSpPr>
          <p:nvPr/>
        </p:nvGrpSpPr>
        <p:grpSpPr bwMode="auto">
          <a:xfrm>
            <a:off x="635000" y="884238"/>
            <a:ext cx="7753350" cy="2159000"/>
            <a:chOff x="407" y="1230"/>
            <a:chExt cx="4884" cy="1360"/>
          </a:xfrm>
        </p:grpSpPr>
        <p:sp>
          <p:nvSpPr>
            <p:cNvPr id="25613" name="Text Box 5"/>
            <p:cNvSpPr txBox="1">
              <a:spLocks noChangeArrowheads="1"/>
            </p:cNvSpPr>
            <p:nvPr/>
          </p:nvSpPr>
          <p:spPr bwMode="auto">
            <a:xfrm>
              <a:off x="407" y="1740"/>
              <a:ext cx="4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/>
                <a:t>1</a:t>
              </a:r>
            </a:p>
          </p:txBody>
        </p:sp>
        <p:grpSp>
          <p:nvGrpSpPr>
            <p:cNvPr id="25614" name="Group 6"/>
            <p:cNvGrpSpPr>
              <a:grpSpLocks/>
            </p:cNvGrpSpPr>
            <p:nvPr/>
          </p:nvGrpSpPr>
          <p:grpSpPr bwMode="auto">
            <a:xfrm>
              <a:off x="802" y="1230"/>
              <a:ext cx="4489" cy="1360"/>
              <a:chOff x="802" y="1230"/>
              <a:chExt cx="4489" cy="1360"/>
            </a:xfrm>
          </p:grpSpPr>
          <p:sp>
            <p:nvSpPr>
              <p:cNvPr id="25615" name="Text Box 7"/>
              <p:cNvSpPr txBox="1">
                <a:spLocks noChangeArrowheads="1"/>
              </p:cNvSpPr>
              <p:nvPr/>
            </p:nvSpPr>
            <p:spPr bwMode="auto">
              <a:xfrm>
                <a:off x="1397" y="1238"/>
                <a:ext cx="38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/>
                  <a:t>3</a:t>
                </a:r>
              </a:p>
            </p:txBody>
          </p:sp>
          <p:sp>
            <p:nvSpPr>
              <p:cNvPr id="25616" name="Text Box 8"/>
              <p:cNvSpPr txBox="1">
                <a:spLocks noChangeArrowheads="1"/>
              </p:cNvSpPr>
              <p:nvPr/>
            </p:nvSpPr>
            <p:spPr bwMode="auto">
              <a:xfrm>
                <a:off x="1304" y="2302"/>
                <a:ext cx="45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/>
                  <a:t>2</a:t>
                </a:r>
              </a:p>
            </p:txBody>
          </p:sp>
          <p:sp>
            <p:nvSpPr>
              <p:cNvPr id="25617" name="Line 9"/>
              <p:cNvSpPr>
                <a:spLocks noChangeShapeType="1"/>
              </p:cNvSpPr>
              <p:nvPr/>
            </p:nvSpPr>
            <p:spPr bwMode="auto">
              <a:xfrm flipV="1">
                <a:off x="811" y="1518"/>
                <a:ext cx="852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8" name="Line 10"/>
              <p:cNvSpPr>
                <a:spLocks noChangeShapeType="1"/>
              </p:cNvSpPr>
              <p:nvPr/>
            </p:nvSpPr>
            <p:spPr bwMode="auto">
              <a:xfrm>
                <a:off x="1653" y="1525"/>
                <a:ext cx="852" cy="3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9" name="Line 11"/>
              <p:cNvSpPr>
                <a:spLocks noChangeShapeType="1"/>
              </p:cNvSpPr>
              <p:nvPr/>
            </p:nvSpPr>
            <p:spPr bwMode="auto">
              <a:xfrm>
                <a:off x="802" y="1910"/>
                <a:ext cx="852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0" name="Line 12"/>
              <p:cNvSpPr>
                <a:spLocks noChangeShapeType="1"/>
              </p:cNvSpPr>
              <p:nvPr/>
            </p:nvSpPr>
            <p:spPr bwMode="auto">
              <a:xfrm flipV="1">
                <a:off x="1640" y="1904"/>
                <a:ext cx="851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1" name="Text Box 13"/>
              <p:cNvSpPr txBox="1">
                <a:spLocks noChangeArrowheads="1"/>
              </p:cNvSpPr>
              <p:nvPr/>
            </p:nvSpPr>
            <p:spPr bwMode="auto">
              <a:xfrm>
                <a:off x="1939" y="1928"/>
                <a:ext cx="63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2400"/>
                  <a:t>4</a:t>
                </a:r>
              </a:p>
            </p:txBody>
          </p:sp>
          <p:sp>
            <p:nvSpPr>
              <p:cNvPr id="25622" name="Text Box 14"/>
              <p:cNvSpPr txBox="1">
                <a:spLocks noChangeArrowheads="1"/>
              </p:cNvSpPr>
              <p:nvPr/>
            </p:nvSpPr>
            <p:spPr bwMode="auto">
              <a:xfrm>
                <a:off x="895" y="1452"/>
                <a:ext cx="40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b</a:t>
                </a:r>
              </a:p>
            </p:txBody>
          </p:sp>
          <p:sp>
            <p:nvSpPr>
              <p:cNvPr id="25623" name="Text Box 15"/>
              <p:cNvSpPr txBox="1">
                <a:spLocks noChangeArrowheads="1"/>
              </p:cNvSpPr>
              <p:nvPr/>
            </p:nvSpPr>
            <p:spPr bwMode="auto">
              <a:xfrm>
                <a:off x="826" y="2050"/>
                <a:ext cx="48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a</a:t>
                </a:r>
              </a:p>
            </p:txBody>
          </p:sp>
          <p:sp>
            <p:nvSpPr>
              <p:cNvPr id="25624" name="Text Box 16"/>
              <p:cNvSpPr txBox="1">
                <a:spLocks noChangeArrowheads="1"/>
              </p:cNvSpPr>
              <p:nvPr/>
            </p:nvSpPr>
            <p:spPr bwMode="auto">
              <a:xfrm>
                <a:off x="1704" y="2040"/>
                <a:ext cx="4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c</a:t>
                </a:r>
              </a:p>
            </p:txBody>
          </p:sp>
          <p:sp>
            <p:nvSpPr>
              <p:cNvPr id="25625" name="Text Box 17"/>
              <p:cNvSpPr txBox="1">
                <a:spLocks noChangeArrowheads="1"/>
              </p:cNvSpPr>
              <p:nvPr/>
            </p:nvSpPr>
            <p:spPr bwMode="auto">
              <a:xfrm>
                <a:off x="1663" y="1419"/>
                <a:ext cx="50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d</a:t>
                </a:r>
              </a:p>
            </p:txBody>
          </p:sp>
          <p:sp>
            <p:nvSpPr>
              <p:cNvPr id="25626" name="Text Box 18"/>
              <p:cNvSpPr txBox="1">
                <a:spLocks noChangeArrowheads="1"/>
              </p:cNvSpPr>
              <p:nvPr/>
            </p:nvSpPr>
            <p:spPr bwMode="auto">
              <a:xfrm>
                <a:off x="2984" y="2302"/>
                <a:ext cx="45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/>
                  <a:t>5</a:t>
                </a:r>
              </a:p>
            </p:txBody>
          </p:sp>
          <p:sp>
            <p:nvSpPr>
              <p:cNvPr id="25627" name="Line 19"/>
              <p:cNvSpPr>
                <a:spLocks noChangeShapeType="1"/>
              </p:cNvSpPr>
              <p:nvPr/>
            </p:nvSpPr>
            <p:spPr bwMode="auto">
              <a:xfrm flipV="1">
                <a:off x="2491" y="1518"/>
                <a:ext cx="852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8" name="Line 20"/>
              <p:cNvSpPr>
                <a:spLocks noChangeShapeType="1"/>
              </p:cNvSpPr>
              <p:nvPr/>
            </p:nvSpPr>
            <p:spPr bwMode="auto">
              <a:xfrm>
                <a:off x="3333" y="1525"/>
                <a:ext cx="852" cy="3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9" name="Line 21"/>
              <p:cNvSpPr>
                <a:spLocks noChangeShapeType="1"/>
              </p:cNvSpPr>
              <p:nvPr/>
            </p:nvSpPr>
            <p:spPr bwMode="auto">
              <a:xfrm>
                <a:off x="2491" y="1896"/>
                <a:ext cx="843" cy="39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0" name="Line 22"/>
              <p:cNvSpPr>
                <a:spLocks noChangeShapeType="1"/>
              </p:cNvSpPr>
              <p:nvPr/>
            </p:nvSpPr>
            <p:spPr bwMode="auto">
              <a:xfrm flipV="1">
                <a:off x="3320" y="1904"/>
                <a:ext cx="851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1" name="Text Box 23"/>
              <p:cNvSpPr txBox="1">
                <a:spLocks noChangeArrowheads="1"/>
              </p:cNvSpPr>
              <p:nvPr/>
            </p:nvSpPr>
            <p:spPr bwMode="auto">
              <a:xfrm>
                <a:off x="3871" y="1928"/>
                <a:ext cx="58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2400"/>
                  <a:t>  7    </a:t>
                </a:r>
              </a:p>
            </p:txBody>
          </p:sp>
          <p:sp>
            <p:nvSpPr>
              <p:cNvPr id="25632" name="Text Box 24"/>
              <p:cNvSpPr txBox="1">
                <a:spLocks noChangeArrowheads="1"/>
              </p:cNvSpPr>
              <p:nvPr/>
            </p:nvSpPr>
            <p:spPr bwMode="auto">
              <a:xfrm>
                <a:off x="2575" y="1419"/>
                <a:ext cx="40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f</a:t>
                </a:r>
              </a:p>
            </p:txBody>
          </p:sp>
          <p:sp>
            <p:nvSpPr>
              <p:cNvPr id="25633" name="Text Box 25"/>
              <p:cNvSpPr txBox="1">
                <a:spLocks noChangeArrowheads="1"/>
              </p:cNvSpPr>
              <p:nvPr/>
            </p:nvSpPr>
            <p:spPr bwMode="auto">
              <a:xfrm>
                <a:off x="2399" y="2028"/>
                <a:ext cx="48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e</a:t>
                </a:r>
              </a:p>
            </p:txBody>
          </p:sp>
          <p:sp>
            <p:nvSpPr>
              <p:cNvPr id="25634" name="Text Box 26"/>
              <p:cNvSpPr txBox="1">
                <a:spLocks noChangeArrowheads="1"/>
              </p:cNvSpPr>
              <p:nvPr/>
            </p:nvSpPr>
            <p:spPr bwMode="auto">
              <a:xfrm>
                <a:off x="3434" y="2016"/>
                <a:ext cx="4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g</a:t>
                </a:r>
              </a:p>
            </p:txBody>
          </p:sp>
          <p:sp>
            <p:nvSpPr>
              <p:cNvPr id="25635" name="Text Box 27"/>
              <p:cNvSpPr txBox="1">
                <a:spLocks noChangeArrowheads="1"/>
              </p:cNvSpPr>
              <p:nvPr/>
            </p:nvSpPr>
            <p:spPr bwMode="auto">
              <a:xfrm>
                <a:off x="3393" y="1452"/>
                <a:ext cx="50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h</a:t>
                </a:r>
              </a:p>
            </p:txBody>
          </p:sp>
          <p:sp>
            <p:nvSpPr>
              <p:cNvPr id="25636" name="Line 28"/>
              <p:cNvSpPr>
                <a:spLocks noChangeShapeType="1"/>
              </p:cNvSpPr>
              <p:nvPr/>
            </p:nvSpPr>
            <p:spPr bwMode="auto">
              <a:xfrm>
                <a:off x="4163" y="1901"/>
                <a:ext cx="9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37" name="Oval 29"/>
              <p:cNvSpPr>
                <a:spLocks noChangeArrowheads="1"/>
              </p:cNvSpPr>
              <p:nvPr/>
            </p:nvSpPr>
            <p:spPr bwMode="auto">
              <a:xfrm>
                <a:off x="5077" y="1885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8" name="Text Box 30"/>
              <p:cNvSpPr txBox="1">
                <a:spLocks noChangeArrowheads="1"/>
              </p:cNvSpPr>
              <p:nvPr/>
            </p:nvSpPr>
            <p:spPr bwMode="auto">
              <a:xfrm>
                <a:off x="4578" y="1740"/>
                <a:ext cx="71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/>
                  <a:t>8</a:t>
                </a:r>
              </a:p>
            </p:txBody>
          </p:sp>
          <p:sp>
            <p:nvSpPr>
              <p:cNvPr id="25639" name="Text Box 31"/>
              <p:cNvSpPr txBox="1">
                <a:spLocks noChangeArrowheads="1"/>
              </p:cNvSpPr>
              <p:nvPr/>
            </p:nvSpPr>
            <p:spPr bwMode="auto">
              <a:xfrm>
                <a:off x="4185" y="1640"/>
                <a:ext cx="53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i</a:t>
                </a:r>
              </a:p>
            </p:txBody>
          </p:sp>
          <p:sp>
            <p:nvSpPr>
              <p:cNvPr id="25640" name="Rectangle 32"/>
              <p:cNvSpPr>
                <a:spLocks noChangeArrowheads="1"/>
              </p:cNvSpPr>
              <p:nvPr/>
            </p:nvSpPr>
            <p:spPr bwMode="auto">
              <a:xfrm>
                <a:off x="3214" y="1230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6</a:t>
                </a:r>
              </a:p>
            </p:txBody>
          </p:sp>
        </p:grpSp>
      </p:grpSp>
      <p:sp>
        <p:nvSpPr>
          <p:cNvPr id="262177" name="Rectangle 33"/>
          <p:cNvSpPr>
            <a:spLocks noChangeArrowheads="1"/>
          </p:cNvSpPr>
          <p:nvPr/>
        </p:nvSpPr>
        <p:spPr bwMode="auto">
          <a:xfrm>
            <a:off x="1736725" y="3622675"/>
            <a:ext cx="5537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3600" b="1">
                <a:solidFill>
                  <a:srgbClr val="0000CC"/>
                </a:solidFill>
              </a:rPr>
              <a:t>(</a:t>
            </a:r>
            <a:r>
              <a:rPr lang="en-US" sz="3600" b="1" i="1">
                <a:solidFill>
                  <a:srgbClr val="0000CC"/>
                </a:solidFill>
              </a:rPr>
              <a:t>aceg + acfh + bdeg + bdfh</a:t>
            </a:r>
            <a:r>
              <a:rPr lang="en-US" sz="3600" b="1">
                <a:solidFill>
                  <a:srgbClr val="0000CC"/>
                </a:solidFill>
              </a:rPr>
              <a:t>)</a:t>
            </a:r>
            <a:r>
              <a:rPr lang="en-US" sz="3600" b="1" i="1">
                <a:solidFill>
                  <a:srgbClr val="0000CC"/>
                </a:solidFill>
              </a:rPr>
              <a:t>i</a:t>
            </a:r>
          </a:p>
        </p:txBody>
      </p:sp>
      <p:sp>
        <p:nvSpPr>
          <p:cNvPr id="262178" name="Rectangle 34"/>
          <p:cNvSpPr>
            <a:spLocks noChangeArrowheads="1"/>
          </p:cNvSpPr>
          <p:nvPr/>
        </p:nvSpPr>
        <p:spPr bwMode="auto">
          <a:xfrm>
            <a:off x="1766888" y="4362450"/>
            <a:ext cx="5537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rtl="0">
              <a:spcBef>
                <a:spcPct val="50000"/>
              </a:spcBef>
            </a:pPr>
            <a:r>
              <a:rPr lang="en-US" sz="3600" b="1" i="1">
                <a:solidFill>
                  <a:srgbClr val="008000"/>
                </a:solidFill>
              </a:rPr>
              <a:t>a</a:t>
            </a:r>
            <a:r>
              <a:rPr lang="en-US" sz="3600" b="1">
                <a:solidFill>
                  <a:srgbClr val="008000"/>
                </a:solidFill>
              </a:rPr>
              <a:t>(</a:t>
            </a:r>
            <a:r>
              <a:rPr lang="en-US" sz="3600" b="1" i="1">
                <a:solidFill>
                  <a:srgbClr val="008000"/>
                </a:solidFill>
              </a:rPr>
              <a:t>cegi + cfhi</a:t>
            </a:r>
            <a:r>
              <a:rPr lang="en-US" sz="3600" b="1">
                <a:solidFill>
                  <a:srgbClr val="008000"/>
                </a:solidFill>
              </a:rPr>
              <a:t>)</a:t>
            </a:r>
            <a:r>
              <a:rPr lang="en-US" sz="3600" b="1" i="1">
                <a:solidFill>
                  <a:srgbClr val="008000"/>
                </a:solidFill>
              </a:rPr>
              <a:t>+b</a:t>
            </a:r>
            <a:r>
              <a:rPr lang="en-US" sz="3600" b="1">
                <a:solidFill>
                  <a:srgbClr val="008000"/>
                </a:solidFill>
              </a:rPr>
              <a:t>(</a:t>
            </a:r>
            <a:r>
              <a:rPr lang="en-US" sz="3600" b="1" i="1">
                <a:solidFill>
                  <a:srgbClr val="008000"/>
                </a:solidFill>
              </a:rPr>
              <a:t>degi + dfhi</a:t>
            </a:r>
            <a:r>
              <a:rPr lang="en-US" sz="3600" b="1">
                <a:solidFill>
                  <a:srgbClr val="008000"/>
                </a:solidFill>
              </a:rPr>
              <a:t>)</a:t>
            </a:r>
            <a:endParaRPr lang="en-US" sz="3600" b="1" i="1">
              <a:solidFill>
                <a:srgbClr val="008000"/>
              </a:solidFill>
            </a:endParaRPr>
          </a:p>
        </p:txBody>
      </p:sp>
      <p:sp>
        <p:nvSpPr>
          <p:cNvPr id="25609" name="Text Box 36"/>
          <p:cNvSpPr txBox="1">
            <a:spLocks noChangeArrowheads="1"/>
          </p:cNvSpPr>
          <p:nvPr/>
        </p:nvSpPr>
        <p:spPr bwMode="auto">
          <a:xfrm>
            <a:off x="0" y="2862263"/>
            <a:ext cx="19431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sz="1800" b="1"/>
              <a:t>Canonical expression:</a:t>
            </a:r>
            <a:endParaRPr lang="ru-RU" sz="1800" b="1"/>
          </a:p>
        </p:txBody>
      </p:sp>
      <p:grpSp>
        <p:nvGrpSpPr>
          <p:cNvPr id="262182" name="Group 38"/>
          <p:cNvGrpSpPr>
            <a:grpSpLocks/>
          </p:cNvGrpSpPr>
          <p:nvPr/>
        </p:nvGrpSpPr>
        <p:grpSpPr bwMode="auto">
          <a:xfrm>
            <a:off x="0" y="5181600"/>
            <a:ext cx="7683500" cy="830263"/>
            <a:chOff x="0" y="3264"/>
            <a:chExt cx="3667" cy="523"/>
          </a:xfrm>
        </p:grpSpPr>
        <p:sp>
          <p:nvSpPr>
            <p:cNvPr id="25611" name="Text Box 35"/>
            <p:cNvSpPr txBox="1">
              <a:spLocks noChangeArrowheads="1"/>
            </p:cNvSpPr>
            <p:nvPr/>
          </p:nvSpPr>
          <p:spPr bwMode="auto">
            <a:xfrm>
              <a:off x="1154" y="3302"/>
              <a:ext cx="2513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rtl="0" eaLnBrk="1" hangingPunct="1">
                <a:spcBef>
                  <a:spcPct val="50000"/>
                </a:spcBef>
              </a:pPr>
              <a:r>
                <a:rPr lang="en-US" sz="4400" b="1">
                  <a:solidFill>
                    <a:srgbClr val="FF0000"/>
                  </a:solidFill>
                </a:rPr>
                <a:t>(</a:t>
              </a:r>
              <a:r>
                <a:rPr lang="en-US" sz="4400" b="1" i="1">
                  <a:solidFill>
                    <a:srgbClr val="FF0000"/>
                  </a:solidFill>
                </a:rPr>
                <a:t>ac + bd</a:t>
              </a:r>
              <a:r>
                <a:rPr lang="en-US" sz="4400" b="1">
                  <a:solidFill>
                    <a:srgbClr val="FF0000"/>
                  </a:solidFill>
                </a:rPr>
                <a:t>)(</a:t>
              </a:r>
              <a:r>
                <a:rPr lang="en-US" sz="4400" b="1" i="1">
                  <a:solidFill>
                    <a:srgbClr val="FF0000"/>
                  </a:solidFill>
                </a:rPr>
                <a:t>eg + fh)i</a:t>
              </a:r>
            </a:p>
          </p:txBody>
        </p:sp>
        <p:sp>
          <p:nvSpPr>
            <p:cNvPr id="25612" name="Text Box 37"/>
            <p:cNvSpPr txBox="1">
              <a:spLocks noChangeArrowheads="1"/>
            </p:cNvSpPr>
            <p:nvPr/>
          </p:nvSpPr>
          <p:spPr bwMode="auto">
            <a:xfrm>
              <a:off x="0" y="3264"/>
              <a:ext cx="122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 eaLnBrk="1" hangingPunct="1">
                <a:spcBef>
                  <a:spcPct val="50000"/>
                </a:spcBef>
              </a:pPr>
              <a:r>
                <a:rPr lang="en-US" sz="2400" b="1" dirty="0"/>
                <a:t>Optimal representation:</a:t>
              </a:r>
              <a:endParaRPr lang="ru-RU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2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2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2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2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77" grpId="0" autoUpdateAnimBg="0"/>
      <p:bldP spid="26217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153D2AD-2D03-4901-A6E6-2F0AB9F6FA86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91B487-7F39-42EE-B38F-54A141F34BE3}" type="slidenum">
              <a:rPr lang="he-IL" sz="1400" smtClean="0">
                <a:cs typeface="Arial" charset="0"/>
              </a:rPr>
              <a:pPr eaLnBrk="1" hangingPunct="1"/>
              <a:t>10</a:t>
            </a:fld>
            <a:endParaRPr lang="en-US" sz="1400" smtClean="0">
              <a:cs typeface="Arial" charset="0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322263" y="0"/>
            <a:ext cx="8451850" cy="985838"/>
          </a:xfrm>
        </p:spPr>
        <p:txBody>
          <a:bodyPr/>
          <a:lstStyle/>
          <a:p>
            <a:pPr rtl="0" eaLnBrk="1" hangingPunct="1"/>
            <a:r>
              <a:rPr lang="en-US" sz="3600" smtClean="0"/>
              <a:t>St-dag Expressions of Series-Parallel Graphs</a:t>
            </a:r>
          </a:p>
        </p:txBody>
      </p:sp>
      <p:grpSp>
        <p:nvGrpSpPr>
          <p:cNvPr id="26629" name="Group 4"/>
          <p:cNvGrpSpPr>
            <a:grpSpLocks/>
          </p:cNvGrpSpPr>
          <p:nvPr/>
        </p:nvGrpSpPr>
        <p:grpSpPr bwMode="auto">
          <a:xfrm>
            <a:off x="635000" y="884238"/>
            <a:ext cx="7753350" cy="2159000"/>
            <a:chOff x="407" y="1230"/>
            <a:chExt cx="4884" cy="1360"/>
          </a:xfrm>
        </p:grpSpPr>
        <p:sp>
          <p:nvSpPr>
            <p:cNvPr id="26634" name="Text Box 5"/>
            <p:cNvSpPr txBox="1">
              <a:spLocks noChangeArrowheads="1"/>
            </p:cNvSpPr>
            <p:nvPr/>
          </p:nvSpPr>
          <p:spPr bwMode="auto">
            <a:xfrm>
              <a:off x="407" y="1740"/>
              <a:ext cx="4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/>
                <a:t>1</a:t>
              </a:r>
            </a:p>
          </p:txBody>
        </p:sp>
        <p:grpSp>
          <p:nvGrpSpPr>
            <p:cNvPr id="26635" name="Group 6"/>
            <p:cNvGrpSpPr>
              <a:grpSpLocks/>
            </p:cNvGrpSpPr>
            <p:nvPr/>
          </p:nvGrpSpPr>
          <p:grpSpPr bwMode="auto">
            <a:xfrm>
              <a:off x="802" y="1230"/>
              <a:ext cx="4489" cy="1360"/>
              <a:chOff x="802" y="1230"/>
              <a:chExt cx="4489" cy="1360"/>
            </a:xfrm>
          </p:grpSpPr>
          <p:sp>
            <p:nvSpPr>
              <p:cNvPr id="26636" name="Text Box 7"/>
              <p:cNvSpPr txBox="1">
                <a:spLocks noChangeArrowheads="1"/>
              </p:cNvSpPr>
              <p:nvPr/>
            </p:nvSpPr>
            <p:spPr bwMode="auto">
              <a:xfrm>
                <a:off x="1397" y="1238"/>
                <a:ext cx="38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/>
                  <a:t>3</a:t>
                </a:r>
              </a:p>
            </p:txBody>
          </p:sp>
          <p:sp>
            <p:nvSpPr>
              <p:cNvPr id="26637" name="Text Box 8"/>
              <p:cNvSpPr txBox="1">
                <a:spLocks noChangeArrowheads="1"/>
              </p:cNvSpPr>
              <p:nvPr/>
            </p:nvSpPr>
            <p:spPr bwMode="auto">
              <a:xfrm>
                <a:off x="1304" y="2302"/>
                <a:ext cx="45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/>
                  <a:t>2</a:t>
                </a:r>
              </a:p>
            </p:txBody>
          </p:sp>
          <p:sp>
            <p:nvSpPr>
              <p:cNvPr id="26638" name="Line 9"/>
              <p:cNvSpPr>
                <a:spLocks noChangeShapeType="1"/>
              </p:cNvSpPr>
              <p:nvPr/>
            </p:nvSpPr>
            <p:spPr bwMode="auto">
              <a:xfrm flipV="1">
                <a:off x="811" y="1518"/>
                <a:ext cx="852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39" name="Line 10"/>
              <p:cNvSpPr>
                <a:spLocks noChangeShapeType="1"/>
              </p:cNvSpPr>
              <p:nvPr/>
            </p:nvSpPr>
            <p:spPr bwMode="auto">
              <a:xfrm>
                <a:off x="1653" y="1525"/>
                <a:ext cx="852" cy="3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0" name="Line 11"/>
              <p:cNvSpPr>
                <a:spLocks noChangeShapeType="1"/>
              </p:cNvSpPr>
              <p:nvPr/>
            </p:nvSpPr>
            <p:spPr bwMode="auto">
              <a:xfrm>
                <a:off x="802" y="1910"/>
                <a:ext cx="852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1" name="Line 12"/>
              <p:cNvSpPr>
                <a:spLocks noChangeShapeType="1"/>
              </p:cNvSpPr>
              <p:nvPr/>
            </p:nvSpPr>
            <p:spPr bwMode="auto">
              <a:xfrm flipV="1">
                <a:off x="1640" y="1904"/>
                <a:ext cx="851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2" name="Text Box 13"/>
              <p:cNvSpPr txBox="1">
                <a:spLocks noChangeArrowheads="1"/>
              </p:cNvSpPr>
              <p:nvPr/>
            </p:nvSpPr>
            <p:spPr bwMode="auto">
              <a:xfrm>
                <a:off x="1939" y="1928"/>
                <a:ext cx="63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2400"/>
                  <a:t>4</a:t>
                </a:r>
              </a:p>
            </p:txBody>
          </p:sp>
          <p:sp>
            <p:nvSpPr>
              <p:cNvPr id="26643" name="Text Box 14"/>
              <p:cNvSpPr txBox="1">
                <a:spLocks noChangeArrowheads="1"/>
              </p:cNvSpPr>
              <p:nvPr/>
            </p:nvSpPr>
            <p:spPr bwMode="auto">
              <a:xfrm>
                <a:off x="895" y="1452"/>
                <a:ext cx="40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b</a:t>
                </a:r>
              </a:p>
            </p:txBody>
          </p:sp>
          <p:sp>
            <p:nvSpPr>
              <p:cNvPr id="26644" name="Text Box 15"/>
              <p:cNvSpPr txBox="1">
                <a:spLocks noChangeArrowheads="1"/>
              </p:cNvSpPr>
              <p:nvPr/>
            </p:nvSpPr>
            <p:spPr bwMode="auto">
              <a:xfrm>
                <a:off x="826" y="2050"/>
                <a:ext cx="48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a</a:t>
                </a:r>
              </a:p>
            </p:txBody>
          </p:sp>
          <p:sp>
            <p:nvSpPr>
              <p:cNvPr id="26645" name="Text Box 16"/>
              <p:cNvSpPr txBox="1">
                <a:spLocks noChangeArrowheads="1"/>
              </p:cNvSpPr>
              <p:nvPr/>
            </p:nvSpPr>
            <p:spPr bwMode="auto">
              <a:xfrm>
                <a:off x="1704" y="2040"/>
                <a:ext cx="4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c</a:t>
                </a:r>
              </a:p>
            </p:txBody>
          </p:sp>
          <p:sp>
            <p:nvSpPr>
              <p:cNvPr id="26646" name="Text Box 17"/>
              <p:cNvSpPr txBox="1">
                <a:spLocks noChangeArrowheads="1"/>
              </p:cNvSpPr>
              <p:nvPr/>
            </p:nvSpPr>
            <p:spPr bwMode="auto">
              <a:xfrm>
                <a:off x="1663" y="1419"/>
                <a:ext cx="50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d</a:t>
                </a:r>
              </a:p>
            </p:txBody>
          </p:sp>
          <p:sp>
            <p:nvSpPr>
              <p:cNvPr id="26647" name="Text Box 18"/>
              <p:cNvSpPr txBox="1">
                <a:spLocks noChangeArrowheads="1"/>
              </p:cNvSpPr>
              <p:nvPr/>
            </p:nvSpPr>
            <p:spPr bwMode="auto">
              <a:xfrm>
                <a:off x="2984" y="2302"/>
                <a:ext cx="45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/>
                  <a:t>5</a:t>
                </a:r>
              </a:p>
            </p:txBody>
          </p:sp>
          <p:sp>
            <p:nvSpPr>
              <p:cNvPr id="26648" name="Line 19"/>
              <p:cNvSpPr>
                <a:spLocks noChangeShapeType="1"/>
              </p:cNvSpPr>
              <p:nvPr/>
            </p:nvSpPr>
            <p:spPr bwMode="auto">
              <a:xfrm flipV="1">
                <a:off x="2491" y="1518"/>
                <a:ext cx="852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9" name="Line 20"/>
              <p:cNvSpPr>
                <a:spLocks noChangeShapeType="1"/>
              </p:cNvSpPr>
              <p:nvPr/>
            </p:nvSpPr>
            <p:spPr bwMode="auto">
              <a:xfrm>
                <a:off x="3333" y="1525"/>
                <a:ext cx="852" cy="3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0" name="Line 21"/>
              <p:cNvSpPr>
                <a:spLocks noChangeShapeType="1"/>
              </p:cNvSpPr>
              <p:nvPr/>
            </p:nvSpPr>
            <p:spPr bwMode="auto">
              <a:xfrm>
                <a:off x="2491" y="1896"/>
                <a:ext cx="843" cy="39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1" name="Line 22"/>
              <p:cNvSpPr>
                <a:spLocks noChangeShapeType="1"/>
              </p:cNvSpPr>
              <p:nvPr/>
            </p:nvSpPr>
            <p:spPr bwMode="auto">
              <a:xfrm flipV="1">
                <a:off x="3320" y="1904"/>
                <a:ext cx="851" cy="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2" name="Text Box 23"/>
              <p:cNvSpPr txBox="1">
                <a:spLocks noChangeArrowheads="1"/>
              </p:cNvSpPr>
              <p:nvPr/>
            </p:nvSpPr>
            <p:spPr bwMode="auto">
              <a:xfrm>
                <a:off x="3871" y="1928"/>
                <a:ext cx="58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sz="2400"/>
                  <a:t>  7    </a:t>
                </a:r>
              </a:p>
            </p:txBody>
          </p:sp>
          <p:sp>
            <p:nvSpPr>
              <p:cNvPr id="26653" name="Text Box 24"/>
              <p:cNvSpPr txBox="1">
                <a:spLocks noChangeArrowheads="1"/>
              </p:cNvSpPr>
              <p:nvPr/>
            </p:nvSpPr>
            <p:spPr bwMode="auto">
              <a:xfrm>
                <a:off x="2575" y="1419"/>
                <a:ext cx="40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f</a:t>
                </a:r>
              </a:p>
            </p:txBody>
          </p:sp>
          <p:sp>
            <p:nvSpPr>
              <p:cNvPr id="26654" name="Text Box 25"/>
              <p:cNvSpPr txBox="1">
                <a:spLocks noChangeArrowheads="1"/>
              </p:cNvSpPr>
              <p:nvPr/>
            </p:nvSpPr>
            <p:spPr bwMode="auto">
              <a:xfrm>
                <a:off x="2399" y="2028"/>
                <a:ext cx="48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e</a:t>
                </a:r>
              </a:p>
            </p:txBody>
          </p:sp>
          <p:sp>
            <p:nvSpPr>
              <p:cNvPr id="26655" name="Text Box 26"/>
              <p:cNvSpPr txBox="1">
                <a:spLocks noChangeArrowheads="1"/>
              </p:cNvSpPr>
              <p:nvPr/>
            </p:nvSpPr>
            <p:spPr bwMode="auto">
              <a:xfrm>
                <a:off x="3434" y="2016"/>
                <a:ext cx="4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g</a:t>
                </a:r>
              </a:p>
            </p:txBody>
          </p:sp>
          <p:sp>
            <p:nvSpPr>
              <p:cNvPr id="26656" name="Text Box 27"/>
              <p:cNvSpPr txBox="1">
                <a:spLocks noChangeArrowheads="1"/>
              </p:cNvSpPr>
              <p:nvPr/>
            </p:nvSpPr>
            <p:spPr bwMode="auto">
              <a:xfrm>
                <a:off x="3393" y="1452"/>
                <a:ext cx="50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h</a:t>
                </a:r>
              </a:p>
            </p:txBody>
          </p:sp>
          <p:sp>
            <p:nvSpPr>
              <p:cNvPr id="26657" name="Line 28"/>
              <p:cNvSpPr>
                <a:spLocks noChangeShapeType="1"/>
              </p:cNvSpPr>
              <p:nvPr/>
            </p:nvSpPr>
            <p:spPr bwMode="auto">
              <a:xfrm>
                <a:off x="4163" y="1901"/>
                <a:ext cx="9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8" name="Oval 29"/>
              <p:cNvSpPr>
                <a:spLocks noChangeArrowheads="1"/>
              </p:cNvSpPr>
              <p:nvPr/>
            </p:nvSpPr>
            <p:spPr bwMode="auto">
              <a:xfrm>
                <a:off x="5077" y="1885"/>
                <a:ext cx="40" cy="4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9" name="Text Box 30"/>
              <p:cNvSpPr txBox="1">
                <a:spLocks noChangeArrowheads="1"/>
              </p:cNvSpPr>
              <p:nvPr/>
            </p:nvSpPr>
            <p:spPr bwMode="auto">
              <a:xfrm>
                <a:off x="4578" y="1740"/>
                <a:ext cx="71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/>
                  <a:t>8</a:t>
                </a:r>
              </a:p>
            </p:txBody>
          </p:sp>
          <p:sp>
            <p:nvSpPr>
              <p:cNvPr id="26660" name="Text Box 31"/>
              <p:cNvSpPr txBox="1">
                <a:spLocks noChangeArrowheads="1"/>
              </p:cNvSpPr>
              <p:nvPr/>
            </p:nvSpPr>
            <p:spPr bwMode="auto">
              <a:xfrm>
                <a:off x="4185" y="1640"/>
                <a:ext cx="53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2400" i="1"/>
                  <a:t>i</a:t>
                </a:r>
              </a:p>
            </p:txBody>
          </p:sp>
          <p:sp>
            <p:nvSpPr>
              <p:cNvPr id="26661" name="Rectangle 32"/>
              <p:cNvSpPr>
                <a:spLocks noChangeArrowheads="1"/>
              </p:cNvSpPr>
              <p:nvPr/>
            </p:nvSpPr>
            <p:spPr bwMode="auto">
              <a:xfrm>
                <a:off x="3214" y="1230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400"/>
                  <a:t>6</a:t>
                </a:r>
              </a:p>
            </p:txBody>
          </p:sp>
        </p:grpSp>
      </p:grpSp>
      <p:grpSp>
        <p:nvGrpSpPr>
          <p:cNvPr id="26630" name="Group 38"/>
          <p:cNvGrpSpPr>
            <a:grpSpLocks/>
          </p:cNvGrpSpPr>
          <p:nvPr/>
        </p:nvGrpSpPr>
        <p:grpSpPr bwMode="auto">
          <a:xfrm>
            <a:off x="1162050" y="3133725"/>
            <a:ext cx="7226300" cy="1536700"/>
            <a:chOff x="0" y="3264"/>
            <a:chExt cx="3673" cy="968"/>
          </a:xfrm>
        </p:grpSpPr>
        <p:sp>
          <p:nvSpPr>
            <p:cNvPr id="26632" name="Text Box 35"/>
            <p:cNvSpPr txBox="1">
              <a:spLocks noChangeArrowheads="1"/>
            </p:cNvSpPr>
            <p:nvPr/>
          </p:nvSpPr>
          <p:spPr bwMode="auto">
            <a:xfrm>
              <a:off x="1160" y="3321"/>
              <a:ext cx="2513" cy="9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rtl="0" eaLnBrk="1" hangingPunct="1">
                <a:spcBef>
                  <a:spcPct val="50000"/>
                </a:spcBef>
              </a:pPr>
              <a:r>
                <a:rPr lang="en-US" sz="4400" b="1">
                  <a:solidFill>
                    <a:srgbClr val="FF0000"/>
                  </a:solidFill>
                </a:rPr>
                <a:t>(</a:t>
              </a:r>
              <a:r>
                <a:rPr lang="en-US" sz="4400" b="1" i="1">
                  <a:solidFill>
                    <a:srgbClr val="FF0000"/>
                  </a:solidFill>
                </a:rPr>
                <a:t>ac + bd</a:t>
              </a:r>
              <a:r>
                <a:rPr lang="en-US" sz="4400" b="1">
                  <a:solidFill>
                    <a:srgbClr val="FF0000"/>
                  </a:solidFill>
                </a:rPr>
                <a:t>)(</a:t>
              </a:r>
              <a:r>
                <a:rPr lang="en-US" sz="4400" b="1" i="1">
                  <a:solidFill>
                    <a:srgbClr val="FF0000"/>
                  </a:solidFill>
                </a:rPr>
                <a:t>eg + fh)i</a:t>
              </a:r>
            </a:p>
          </p:txBody>
        </p:sp>
        <p:sp>
          <p:nvSpPr>
            <p:cNvPr id="26633" name="Text Box 37"/>
            <p:cNvSpPr txBox="1">
              <a:spLocks noChangeArrowheads="1"/>
            </p:cNvSpPr>
            <p:nvPr/>
          </p:nvSpPr>
          <p:spPr bwMode="auto">
            <a:xfrm>
              <a:off x="0" y="3264"/>
              <a:ext cx="1224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 eaLnBrk="1" hangingPunct="1">
                <a:spcBef>
                  <a:spcPct val="50000"/>
                </a:spcBef>
              </a:pPr>
              <a:r>
                <a:rPr lang="en-US" sz="2400" b="1" dirty="0"/>
                <a:t>Optimal representation:</a:t>
              </a:r>
              <a:endParaRPr lang="ru-RU" sz="2400" b="1" dirty="0"/>
            </a:p>
          </p:txBody>
        </p:sp>
      </p:grpSp>
      <p:sp>
        <p:nvSpPr>
          <p:cNvPr id="262183" name="Text Box 39"/>
          <p:cNvSpPr txBox="1">
            <a:spLocks noChangeArrowheads="1"/>
          </p:cNvSpPr>
          <p:nvPr/>
        </p:nvSpPr>
        <p:spPr bwMode="auto">
          <a:xfrm>
            <a:off x="457200" y="4340225"/>
            <a:ext cx="7888288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rtl="0" eaLnBrk="1" hangingPunct="1">
              <a:spcBef>
                <a:spcPct val="50000"/>
              </a:spcBef>
              <a:defRPr/>
            </a:pPr>
            <a:r>
              <a:rPr lang="en-US" b="1" dirty="0" smtClean="0">
                <a:solidFill>
                  <a:schemeClr val="tx2"/>
                </a:solidFill>
              </a:rPr>
              <a:t>An expression of a </a:t>
            </a:r>
            <a:r>
              <a:rPr lang="en-US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series-parallel</a:t>
            </a:r>
            <a:r>
              <a:rPr lang="en-US" b="1" dirty="0" smtClean="0">
                <a:solidFill>
                  <a:srgbClr val="FF3300"/>
                </a:solidFill>
              </a:rPr>
              <a:t> </a:t>
            </a:r>
            <a:r>
              <a:rPr lang="en-US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graph</a:t>
            </a:r>
            <a:r>
              <a:rPr lang="en-US" b="1" dirty="0" smtClean="0">
                <a:solidFill>
                  <a:srgbClr val="FF3300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(obtained by a </a:t>
            </a:r>
            <a:r>
              <a:rPr lang="en-US" b="1" dirty="0" smtClean="0">
                <a:solidFill>
                  <a:srgbClr val="0000FF"/>
                </a:solidFill>
              </a:rPr>
              <a:t>series</a:t>
            </a:r>
            <a:r>
              <a:rPr lang="en-US" b="1" dirty="0" smtClean="0">
                <a:solidFill>
                  <a:schemeClr val="tx2"/>
                </a:solidFill>
              </a:rPr>
              <a:t> or a </a:t>
            </a:r>
            <a:r>
              <a:rPr lang="en-US" b="1" dirty="0" smtClean="0">
                <a:solidFill>
                  <a:srgbClr val="0000FF"/>
                </a:solidFill>
              </a:rPr>
              <a:t>parallel composition </a:t>
            </a:r>
            <a:r>
              <a:rPr lang="en-US" b="1" dirty="0" smtClean="0">
                <a:solidFill>
                  <a:schemeClr val="tx2"/>
                </a:solidFill>
              </a:rPr>
              <a:t>of </a:t>
            </a:r>
            <a:r>
              <a:rPr lang="en-US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series- parallel graphs</a:t>
            </a:r>
            <a:r>
              <a:rPr lang="en-US" b="1" dirty="0" smtClean="0">
                <a:solidFill>
                  <a:schemeClr val="tx2"/>
                </a:solidFill>
              </a:rPr>
              <a:t>) has a representation in which each label appears only once (</a:t>
            </a:r>
            <a:r>
              <a:rPr lang="en-US" b="1" i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read-once formula</a:t>
            </a:r>
            <a:r>
              <a:rPr lang="en-US" b="1" dirty="0" smtClean="0">
                <a:solidFill>
                  <a:schemeClr val="tx2"/>
                </a:solidFill>
              </a:rPr>
              <a:t>).</a:t>
            </a:r>
            <a:endParaRPr lang="ru-RU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8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B243362-C189-434E-9428-4F97CAF43019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76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D8E1071-DDE3-4376-8D13-AB2110700E1F}" type="slidenum">
              <a:rPr lang="he-IL" sz="1400" smtClean="0">
                <a:cs typeface="Arial" charset="0"/>
              </a:rPr>
              <a:pPr eaLnBrk="1" hangingPunct="1"/>
              <a:t>11</a:t>
            </a:fld>
            <a:endParaRPr lang="en-US" sz="1400" smtClean="0">
              <a:cs typeface="Arial" charset="0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0"/>
            <a:ext cx="8591550" cy="1116013"/>
          </a:xfrm>
        </p:spPr>
        <p:txBody>
          <a:bodyPr/>
          <a:lstStyle/>
          <a:p>
            <a:pPr algn="just" rtl="0" eaLnBrk="1" hangingPunct="1"/>
            <a:r>
              <a:rPr lang="en-US" sz="2400" smtClean="0"/>
              <a:t>An st-dag is </a:t>
            </a:r>
            <a:r>
              <a:rPr lang="en-US" sz="2400" b="1" i="1" smtClean="0"/>
              <a:t>series-parallel</a:t>
            </a:r>
            <a:r>
              <a:rPr lang="en-US" sz="2400" smtClean="0"/>
              <a:t> (</a:t>
            </a:r>
            <a:r>
              <a:rPr lang="en-US" sz="2400" b="1" i="1" smtClean="0"/>
              <a:t>SP</a:t>
            </a:r>
            <a:r>
              <a:rPr lang="en-US" sz="2400" smtClean="0"/>
              <a:t>) if and only if it does not contain a subgraph homeomorphic to the </a:t>
            </a:r>
            <a:r>
              <a:rPr lang="en-US" sz="2400" b="1" i="1" smtClean="0"/>
              <a:t>forbidden graph</a:t>
            </a:r>
            <a:r>
              <a:rPr lang="en-US" sz="2400" smtClean="0"/>
              <a:t>.</a:t>
            </a:r>
          </a:p>
        </p:txBody>
      </p:sp>
      <p:sp>
        <p:nvSpPr>
          <p:cNvPr id="27653" name="Rectangle 17"/>
          <p:cNvSpPr>
            <a:spLocks noChangeArrowheads="1"/>
          </p:cNvSpPr>
          <p:nvPr/>
        </p:nvSpPr>
        <p:spPr bwMode="auto">
          <a:xfrm>
            <a:off x="441325" y="1308100"/>
            <a:ext cx="3467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/>
            <a:r>
              <a:rPr lang="en-US" b="1" i="1">
                <a:cs typeface="Times New Roman" pitchFamily="18" charset="0"/>
              </a:rPr>
              <a:t>The forbidden graph</a:t>
            </a:r>
            <a:r>
              <a:rPr lang="en-US" b="1">
                <a:cs typeface="Times New Roman" pitchFamily="18" charset="0"/>
              </a:rPr>
              <a:t>:</a:t>
            </a:r>
          </a:p>
        </p:txBody>
      </p:sp>
      <p:sp>
        <p:nvSpPr>
          <p:cNvPr id="27654" name="Rectangle 63"/>
          <p:cNvSpPr>
            <a:spLocks noChangeArrowheads="1"/>
          </p:cNvSpPr>
          <p:nvPr/>
        </p:nvSpPr>
        <p:spPr bwMode="auto">
          <a:xfrm>
            <a:off x="0" y="1985963"/>
            <a:ext cx="8555038" cy="202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rtl="0"/>
            <a:r>
              <a:rPr lang="en-US" sz="2400" b="1" u="sng" dirty="0">
                <a:cs typeface="Times New Roman" pitchFamily="18" charset="0"/>
              </a:rPr>
              <a:t>Possible optimal representations:</a:t>
            </a:r>
          </a:p>
          <a:p>
            <a:pPr algn="just" rtl="0"/>
            <a:r>
              <a:rPr lang="en-US" sz="2400" baseline="-25000" dirty="0"/>
              <a:t> </a:t>
            </a:r>
            <a:r>
              <a:rPr lang="en-US" b="1" i="1" dirty="0"/>
              <a:t>a</a:t>
            </a:r>
            <a:r>
              <a:rPr lang="en-US" b="1" baseline="-25000" dirty="0"/>
              <a:t> </a:t>
            </a:r>
            <a:r>
              <a:rPr lang="en-US" b="1" dirty="0"/>
              <a:t>(</a:t>
            </a:r>
            <a:r>
              <a:rPr lang="en-US" b="1" i="1" dirty="0" err="1"/>
              <a:t>c</a:t>
            </a:r>
            <a:r>
              <a:rPr lang="en-US" b="1" i="1" dirty="0" err="1">
                <a:solidFill>
                  <a:srgbClr val="FF0000"/>
                </a:solidFill>
              </a:rPr>
              <a:t>e</a:t>
            </a:r>
            <a:r>
              <a:rPr lang="en-US" b="1" baseline="-25000" dirty="0">
                <a:solidFill>
                  <a:srgbClr val="FF0000"/>
                </a:solidFill>
              </a:rPr>
              <a:t> </a:t>
            </a:r>
            <a:r>
              <a:rPr lang="en-US" b="1" i="1" dirty="0"/>
              <a:t>+ d</a:t>
            </a:r>
            <a:r>
              <a:rPr lang="en-US" b="1" dirty="0"/>
              <a:t>) </a:t>
            </a:r>
            <a:r>
              <a:rPr lang="en-US" b="1" i="1" dirty="0"/>
              <a:t>+ b</a:t>
            </a:r>
            <a:r>
              <a:rPr lang="en-US" b="1" i="1" dirty="0">
                <a:solidFill>
                  <a:srgbClr val="FF0000"/>
                </a:solidFill>
              </a:rPr>
              <a:t>e</a:t>
            </a:r>
            <a:r>
              <a:rPr lang="en-US" b="1" dirty="0">
                <a:solidFill>
                  <a:srgbClr val="FF0000"/>
                </a:solidFill>
              </a:rPr>
              <a:t>	 </a:t>
            </a:r>
            <a:r>
              <a:rPr lang="en-US" b="1" dirty="0"/>
              <a:t>(</a:t>
            </a:r>
            <a:r>
              <a:rPr lang="en-US" b="1" i="1" dirty="0">
                <a:solidFill>
                  <a:srgbClr val="FF0000"/>
                </a:solidFill>
              </a:rPr>
              <a:t>a</a:t>
            </a:r>
            <a:r>
              <a:rPr lang="en-US" b="1" i="1" dirty="0"/>
              <a:t>c</a:t>
            </a:r>
            <a:r>
              <a:rPr lang="en-US" b="1" dirty="0"/>
              <a:t> </a:t>
            </a:r>
            <a:r>
              <a:rPr lang="en-US" b="1" i="1" dirty="0"/>
              <a:t>+ b</a:t>
            </a:r>
            <a:r>
              <a:rPr lang="en-US" b="1" dirty="0"/>
              <a:t>)</a:t>
            </a:r>
            <a:r>
              <a:rPr lang="en-US" b="1" i="1" dirty="0"/>
              <a:t>e</a:t>
            </a:r>
            <a:r>
              <a:rPr lang="en-US" b="1" dirty="0"/>
              <a:t> </a:t>
            </a:r>
            <a:r>
              <a:rPr lang="en-US" b="1" i="1" dirty="0"/>
              <a:t>+ </a:t>
            </a:r>
            <a:r>
              <a:rPr lang="en-US" b="1" i="1" dirty="0">
                <a:solidFill>
                  <a:srgbClr val="FF0000"/>
                </a:solidFill>
              </a:rPr>
              <a:t>a</a:t>
            </a:r>
            <a:r>
              <a:rPr lang="en-US" b="1" i="1" dirty="0"/>
              <a:t>d</a:t>
            </a:r>
            <a:endParaRPr lang="en-US" b="1" baseline="-25000" dirty="0">
              <a:solidFill>
                <a:srgbClr val="FF0000"/>
              </a:solidFill>
            </a:endParaRPr>
          </a:p>
          <a:p>
            <a:pPr algn="just" rtl="0"/>
            <a:endParaRPr lang="en-US" b="1" dirty="0">
              <a:solidFill>
                <a:srgbClr val="FF0000"/>
              </a:solidFill>
            </a:endParaRPr>
          </a:p>
          <a:p>
            <a:pPr algn="just" rtl="0"/>
            <a:r>
              <a:rPr lang="en-US" baseline="-25000" dirty="0"/>
              <a:t> </a:t>
            </a:r>
            <a:endParaRPr lang="en-US" b="1" i="1" dirty="0"/>
          </a:p>
          <a:p>
            <a:pPr algn="l" rtl="0"/>
            <a:endParaRPr lang="en-US" baseline="-25000" dirty="0"/>
          </a:p>
        </p:txBody>
      </p:sp>
      <p:sp>
        <p:nvSpPr>
          <p:cNvPr id="27655" name="Rectangle 66"/>
          <p:cNvSpPr>
            <a:spLocks noChangeArrowheads="1"/>
          </p:cNvSpPr>
          <p:nvPr/>
        </p:nvSpPr>
        <p:spPr bwMode="auto">
          <a:xfrm>
            <a:off x="0" y="3038475"/>
            <a:ext cx="8928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 rtl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An </a:t>
            </a:r>
            <a:r>
              <a:rPr lang="en-US" sz="2400" b="1" dirty="0"/>
              <a:t>expression</a:t>
            </a:r>
            <a:r>
              <a:rPr lang="en-US" sz="2400" dirty="0"/>
              <a:t> of a </a:t>
            </a:r>
            <a:r>
              <a:rPr lang="en-US" sz="2400" dirty="0" err="1"/>
              <a:t>homeomorph</a:t>
            </a:r>
            <a:r>
              <a:rPr lang="en-US" sz="2400" dirty="0"/>
              <a:t> of the </a:t>
            </a:r>
            <a:r>
              <a:rPr lang="en-US" sz="2400" b="1" dirty="0"/>
              <a:t>forbidden </a:t>
            </a:r>
            <a:r>
              <a:rPr lang="en-US" sz="2400" b="1" dirty="0" err="1"/>
              <a:t>subgraph</a:t>
            </a:r>
            <a:r>
              <a:rPr lang="en-US" sz="2400" dirty="0"/>
              <a:t> belonging to any </a:t>
            </a:r>
            <a:r>
              <a:rPr lang="en-US" sz="2400" b="1" dirty="0"/>
              <a:t>non-SP </a:t>
            </a:r>
            <a:r>
              <a:rPr lang="en-US" sz="2400" b="1" dirty="0" err="1"/>
              <a:t>st</a:t>
            </a:r>
            <a:r>
              <a:rPr lang="en-US" sz="2400" b="1" dirty="0"/>
              <a:t>-dag</a:t>
            </a:r>
            <a:r>
              <a:rPr lang="en-US" sz="2400" dirty="0"/>
              <a:t> has </a:t>
            </a:r>
            <a:r>
              <a:rPr lang="en-US" sz="2400" b="1" dirty="0"/>
              <a:t>no representation</a:t>
            </a:r>
            <a:r>
              <a:rPr lang="en-US" sz="2400" dirty="0"/>
              <a:t> in which each label appears </a:t>
            </a:r>
            <a:r>
              <a:rPr lang="en-US" sz="2400" b="1" dirty="0"/>
              <a:t>once</a:t>
            </a:r>
            <a:r>
              <a:rPr lang="en-US" sz="2400" dirty="0"/>
              <a:t>.</a:t>
            </a:r>
          </a:p>
          <a:p>
            <a:pPr marL="342900" indent="-342900" algn="just" rtl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For this reason, an expression of a </a:t>
            </a:r>
            <a:r>
              <a:rPr lang="en-US" sz="2400" b="1" dirty="0"/>
              <a:t>non-SP</a:t>
            </a:r>
            <a:r>
              <a:rPr lang="en-US" sz="2400" dirty="0"/>
              <a:t> </a:t>
            </a:r>
            <a:r>
              <a:rPr lang="en-US" sz="2400" dirty="0" err="1"/>
              <a:t>st</a:t>
            </a:r>
            <a:r>
              <a:rPr lang="en-US" sz="2400" dirty="0"/>
              <a:t>-dag </a:t>
            </a:r>
            <a:r>
              <a:rPr lang="en-US" sz="2400" b="1" dirty="0"/>
              <a:t>cannot</a:t>
            </a:r>
            <a:r>
              <a:rPr lang="en-US" sz="2400" dirty="0"/>
              <a:t> be represented as a </a:t>
            </a:r>
            <a:r>
              <a:rPr lang="en-US" sz="2400" b="1" dirty="0"/>
              <a:t>read-once formula</a:t>
            </a:r>
            <a:r>
              <a:rPr lang="en-US" sz="2400" dirty="0"/>
              <a:t>.</a:t>
            </a:r>
          </a:p>
          <a:p>
            <a:pPr marL="342900" indent="-342900" algn="just" rtl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For arbitrary functions, which are </a:t>
            </a:r>
            <a:r>
              <a:rPr lang="en-US" sz="2400" b="1" dirty="0"/>
              <a:t>not read-once</a:t>
            </a:r>
            <a:r>
              <a:rPr lang="en-US" sz="2400" dirty="0"/>
              <a:t>, generating the optimum factored form is </a:t>
            </a:r>
            <a:r>
              <a:rPr lang="en-US" sz="2400" b="1" dirty="0"/>
              <a:t>NP-complete</a:t>
            </a:r>
            <a:r>
              <a:rPr lang="en-US" sz="2400" dirty="0"/>
              <a:t>. </a:t>
            </a:r>
          </a:p>
          <a:p>
            <a:pPr marL="342900" indent="-342900" algn="just" rtl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b="1" dirty="0"/>
              <a:t>Therefore, generating an optimal representation for a non-SP </a:t>
            </a:r>
            <a:r>
              <a:rPr lang="en-US" b="1" dirty="0" err="1"/>
              <a:t>st</a:t>
            </a:r>
            <a:r>
              <a:rPr lang="en-US" b="1" dirty="0"/>
              <a:t>-dag expression is a highly complex problem.</a:t>
            </a:r>
          </a:p>
        </p:txBody>
      </p:sp>
      <p:grpSp>
        <p:nvGrpSpPr>
          <p:cNvPr id="27656" name="Group 80"/>
          <p:cNvGrpSpPr>
            <a:grpSpLocks/>
          </p:cNvGrpSpPr>
          <p:nvPr/>
        </p:nvGrpSpPr>
        <p:grpSpPr bwMode="auto">
          <a:xfrm>
            <a:off x="4186238" y="838200"/>
            <a:ext cx="3486150" cy="1527175"/>
            <a:chOff x="2637" y="528"/>
            <a:chExt cx="2196" cy="962"/>
          </a:xfrm>
        </p:grpSpPr>
        <p:sp>
          <p:nvSpPr>
            <p:cNvPr id="27657" name="Line 68"/>
            <p:cNvSpPr>
              <a:spLocks noChangeShapeType="1"/>
            </p:cNvSpPr>
            <p:nvPr/>
          </p:nvSpPr>
          <p:spPr bwMode="auto">
            <a:xfrm>
              <a:off x="2691" y="754"/>
              <a:ext cx="11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Line 69"/>
            <p:cNvSpPr>
              <a:spLocks noChangeShapeType="1"/>
            </p:cNvSpPr>
            <p:nvPr/>
          </p:nvSpPr>
          <p:spPr bwMode="auto">
            <a:xfrm>
              <a:off x="3312" y="1264"/>
              <a:ext cx="11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Text Box 70"/>
            <p:cNvSpPr txBox="1">
              <a:spLocks noChangeArrowheads="1"/>
            </p:cNvSpPr>
            <p:nvPr/>
          </p:nvSpPr>
          <p:spPr bwMode="auto">
            <a:xfrm>
              <a:off x="3186" y="528"/>
              <a:ext cx="68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i="1"/>
                <a:t>b</a:t>
              </a:r>
              <a:endParaRPr lang="en-US" sz="3200"/>
            </a:p>
            <a:p>
              <a:pPr algn="l" rtl="0"/>
              <a:endParaRPr lang="en-US" sz="2400" i="1"/>
            </a:p>
          </p:txBody>
        </p:sp>
        <p:sp>
          <p:nvSpPr>
            <p:cNvPr id="27660" name="Text Box 71"/>
            <p:cNvSpPr txBox="1">
              <a:spLocks noChangeArrowheads="1"/>
            </p:cNvSpPr>
            <p:nvPr/>
          </p:nvSpPr>
          <p:spPr bwMode="auto">
            <a:xfrm>
              <a:off x="3450" y="797"/>
              <a:ext cx="68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i="1"/>
                <a:t>c</a:t>
              </a:r>
              <a:endParaRPr lang="en-US" sz="3200"/>
            </a:p>
            <a:p>
              <a:pPr algn="l" rtl="0"/>
              <a:endParaRPr lang="en-US" sz="2400" i="1"/>
            </a:p>
          </p:txBody>
        </p:sp>
        <p:sp>
          <p:nvSpPr>
            <p:cNvPr id="27661" name="Text Box 72"/>
            <p:cNvSpPr txBox="1">
              <a:spLocks noChangeArrowheads="1"/>
            </p:cNvSpPr>
            <p:nvPr/>
          </p:nvSpPr>
          <p:spPr bwMode="auto">
            <a:xfrm>
              <a:off x="4153" y="791"/>
              <a:ext cx="68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i="1"/>
                <a:t>e</a:t>
              </a:r>
              <a:endParaRPr lang="en-US" sz="3200"/>
            </a:p>
            <a:p>
              <a:pPr algn="l" rtl="0"/>
              <a:endParaRPr lang="en-US" sz="2400" i="1"/>
            </a:p>
          </p:txBody>
        </p:sp>
        <p:sp>
          <p:nvSpPr>
            <p:cNvPr id="27662" name="Text Box 73"/>
            <p:cNvSpPr txBox="1">
              <a:spLocks noChangeArrowheads="1"/>
            </p:cNvSpPr>
            <p:nvPr/>
          </p:nvSpPr>
          <p:spPr bwMode="auto">
            <a:xfrm>
              <a:off x="3801" y="1200"/>
              <a:ext cx="68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i="1"/>
                <a:t>d</a:t>
              </a:r>
              <a:endParaRPr lang="en-US" sz="3200"/>
            </a:p>
            <a:p>
              <a:pPr algn="l" rtl="0"/>
              <a:endParaRPr lang="en-US" sz="2400" i="1"/>
            </a:p>
          </p:txBody>
        </p:sp>
        <p:sp>
          <p:nvSpPr>
            <p:cNvPr id="27663" name="Line 74"/>
            <p:cNvSpPr>
              <a:spLocks noChangeShapeType="1"/>
            </p:cNvSpPr>
            <p:nvPr/>
          </p:nvSpPr>
          <p:spPr bwMode="auto">
            <a:xfrm rot="644599">
              <a:off x="2637" y="801"/>
              <a:ext cx="705" cy="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4" name="Line 75"/>
            <p:cNvSpPr>
              <a:spLocks noChangeShapeType="1"/>
            </p:cNvSpPr>
            <p:nvPr/>
          </p:nvSpPr>
          <p:spPr bwMode="auto">
            <a:xfrm rot="20955401" flipV="1">
              <a:off x="3248" y="801"/>
              <a:ext cx="705" cy="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Line 76"/>
            <p:cNvSpPr>
              <a:spLocks noChangeShapeType="1"/>
            </p:cNvSpPr>
            <p:nvPr/>
          </p:nvSpPr>
          <p:spPr bwMode="auto">
            <a:xfrm rot="644599">
              <a:off x="3848" y="811"/>
              <a:ext cx="705" cy="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6" name="Text Box 77"/>
            <p:cNvSpPr txBox="1">
              <a:spLocks noChangeArrowheads="1"/>
            </p:cNvSpPr>
            <p:nvPr/>
          </p:nvSpPr>
          <p:spPr bwMode="auto">
            <a:xfrm>
              <a:off x="2815" y="881"/>
              <a:ext cx="68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i="1"/>
                <a:t>a</a:t>
              </a:r>
              <a:endParaRPr lang="en-US" sz="3200"/>
            </a:p>
            <a:p>
              <a:pPr algn="l" rtl="0"/>
              <a:endParaRPr lang="en-US" sz="2400" i="1"/>
            </a:p>
          </p:txBody>
        </p:sp>
        <p:sp>
          <p:nvSpPr>
            <p:cNvPr id="27667" name="Oval 78"/>
            <p:cNvSpPr>
              <a:spLocks noChangeArrowheads="1"/>
            </p:cNvSpPr>
            <p:nvPr/>
          </p:nvSpPr>
          <p:spPr bwMode="auto">
            <a:xfrm flipH="1" flipV="1">
              <a:off x="4481" y="1239"/>
              <a:ext cx="57" cy="4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EC54A8-FE73-443B-881E-1CEC8F886385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B4FD48A-D417-4472-AB32-4D9D336A7B99}" type="slidenum">
              <a:rPr lang="he-IL" sz="1400" smtClean="0">
                <a:cs typeface="Arial" charset="0"/>
              </a:rPr>
              <a:pPr eaLnBrk="1" hangingPunct="1"/>
              <a:t>12</a:t>
            </a:fld>
            <a:endParaRPr lang="en-US" sz="1400" smtClean="0">
              <a:cs typeface="Arial" charset="0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630238"/>
            <a:ext cx="8167687" cy="5465762"/>
          </a:xfrm>
        </p:spPr>
        <p:txBody>
          <a:bodyPr/>
          <a:lstStyle/>
          <a:p>
            <a:pPr algn="just" rtl="0" eaLnBrk="1" hangingPunct="1">
              <a:lnSpc>
                <a:spcPct val="90000"/>
              </a:lnSpc>
              <a:defRPr/>
            </a:pPr>
            <a:r>
              <a:rPr lang="en-US" sz="4000" dirty="0"/>
              <a:t>We consider </a:t>
            </a:r>
            <a:r>
              <a:rPr lang="en-US" sz="4000" b="1" dirty="0">
                <a:solidFill>
                  <a:srgbClr val="FF3300"/>
                </a:solidFill>
              </a:rPr>
              <a:t>rhomboidal digraphs </a:t>
            </a:r>
            <a:r>
              <a:rPr lang="en-US" sz="4000" dirty="0"/>
              <a:t>which are examples of </a:t>
            </a:r>
            <a:r>
              <a:rPr lang="en-US" sz="4000" b="1" dirty="0"/>
              <a:t>non-series-parallel graphs</a:t>
            </a:r>
            <a:r>
              <a:rPr lang="en-US" sz="4000" dirty="0"/>
              <a:t>. </a:t>
            </a:r>
            <a:endParaRPr lang="en-US" sz="4000" dirty="0" smtClean="0"/>
          </a:p>
          <a:p>
            <a:pPr algn="just" rtl="0" eaLnBrk="1" hangingPunct="1">
              <a:lnSpc>
                <a:spcPct val="90000"/>
              </a:lnSpc>
              <a:defRPr/>
            </a:pPr>
            <a:r>
              <a:rPr lang="en-US" sz="4000" dirty="0" smtClean="0"/>
              <a:t>Our intention is to generate and to simplify </a:t>
            </a:r>
            <a:r>
              <a:rPr lang="en-US" sz="4000" b="1" dirty="0" smtClean="0"/>
              <a:t>expressions of </a:t>
            </a:r>
            <a:r>
              <a:rPr lang="en-US" sz="4000" b="1" dirty="0" smtClean="0">
                <a:solidFill>
                  <a:srgbClr val="FF3300"/>
                </a:solidFill>
              </a:rPr>
              <a:t>rhomboidal digraphs</a:t>
            </a:r>
            <a:r>
              <a:rPr lang="en-US" sz="4000" dirty="0" smtClean="0"/>
              <a:t>. </a:t>
            </a:r>
          </a:p>
          <a:p>
            <a:pPr algn="just" rtl="0" eaLnBrk="1" hangingPunct="1">
              <a:lnSpc>
                <a:spcPct val="90000"/>
              </a:lnSpc>
              <a:defRPr/>
            </a:pPr>
            <a:endParaRPr lang="en-US" sz="4000" dirty="0" smtClean="0"/>
          </a:p>
          <a:p>
            <a:pPr algn="just" rtl="0" eaLnBrk="1" hangingPunct="1">
              <a:lnSpc>
                <a:spcPct val="90000"/>
              </a:lnSpc>
              <a:defRPr/>
            </a:pPr>
            <a:r>
              <a:rPr lang="en-US" sz="4000" dirty="0" smtClean="0"/>
              <a:t>With that end in view, we consider </a:t>
            </a:r>
            <a:r>
              <a:rPr lang="en-US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decomposition methods</a:t>
            </a:r>
            <a:r>
              <a:rPr lang="en-US" sz="4000" dirty="0" smtClean="0"/>
              <a:t>. </a:t>
            </a:r>
            <a:endParaRPr lang="ru-R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8A1E732-F2DE-44A3-9E8B-9DD08FE9B9E4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B6E642-2959-4097-9B84-17591A79C3E1}" type="slidenum">
              <a:rPr lang="he-IL" sz="1400" smtClean="0">
                <a:cs typeface="Arial" charset="0"/>
              </a:rPr>
              <a:pPr eaLnBrk="1" hangingPunct="1"/>
              <a:t>13</a:t>
            </a:fld>
            <a:endParaRPr lang="en-US" sz="1400" smtClean="0">
              <a:cs typeface="Arial" charset="0"/>
            </a:endParaRP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rtl="0" eaLnBrk="1" hangingPunct="1"/>
            <a:r>
              <a:rPr lang="en-US" dirty="0" smtClean="0"/>
              <a:t>Rhomboid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sz="2400" b="1" dirty="0" smtClean="0"/>
          </a:p>
        </p:txBody>
      </p:sp>
      <p:grpSp>
        <p:nvGrpSpPr>
          <p:cNvPr id="29701" name="Group 389"/>
          <p:cNvGrpSpPr>
            <a:grpSpLocks/>
          </p:cNvGrpSpPr>
          <p:nvPr/>
        </p:nvGrpSpPr>
        <p:grpSpPr bwMode="auto">
          <a:xfrm>
            <a:off x="0" y="1341438"/>
            <a:ext cx="9532938" cy="2928938"/>
            <a:chOff x="0" y="845"/>
            <a:chExt cx="6005" cy="1845"/>
          </a:xfrm>
        </p:grpSpPr>
        <p:sp>
          <p:nvSpPr>
            <p:cNvPr id="29741" name="Line 255"/>
            <p:cNvSpPr>
              <a:spLocks noChangeShapeType="1"/>
            </p:cNvSpPr>
            <p:nvPr/>
          </p:nvSpPr>
          <p:spPr bwMode="auto">
            <a:xfrm>
              <a:off x="4308" y="1811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9705" name="Group 347"/>
            <p:cNvGrpSpPr>
              <a:grpSpLocks/>
            </p:cNvGrpSpPr>
            <p:nvPr/>
          </p:nvGrpSpPr>
          <p:grpSpPr bwMode="auto">
            <a:xfrm>
              <a:off x="0" y="845"/>
              <a:ext cx="6005" cy="1845"/>
              <a:chOff x="-912" y="1469"/>
              <a:chExt cx="6005" cy="1845"/>
            </a:xfrm>
          </p:grpSpPr>
          <p:sp>
            <p:nvSpPr>
              <p:cNvPr id="29706" name="Line 348"/>
              <p:cNvSpPr>
                <a:spLocks noChangeShapeType="1"/>
              </p:cNvSpPr>
              <p:nvPr/>
            </p:nvSpPr>
            <p:spPr bwMode="auto">
              <a:xfrm rot="20955401" flipV="1">
                <a:off x="-768" y="181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7" name="Line 349"/>
              <p:cNvSpPr>
                <a:spLocks noChangeShapeType="1"/>
              </p:cNvSpPr>
              <p:nvPr/>
            </p:nvSpPr>
            <p:spPr bwMode="auto">
              <a:xfrm rot="644599">
                <a:off x="-768" y="24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8" name="Line 350"/>
              <p:cNvSpPr>
                <a:spLocks noChangeShapeType="1"/>
              </p:cNvSpPr>
              <p:nvPr/>
            </p:nvSpPr>
            <p:spPr bwMode="auto">
              <a:xfrm rot="20955401" flipV="1">
                <a:off x="-84" y="24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9" name="Line 351"/>
              <p:cNvSpPr>
                <a:spLocks noChangeShapeType="1"/>
              </p:cNvSpPr>
              <p:nvPr/>
            </p:nvSpPr>
            <p:spPr bwMode="auto">
              <a:xfrm rot="644599">
                <a:off x="-96" y="182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0" name="Line 352"/>
              <p:cNvSpPr>
                <a:spLocks noChangeShapeType="1"/>
              </p:cNvSpPr>
              <p:nvPr/>
            </p:nvSpPr>
            <p:spPr bwMode="auto">
              <a:xfrm rot="20955401" flipV="1">
                <a:off x="588" y="182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1" name="Line 353"/>
              <p:cNvSpPr>
                <a:spLocks noChangeShapeType="1"/>
              </p:cNvSpPr>
              <p:nvPr/>
            </p:nvSpPr>
            <p:spPr bwMode="auto">
              <a:xfrm rot="644599">
                <a:off x="588" y="247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2" name="Line 354"/>
              <p:cNvSpPr>
                <a:spLocks noChangeShapeType="1"/>
              </p:cNvSpPr>
              <p:nvPr/>
            </p:nvSpPr>
            <p:spPr bwMode="auto">
              <a:xfrm rot="20955401" flipV="1">
                <a:off x="1272" y="247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3" name="Line 355"/>
              <p:cNvSpPr>
                <a:spLocks noChangeShapeType="1"/>
              </p:cNvSpPr>
              <p:nvPr/>
            </p:nvSpPr>
            <p:spPr bwMode="auto">
              <a:xfrm rot="644599">
                <a:off x="1260" y="183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9714" name="Group 356"/>
              <p:cNvGrpSpPr>
                <a:grpSpLocks/>
              </p:cNvGrpSpPr>
              <p:nvPr/>
            </p:nvGrpSpPr>
            <p:grpSpPr bwMode="auto">
              <a:xfrm>
                <a:off x="1944" y="1835"/>
                <a:ext cx="1474" cy="1149"/>
                <a:chOff x="1944" y="1835"/>
                <a:chExt cx="1474" cy="1149"/>
              </a:xfrm>
            </p:grpSpPr>
            <p:sp>
              <p:nvSpPr>
                <p:cNvPr id="29735" name="Line 357"/>
                <p:cNvSpPr>
                  <a:spLocks noChangeShapeType="1"/>
                </p:cNvSpPr>
                <p:nvPr/>
              </p:nvSpPr>
              <p:spPr bwMode="auto">
                <a:xfrm rot="20955401" flipV="1">
                  <a:off x="1944" y="1835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36" name="Line 358"/>
                <p:cNvSpPr>
                  <a:spLocks noChangeShapeType="1"/>
                </p:cNvSpPr>
                <p:nvPr/>
              </p:nvSpPr>
              <p:spPr bwMode="auto">
                <a:xfrm rot="644599">
                  <a:off x="1944" y="2483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37" name="Line 359"/>
                <p:cNvSpPr>
                  <a:spLocks noChangeShapeType="1"/>
                </p:cNvSpPr>
                <p:nvPr/>
              </p:nvSpPr>
              <p:spPr bwMode="auto">
                <a:xfrm rot="20955401" flipV="1">
                  <a:off x="2628" y="2483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38" name="Line 360"/>
                <p:cNvSpPr>
                  <a:spLocks noChangeShapeType="1"/>
                </p:cNvSpPr>
                <p:nvPr/>
              </p:nvSpPr>
              <p:spPr bwMode="auto">
                <a:xfrm rot="644599">
                  <a:off x="2616" y="1847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9715" name="Line 361"/>
              <p:cNvSpPr>
                <a:spLocks noChangeShapeType="1"/>
              </p:cNvSpPr>
              <p:nvPr/>
            </p:nvSpPr>
            <p:spPr bwMode="auto">
              <a:xfrm rot="20955401" flipV="1">
                <a:off x="3310" y="184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6" name="Line 362"/>
              <p:cNvSpPr>
                <a:spLocks noChangeShapeType="1"/>
              </p:cNvSpPr>
              <p:nvPr/>
            </p:nvSpPr>
            <p:spPr bwMode="auto">
              <a:xfrm rot="644599">
                <a:off x="3310" y="249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7" name="Line 363"/>
              <p:cNvSpPr>
                <a:spLocks noChangeShapeType="1"/>
              </p:cNvSpPr>
              <p:nvPr/>
            </p:nvSpPr>
            <p:spPr bwMode="auto">
              <a:xfrm rot="20955401" flipV="1">
                <a:off x="3994" y="249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8" name="Line 364"/>
              <p:cNvSpPr>
                <a:spLocks noChangeShapeType="1"/>
              </p:cNvSpPr>
              <p:nvPr/>
            </p:nvSpPr>
            <p:spPr bwMode="auto">
              <a:xfrm rot="644599">
                <a:off x="3982" y="18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9" name="Text Box 365"/>
              <p:cNvSpPr txBox="1">
                <a:spLocks noChangeArrowheads="1"/>
              </p:cNvSpPr>
              <p:nvPr/>
            </p:nvSpPr>
            <p:spPr bwMode="auto">
              <a:xfrm>
                <a:off x="-570" y="1763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0" name="Text Box 366"/>
              <p:cNvSpPr txBox="1">
                <a:spLocks noChangeArrowheads="1"/>
              </p:cNvSpPr>
              <p:nvPr/>
            </p:nvSpPr>
            <p:spPr bwMode="auto">
              <a:xfrm>
                <a:off x="207" y="1811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1" name="Text Box 367"/>
              <p:cNvSpPr txBox="1">
                <a:spLocks noChangeArrowheads="1"/>
              </p:cNvSpPr>
              <p:nvPr/>
            </p:nvSpPr>
            <p:spPr bwMode="auto">
              <a:xfrm>
                <a:off x="4331" y="1859"/>
                <a:ext cx="762" cy="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2</a:t>
                </a:r>
                <a:r>
                  <a:rPr lang="en-US" sz="2400" i="1" baseline="-25000"/>
                  <a:t>n</a:t>
                </a:r>
                <a:endParaRPr lang="en-US" sz="3200" i="1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2" name="Text Box 368"/>
              <p:cNvSpPr txBox="1">
                <a:spLocks noChangeArrowheads="1"/>
              </p:cNvSpPr>
              <p:nvPr/>
            </p:nvSpPr>
            <p:spPr bwMode="auto">
              <a:xfrm>
                <a:off x="4331" y="2627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2</a:t>
                </a:r>
                <a:r>
                  <a:rPr lang="en-US" sz="2400" i="1" baseline="-25000"/>
                  <a:t>n</a:t>
                </a:r>
                <a:endParaRPr lang="en-US" sz="3200" i="1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3" name="Text Box 369"/>
              <p:cNvSpPr txBox="1">
                <a:spLocks noChangeArrowheads="1"/>
              </p:cNvSpPr>
              <p:nvPr/>
            </p:nvSpPr>
            <p:spPr bwMode="auto">
              <a:xfrm>
                <a:off x="256" y="2591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4" name="Text Box 370"/>
              <p:cNvSpPr txBox="1">
                <a:spLocks noChangeArrowheads="1"/>
              </p:cNvSpPr>
              <p:nvPr/>
            </p:nvSpPr>
            <p:spPr bwMode="auto">
              <a:xfrm>
                <a:off x="-459" y="2723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5" name="Text Box 371"/>
              <p:cNvSpPr txBox="1">
                <a:spLocks noChangeArrowheads="1"/>
              </p:cNvSpPr>
              <p:nvPr/>
            </p:nvSpPr>
            <p:spPr bwMode="auto">
              <a:xfrm>
                <a:off x="-912" y="2252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29726" name="Text Box 372"/>
              <p:cNvSpPr txBox="1">
                <a:spLocks noChangeArrowheads="1"/>
              </p:cNvSpPr>
              <p:nvPr/>
            </p:nvSpPr>
            <p:spPr bwMode="auto">
              <a:xfrm>
                <a:off x="507" y="20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29727" name="Text Box 373"/>
              <p:cNvSpPr txBox="1">
                <a:spLocks noChangeArrowheads="1"/>
              </p:cNvSpPr>
              <p:nvPr/>
            </p:nvSpPr>
            <p:spPr bwMode="auto">
              <a:xfrm>
                <a:off x="4649" y="23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</a:p>
            </p:txBody>
          </p:sp>
          <p:sp>
            <p:nvSpPr>
              <p:cNvPr id="29728" name="Text Box 374"/>
              <p:cNvSpPr txBox="1">
                <a:spLocks noChangeArrowheads="1"/>
              </p:cNvSpPr>
              <p:nvPr/>
            </p:nvSpPr>
            <p:spPr bwMode="auto">
              <a:xfrm>
                <a:off x="-165" y="146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29729" name="Text Box 375"/>
              <p:cNvSpPr txBox="1">
                <a:spLocks noChangeArrowheads="1"/>
              </p:cNvSpPr>
              <p:nvPr/>
            </p:nvSpPr>
            <p:spPr bwMode="auto">
              <a:xfrm>
                <a:off x="1215" y="14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29730" name="Text Box 376"/>
              <p:cNvSpPr txBox="1">
                <a:spLocks noChangeArrowheads="1"/>
              </p:cNvSpPr>
              <p:nvPr/>
            </p:nvSpPr>
            <p:spPr bwMode="auto">
              <a:xfrm>
                <a:off x="3836" y="1532"/>
                <a:ext cx="403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  <a:r>
                  <a:rPr lang="en-US" sz="2400"/>
                  <a:t>-1</a:t>
                </a:r>
                <a:endParaRPr lang="en-US" sz="2400" i="1"/>
              </a:p>
            </p:txBody>
          </p:sp>
          <p:sp>
            <p:nvSpPr>
              <p:cNvPr id="29731" name="Text Box 377"/>
              <p:cNvSpPr txBox="1">
                <a:spLocks noChangeArrowheads="1"/>
              </p:cNvSpPr>
              <p:nvPr/>
            </p:nvSpPr>
            <p:spPr bwMode="auto">
              <a:xfrm>
                <a:off x="-129" y="3017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29732" name="Text Box 378"/>
              <p:cNvSpPr txBox="1">
                <a:spLocks noChangeArrowheads="1"/>
              </p:cNvSpPr>
              <p:nvPr/>
            </p:nvSpPr>
            <p:spPr bwMode="auto">
              <a:xfrm>
                <a:off x="1251" y="3037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29733" name="Text Box 379"/>
              <p:cNvSpPr txBox="1">
                <a:spLocks noChangeArrowheads="1"/>
              </p:cNvSpPr>
              <p:nvPr/>
            </p:nvSpPr>
            <p:spPr bwMode="auto">
              <a:xfrm>
                <a:off x="3860" y="3032"/>
                <a:ext cx="43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  <a:r>
                  <a:rPr lang="en-US" sz="2400"/>
                  <a:t>-1</a:t>
                </a:r>
                <a:endParaRPr lang="en-US" sz="2400" i="1"/>
              </a:p>
            </p:txBody>
          </p:sp>
          <p:sp>
            <p:nvSpPr>
              <p:cNvPr id="29734" name="Oval 380"/>
              <p:cNvSpPr>
                <a:spLocks noChangeArrowheads="1"/>
              </p:cNvSpPr>
              <p:nvPr/>
            </p:nvSpPr>
            <p:spPr bwMode="auto">
              <a:xfrm flipH="1" flipV="1">
                <a:off x="4708" y="2404"/>
                <a:ext cx="64" cy="5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9702" name="Text Box 381"/>
          <p:cNvSpPr txBox="1">
            <a:spLocks noChangeArrowheads="1"/>
          </p:cNvSpPr>
          <p:nvPr/>
        </p:nvSpPr>
        <p:spPr bwMode="auto">
          <a:xfrm>
            <a:off x="612775" y="4414838"/>
            <a:ext cx="8323263" cy="244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u="sng" dirty="0"/>
              <a:t>The set of vertices of </a:t>
            </a:r>
            <a:r>
              <a:rPr lang="en-US" i="1" u="sng" dirty="0"/>
              <a:t>N</a:t>
            </a:r>
            <a:r>
              <a:rPr lang="en-US" u="sng" dirty="0"/>
              <a:t>-vertex </a:t>
            </a:r>
            <a:r>
              <a:rPr lang="en-US" u="sng" dirty="0" smtClean="0"/>
              <a:t>rhomboid</a:t>
            </a:r>
            <a:r>
              <a:rPr lang="en-US" dirty="0" smtClean="0"/>
              <a:t> </a:t>
            </a:r>
            <a:endParaRPr lang="en-US" dirty="0"/>
          </a:p>
          <a:p>
            <a:pPr algn="ctr" rtl="0" eaLnBrk="1" hangingPunct="1">
              <a:spcBef>
                <a:spcPct val="50000"/>
              </a:spcBef>
            </a:pP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-1)/3 </a:t>
            </a:r>
            <a:r>
              <a:rPr lang="en-US" i="1" dirty="0"/>
              <a:t>upper vertices</a:t>
            </a:r>
          </a:p>
          <a:p>
            <a:pPr algn="ctr" rtl="0" eaLnBrk="1" hangingPunct="1">
              <a:spcBef>
                <a:spcPct val="50000"/>
              </a:spcBef>
            </a:pPr>
            <a:r>
              <a:rPr lang="en-US" b="1" dirty="0"/>
              <a:t>(</a:t>
            </a:r>
            <a:r>
              <a:rPr lang="en-US" b="1" i="1" dirty="0">
                <a:cs typeface="Times New Roman" pitchFamily="18" charset="0"/>
              </a:rPr>
              <a:t>N</a:t>
            </a:r>
            <a:r>
              <a:rPr lang="en-US" b="1" dirty="0">
                <a:cs typeface="Times New Roman" pitchFamily="18" charset="0"/>
              </a:rPr>
              <a:t>+2)/3 </a:t>
            </a:r>
            <a:r>
              <a:rPr lang="en-US" b="1" i="1" dirty="0">
                <a:cs typeface="Times New Roman" pitchFamily="18" charset="0"/>
              </a:rPr>
              <a:t>middle</a:t>
            </a:r>
            <a:r>
              <a:rPr lang="en-US" b="1" dirty="0">
                <a:cs typeface="Times New Roman" pitchFamily="18" charset="0"/>
              </a:rPr>
              <a:t> (</a:t>
            </a:r>
            <a:r>
              <a:rPr lang="en-US" b="1" i="1" dirty="0">
                <a:cs typeface="Times New Roman" pitchFamily="18" charset="0"/>
              </a:rPr>
              <a:t>basic</a:t>
            </a:r>
            <a:r>
              <a:rPr lang="en-US" b="1" dirty="0">
                <a:cs typeface="Times New Roman" pitchFamily="18" charset="0"/>
              </a:rPr>
              <a:t>) </a:t>
            </a:r>
            <a:r>
              <a:rPr lang="en-US" b="1" i="1" dirty="0">
                <a:cs typeface="Times New Roman" pitchFamily="18" charset="0"/>
              </a:rPr>
              <a:t>vertices </a:t>
            </a:r>
            <a:r>
              <a:rPr lang="en-US" b="1" dirty="0">
                <a:cs typeface="Times New Roman" pitchFamily="18" charset="0"/>
              </a:rPr>
              <a:t>(</a:t>
            </a:r>
            <a:r>
              <a:rPr lang="en-US" b="1" i="1" dirty="0"/>
              <a:t>n </a:t>
            </a:r>
            <a:r>
              <a:rPr lang="en-US" b="1" i="1" dirty="0">
                <a:cs typeface="Times New Roman" pitchFamily="18" charset="0"/>
              </a:rPr>
              <a:t>– size of </a:t>
            </a:r>
            <a:r>
              <a:rPr lang="en-US" b="1" i="1" dirty="0" smtClean="0">
                <a:cs typeface="Times New Roman" pitchFamily="18" charset="0"/>
              </a:rPr>
              <a:t>rhomboid</a:t>
            </a:r>
            <a:r>
              <a:rPr lang="en-US" b="1" dirty="0" smtClean="0">
                <a:cs typeface="Times New Roman" pitchFamily="18" charset="0"/>
              </a:rPr>
              <a:t>)</a:t>
            </a:r>
            <a:endParaRPr lang="en-US" b="1" i="1" dirty="0">
              <a:cs typeface="Times New Roman" pitchFamily="18" charset="0"/>
            </a:endParaRPr>
          </a:p>
          <a:p>
            <a:pPr algn="ctr" rtl="0" eaLnBrk="1" hangingPunct="1">
              <a:spcBef>
                <a:spcPct val="50000"/>
              </a:spcBef>
            </a:pP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-1)/3 </a:t>
            </a:r>
            <a:r>
              <a:rPr lang="en-US" i="1" dirty="0"/>
              <a:t>lower vertices</a:t>
            </a:r>
            <a:endParaRPr lang="ru-RU" i="1" dirty="0"/>
          </a:p>
        </p:txBody>
      </p:sp>
      <p:sp>
        <p:nvSpPr>
          <p:cNvPr id="29703" name="Text Box 382"/>
          <p:cNvSpPr txBox="1">
            <a:spLocks noChangeArrowheads="1"/>
          </p:cNvSpPr>
          <p:nvPr/>
        </p:nvSpPr>
        <p:spPr bwMode="auto">
          <a:xfrm>
            <a:off x="228600" y="882650"/>
            <a:ext cx="8794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(</a:t>
            </a:r>
            <a:r>
              <a:rPr lang="en-US" sz="2400" b="1" dirty="0" smtClean="0"/>
              <a:t>Consecutive </a:t>
            </a:r>
            <a:r>
              <a:rPr lang="en-US" sz="2400" b="1" dirty="0"/>
              <a:t>series compositions of </a:t>
            </a:r>
            <a:r>
              <a:rPr lang="en-US" sz="2400" b="1" i="1" dirty="0">
                <a:solidFill>
                  <a:srgbClr val="CC00CC"/>
                </a:solidFill>
              </a:rPr>
              <a:t>rhomb </a:t>
            </a:r>
            <a:r>
              <a:rPr lang="en-US" sz="2400" b="1" dirty="0" err="1"/>
              <a:t>st-dags</a:t>
            </a:r>
            <a:r>
              <a:rPr lang="en-US" sz="2400" b="1" dirty="0" smtClean="0">
                <a:solidFill>
                  <a:schemeClr val="tx2"/>
                </a:solidFill>
              </a:rPr>
              <a:t>)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4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8A1E732-F2DE-44A3-9E8B-9DD08FE9B9E4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B6E642-2959-4097-9B84-17591A79C3E1}" type="slidenum">
              <a:rPr lang="he-IL" sz="1400" smtClean="0">
                <a:cs typeface="Arial" charset="0"/>
              </a:rPr>
              <a:pPr eaLnBrk="1" hangingPunct="1"/>
              <a:t>14</a:t>
            </a:fld>
            <a:endParaRPr lang="en-US" sz="1400" smtClean="0">
              <a:cs typeface="Arial" charset="0"/>
            </a:endParaRP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rtl="0" eaLnBrk="1" hangingPunct="1"/>
            <a:r>
              <a:rPr lang="en-US" dirty="0" smtClean="0"/>
              <a:t>Square Rhomboid (</a:t>
            </a:r>
            <a:r>
              <a:rPr lang="en-US" b="1" dirty="0" smtClean="0"/>
              <a:t>SR</a:t>
            </a:r>
            <a:r>
              <a:rPr lang="en-US" dirty="0" smtClean="0"/>
              <a:t>)</a:t>
            </a:r>
            <a:br>
              <a:rPr lang="en-US" dirty="0" smtClean="0"/>
            </a:br>
            <a:endParaRPr lang="ru-RU" sz="2400" b="1" dirty="0" smtClean="0"/>
          </a:p>
        </p:txBody>
      </p:sp>
      <p:grpSp>
        <p:nvGrpSpPr>
          <p:cNvPr id="29701" name="Group 389"/>
          <p:cNvGrpSpPr>
            <a:grpSpLocks/>
          </p:cNvGrpSpPr>
          <p:nvPr/>
        </p:nvGrpSpPr>
        <p:grpSpPr bwMode="auto">
          <a:xfrm>
            <a:off x="0" y="1328738"/>
            <a:ext cx="9532938" cy="2994025"/>
            <a:chOff x="0" y="837"/>
            <a:chExt cx="6005" cy="1886"/>
          </a:xfrm>
        </p:grpSpPr>
        <p:grpSp>
          <p:nvGrpSpPr>
            <p:cNvPr id="29704" name="Group 346"/>
            <p:cNvGrpSpPr>
              <a:grpSpLocks/>
            </p:cNvGrpSpPr>
            <p:nvPr/>
          </p:nvGrpSpPr>
          <p:grpSpPr bwMode="auto">
            <a:xfrm>
              <a:off x="204" y="837"/>
              <a:ext cx="5416" cy="1886"/>
              <a:chOff x="204" y="1065"/>
              <a:chExt cx="5416" cy="1886"/>
            </a:xfrm>
          </p:grpSpPr>
          <p:sp>
            <p:nvSpPr>
              <p:cNvPr id="29739" name="Line 244"/>
              <p:cNvSpPr>
                <a:spLocks noChangeShapeType="1"/>
              </p:cNvSpPr>
              <p:nvPr/>
            </p:nvSpPr>
            <p:spPr bwMode="auto">
              <a:xfrm>
                <a:off x="204" y="2003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0" name="Line 248"/>
              <p:cNvSpPr>
                <a:spLocks noChangeShapeType="1"/>
              </p:cNvSpPr>
              <p:nvPr/>
            </p:nvSpPr>
            <p:spPr bwMode="auto">
              <a:xfrm>
                <a:off x="1560" y="2015"/>
                <a:ext cx="13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1" name="Line 255"/>
              <p:cNvSpPr>
                <a:spLocks noChangeShapeType="1"/>
              </p:cNvSpPr>
              <p:nvPr/>
            </p:nvSpPr>
            <p:spPr bwMode="auto">
              <a:xfrm>
                <a:off x="4308" y="2039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2" name="Line 257"/>
              <p:cNvSpPr>
                <a:spLocks noChangeShapeType="1"/>
              </p:cNvSpPr>
              <p:nvPr/>
            </p:nvSpPr>
            <p:spPr bwMode="auto">
              <a:xfrm>
                <a:off x="876" y="1367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3" name="Line 258"/>
              <p:cNvSpPr>
                <a:spLocks noChangeShapeType="1"/>
              </p:cNvSpPr>
              <p:nvPr/>
            </p:nvSpPr>
            <p:spPr bwMode="auto">
              <a:xfrm>
                <a:off x="2249" y="138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4" name="Line 259"/>
              <p:cNvSpPr>
                <a:spLocks noChangeShapeType="1"/>
              </p:cNvSpPr>
              <p:nvPr/>
            </p:nvSpPr>
            <p:spPr bwMode="auto">
              <a:xfrm>
                <a:off x="3605" y="138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5" name="Line 260"/>
              <p:cNvSpPr>
                <a:spLocks noChangeShapeType="1"/>
              </p:cNvSpPr>
              <p:nvPr/>
            </p:nvSpPr>
            <p:spPr bwMode="auto">
              <a:xfrm>
                <a:off x="900" y="2651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6" name="Line 261"/>
              <p:cNvSpPr>
                <a:spLocks noChangeShapeType="1"/>
              </p:cNvSpPr>
              <p:nvPr/>
            </p:nvSpPr>
            <p:spPr bwMode="auto">
              <a:xfrm>
                <a:off x="2261" y="2656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7" name="Line 262"/>
              <p:cNvSpPr>
                <a:spLocks noChangeShapeType="1"/>
              </p:cNvSpPr>
              <p:nvPr/>
            </p:nvSpPr>
            <p:spPr bwMode="auto">
              <a:xfrm>
                <a:off x="3629" y="2668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8" name="Text Box 263"/>
              <p:cNvSpPr txBox="1">
                <a:spLocks noChangeArrowheads="1"/>
              </p:cNvSpPr>
              <p:nvPr/>
            </p:nvSpPr>
            <p:spPr bwMode="auto">
              <a:xfrm>
                <a:off x="681" y="1733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b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49" name="Text Box 265"/>
              <p:cNvSpPr txBox="1">
                <a:spLocks noChangeArrowheads="1"/>
              </p:cNvSpPr>
              <p:nvPr/>
            </p:nvSpPr>
            <p:spPr bwMode="auto">
              <a:xfrm>
                <a:off x="4782" y="1776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b</a:t>
                </a:r>
                <a:r>
                  <a:rPr lang="en-US" sz="2400" i="1" baseline="-25000"/>
                  <a:t>n</a:t>
                </a:r>
                <a:r>
                  <a:rPr lang="en-US" sz="2400" baseline="-25000"/>
                  <a:t>-1</a:t>
                </a:r>
                <a:endParaRPr lang="en-US" sz="3200" i="1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50" name="Text Box 266"/>
              <p:cNvSpPr txBox="1">
                <a:spLocks noChangeArrowheads="1"/>
              </p:cNvSpPr>
              <p:nvPr/>
            </p:nvSpPr>
            <p:spPr bwMode="auto">
              <a:xfrm>
                <a:off x="1389" y="1065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c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51" name="Text Box 267"/>
              <p:cNvSpPr txBox="1">
                <a:spLocks noChangeArrowheads="1"/>
              </p:cNvSpPr>
              <p:nvPr/>
            </p:nvSpPr>
            <p:spPr bwMode="auto">
              <a:xfrm>
                <a:off x="4035" y="1070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c</a:t>
                </a:r>
                <a:r>
                  <a:rPr lang="en-US" sz="2400" i="1" baseline="-25000"/>
                  <a:t>n</a:t>
                </a:r>
                <a:r>
                  <a:rPr lang="en-US" sz="2400" baseline="-25000"/>
                  <a:t>-2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52" name="Text Box 268"/>
              <p:cNvSpPr txBox="1">
                <a:spLocks noChangeArrowheads="1"/>
              </p:cNvSpPr>
              <p:nvPr/>
            </p:nvSpPr>
            <p:spPr bwMode="auto">
              <a:xfrm>
                <a:off x="1478" y="2582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a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53" name="Line 304"/>
              <p:cNvSpPr>
                <a:spLocks noChangeShapeType="1"/>
              </p:cNvSpPr>
              <p:nvPr/>
            </p:nvSpPr>
            <p:spPr bwMode="auto">
              <a:xfrm>
                <a:off x="4308" y="2039"/>
                <a:ext cx="13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54" name="Text Box 305"/>
              <p:cNvSpPr txBox="1">
                <a:spLocks noChangeArrowheads="1"/>
              </p:cNvSpPr>
              <p:nvPr/>
            </p:nvSpPr>
            <p:spPr bwMode="auto">
              <a:xfrm>
                <a:off x="4089" y="2567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a</a:t>
                </a:r>
                <a:r>
                  <a:rPr lang="en-US" sz="2400" i="1" baseline="-25000"/>
                  <a:t>n</a:t>
                </a:r>
                <a:r>
                  <a:rPr lang="en-US" sz="2400" baseline="-25000"/>
                  <a:t>-2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55" name="Line 345"/>
              <p:cNvSpPr>
                <a:spLocks noChangeShapeType="1"/>
              </p:cNvSpPr>
              <p:nvPr/>
            </p:nvSpPr>
            <p:spPr bwMode="auto">
              <a:xfrm>
                <a:off x="2922" y="2017"/>
                <a:ext cx="13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05" name="Group 347"/>
            <p:cNvGrpSpPr>
              <a:grpSpLocks/>
            </p:cNvGrpSpPr>
            <p:nvPr/>
          </p:nvGrpSpPr>
          <p:grpSpPr bwMode="auto">
            <a:xfrm>
              <a:off x="0" y="845"/>
              <a:ext cx="6005" cy="1845"/>
              <a:chOff x="-912" y="1469"/>
              <a:chExt cx="6005" cy="1845"/>
            </a:xfrm>
          </p:grpSpPr>
          <p:sp>
            <p:nvSpPr>
              <p:cNvPr id="29706" name="Line 348"/>
              <p:cNvSpPr>
                <a:spLocks noChangeShapeType="1"/>
              </p:cNvSpPr>
              <p:nvPr/>
            </p:nvSpPr>
            <p:spPr bwMode="auto">
              <a:xfrm rot="20955401" flipV="1">
                <a:off x="-768" y="181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7" name="Line 349"/>
              <p:cNvSpPr>
                <a:spLocks noChangeShapeType="1"/>
              </p:cNvSpPr>
              <p:nvPr/>
            </p:nvSpPr>
            <p:spPr bwMode="auto">
              <a:xfrm rot="644599">
                <a:off x="-768" y="24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8" name="Line 350"/>
              <p:cNvSpPr>
                <a:spLocks noChangeShapeType="1"/>
              </p:cNvSpPr>
              <p:nvPr/>
            </p:nvSpPr>
            <p:spPr bwMode="auto">
              <a:xfrm rot="20955401" flipV="1">
                <a:off x="-84" y="24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9" name="Line 351"/>
              <p:cNvSpPr>
                <a:spLocks noChangeShapeType="1"/>
              </p:cNvSpPr>
              <p:nvPr/>
            </p:nvSpPr>
            <p:spPr bwMode="auto">
              <a:xfrm rot="644599">
                <a:off x="-96" y="182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0" name="Line 352"/>
              <p:cNvSpPr>
                <a:spLocks noChangeShapeType="1"/>
              </p:cNvSpPr>
              <p:nvPr/>
            </p:nvSpPr>
            <p:spPr bwMode="auto">
              <a:xfrm rot="20955401" flipV="1">
                <a:off x="588" y="182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1" name="Line 353"/>
              <p:cNvSpPr>
                <a:spLocks noChangeShapeType="1"/>
              </p:cNvSpPr>
              <p:nvPr/>
            </p:nvSpPr>
            <p:spPr bwMode="auto">
              <a:xfrm rot="644599">
                <a:off x="588" y="247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2" name="Line 354"/>
              <p:cNvSpPr>
                <a:spLocks noChangeShapeType="1"/>
              </p:cNvSpPr>
              <p:nvPr/>
            </p:nvSpPr>
            <p:spPr bwMode="auto">
              <a:xfrm rot="20955401" flipV="1">
                <a:off x="1272" y="247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3" name="Line 355"/>
              <p:cNvSpPr>
                <a:spLocks noChangeShapeType="1"/>
              </p:cNvSpPr>
              <p:nvPr/>
            </p:nvSpPr>
            <p:spPr bwMode="auto">
              <a:xfrm rot="644599">
                <a:off x="1260" y="183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9714" name="Group 356"/>
              <p:cNvGrpSpPr>
                <a:grpSpLocks/>
              </p:cNvGrpSpPr>
              <p:nvPr/>
            </p:nvGrpSpPr>
            <p:grpSpPr bwMode="auto">
              <a:xfrm>
                <a:off x="1944" y="1835"/>
                <a:ext cx="1474" cy="1149"/>
                <a:chOff x="1944" y="1835"/>
                <a:chExt cx="1474" cy="1149"/>
              </a:xfrm>
            </p:grpSpPr>
            <p:sp>
              <p:nvSpPr>
                <p:cNvPr id="29735" name="Line 357"/>
                <p:cNvSpPr>
                  <a:spLocks noChangeShapeType="1"/>
                </p:cNvSpPr>
                <p:nvPr/>
              </p:nvSpPr>
              <p:spPr bwMode="auto">
                <a:xfrm rot="20955401" flipV="1">
                  <a:off x="1944" y="1835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36" name="Line 358"/>
                <p:cNvSpPr>
                  <a:spLocks noChangeShapeType="1"/>
                </p:cNvSpPr>
                <p:nvPr/>
              </p:nvSpPr>
              <p:spPr bwMode="auto">
                <a:xfrm rot="644599">
                  <a:off x="1944" y="2483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37" name="Line 359"/>
                <p:cNvSpPr>
                  <a:spLocks noChangeShapeType="1"/>
                </p:cNvSpPr>
                <p:nvPr/>
              </p:nvSpPr>
              <p:spPr bwMode="auto">
                <a:xfrm rot="20955401" flipV="1">
                  <a:off x="2628" y="2483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38" name="Line 360"/>
                <p:cNvSpPr>
                  <a:spLocks noChangeShapeType="1"/>
                </p:cNvSpPr>
                <p:nvPr/>
              </p:nvSpPr>
              <p:spPr bwMode="auto">
                <a:xfrm rot="644599">
                  <a:off x="2616" y="1847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9715" name="Line 361"/>
              <p:cNvSpPr>
                <a:spLocks noChangeShapeType="1"/>
              </p:cNvSpPr>
              <p:nvPr/>
            </p:nvSpPr>
            <p:spPr bwMode="auto">
              <a:xfrm rot="20955401" flipV="1">
                <a:off x="3310" y="184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6" name="Line 362"/>
              <p:cNvSpPr>
                <a:spLocks noChangeShapeType="1"/>
              </p:cNvSpPr>
              <p:nvPr/>
            </p:nvSpPr>
            <p:spPr bwMode="auto">
              <a:xfrm rot="644599">
                <a:off x="3310" y="249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7" name="Line 363"/>
              <p:cNvSpPr>
                <a:spLocks noChangeShapeType="1"/>
              </p:cNvSpPr>
              <p:nvPr/>
            </p:nvSpPr>
            <p:spPr bwMode="auto">
              <a:xfrm rot="20955401" flipV="1">
                <a:off x="3994" y="249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8" name="Line 364"/>
              <p:cNvSpPr>
                <a:spLocks noChangeShapeType="1"/>
              </p:cNvSpPr>
              <p:nvPr/>
            </p:nvSpPr>
            <p:spPr bwMode="auto">
              <a:xfrm rot="644599">
                <a:off x="3982" y="18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19" name="Text Box 365"/>
              <p:cNvSpPr txBox="1">
                <a:spLocks noChangeArrowheads="1"/>
              </p:cNvSpPr>
              <p:nvPr/>
            </p:nvSpPr>
            <p:spPr bwMode="auto">
              <a:xfrm>
                <a:off x="-570" y="1763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0" name="Text Box 366"/>
              <p:cNvSpPr txBox="1">
                <a:spLocks noChangeArrowheads="1"/>
              </p:cNvSpPr>
              <p:nvPr/>
            </p:nvSpPr>
            <p:spPr bwMode="auto">
              <a:xfrm>
                <a:off x="207" y="1811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1" name="Text Box 367"/>
              <p:cNvSpPr txBox="1">
                <a:spLocks noChangeArrowheads="1"/>
              </p:cNvSpPr>
              <p:nvPr/>
            </p:nvSpPr>
            <p:spPr bwMode="auto">
              <a:xfrm>
                <a:off x="4331" y="1859"/>
                <a:ext cx="762" cy="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2</a:t>
                </a:r>
                <a:r>
                  <a:rPr lang="en-US" sz="2400" i="1" baseline="-25000"/>
                  <a:t>n</a:t>
                </a:r>
                <a:endParaRPr lang="en-US" sz="3200" i="1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2" name="Text Box 368"/>
              <p:cNvSpPr txBox="1">
                <a:spLocks noChangeArrowheads="1"/>
              </p:cNvSpPr>
              <p:nvPr/>
            </p:nvSpPr>
            <p:spPr bwMode="auto">
              <a:xfrm>
                <a:off x="4331" y="2627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2</a:t>
                </a:r>
                <a:r>
                  <a:rPr lang="en-US" sz="2400" i="1" baseline="-25000"/>
                  <a:t>n</a:t>
                </a:r>
                <a:endParaRPr lang="en-US" sz="3200" i="1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3" name="Text Box 369"/>
              <p:cNvSpPr txBox="1">
                <a:spLocks noChangeArrowheads="1"/>
              </p:cNvSpPr>
              <p:nvPr/>
            </p:nvSpPr>
            <p:spPr bwMode="auto">
              <a:xfrm>
                <a:off x="256" y="2591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4" name="Text Box 370"/>
              <p:cNvSpPr txBox="1">
                <a:spLocks noChangeArrowheads="1"/>
              </p:cNvSpPr>
              <p:nvPr/>
            </p:nvSpPr>
            <p:spPr bwMode="auto">
              <a:xfrm>
                <a:off x="-459" y="2723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29725" name="Text Box 371"/>
              <p:cNvSpPr txBox="1">
                <a:spLocks noChangeArrowheads="1"/>
              </p:cNvSpPr>
              <p:nvPr/>
            </p:nvSpPr>
            <p:spPr bwMode="auto">
              <a:xfrm>
                <a:off x="-912" y="2252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29726" name="Text Box 372"/>
              <p:cNvSpPr txBox="1">
                <a:spLocks noChangeArrowheads="1"/>
              </p:cNvSpPr>
              <p:nvPr/>
            </p:nvSpPr>
            <p:spPr bwMode="auto">
              <a:xfrm>
                <a:off x="507" y="20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29727" name="Text Box 373"/>
              <p:cNvSpPr txBox="1">
                <a:spLocks noChangeArrowheads="1"/>
              </p:cNvSpPr>
              <p:nvPr/>
            </p:nvSpPr>
            <p:spPr bwMode="auto">
              <a:xfrm>
                <a:off x="4649" y="23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</a:p>
            </p:txBody>
          </p:sp>
          <p:sp>
            <p:nvSpPr>
              <p:cNvPr id="29728" name="Text Box 374"/>
              <p:cNvSpPr txBox="1">
                <a:spLocks noChangeArrowheads="1"/>
              </p:cNvSpPr>
              <p:nvPr/>
            </p:nvSpPr>
            <p:spPr bwMode="auto">
              <a:xfrm>
                <a:off x="-165" y="146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29729" name="Text Box 375"/>
              <p:cNvSpPr txBox="1">
                <a:spLocks noChangeArrowheads="1"/>
              </p:cNvSpPr>
              <p:nvPr/>
            </p:nvSpPr>
            <p:spPr bwMode="auto">
              <a:xfrm>
                <a:off x="1215" y="14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29730" name="Text Box 376"/>
              <p:cNvSpPr txBox="1">
                <a:spLocks noChangeArrowheads="1"/>
              </p:cNvSpPr>
              <p:nvPr/>
            </p:nvSpPr>
            <p:spPr bwMode="auto">
              <a:xfrm>
                <a:off x="3836" y="1532"/>
                <a:ext cx="403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  <a:r>
                  <a:rPr lang="en-US" sz="2400"/>
                  <a:t>-1</a:t>
                </a:r>
                <a:endParaRPr lang="en-US" sz="2400" i="1"/>
              </a:p>
            </p:txBody>
          </p:sp>
          <p:sp>
            <p:nvSpPr>
              <p:cNvPr id="29731" name="Text Box 377"/>
              <p:cNvSpPr txBox="1">
                <a:spLocks noChangeArrowheads="1"/>
              </p:cNvSpPr>
              <p:nvPr/>
            </p:nvSpPr>
            <p:spPr bwMode="auto">
              <a:xfrm>
                <a:off x="-129" y="3017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29732" name="Text Box 378"/>
              <p:cNvSpPr txBox="1">
                <a:spLocks noChangeArrowheads="1"/>
              </p:cNvSpPr>
              <p:nvPr/>
            </p:nvSpPr>
            <p:spPr bwMode="auto">
              <a:xfrm>
                <a:off x="1251" y="3037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29733" name="Text Box 379"/>
              <p:cNvSpPr txBox="1">
                <a:spLocks noChangeArrowheads="1"/>
              </p:cNvSpPr>
              <p:nvPr/>
            </p:nvSpPr>
            <p:spPr bwMode="auto">
              <a:xfrm>
                <a:off x="3860" y="3032"/>
                <a:ext cx="43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  <a:r>
                  <a:rPr lang="en-US" sz="2400"/>
                  <a:t>-1</a:t>
                </a:r>
                <a:endParaRPr lang="en-US" sz="2400" i="1"/>
              </a:p>
            </p:txBody>
          </p:sp>
          <p:sp>
            <p:nvSpPr>
              <p:cNvPr id="29734" name="Oval 380"/>
              <p:cNvSpPr>
                <a:spLocks noChangeArrowheads="1"/>
              </p:cNvSpPr>
              <p:nvPr/>
            </p:nvSpPr>
            <p:spPr bwMode="auto">
              <a:xfrm flipH="1" flipV="1">
                <a:off x="4708" y="2404"/>
                <a:ext cx="64" cy="5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9702" name="Text Box 381"/>
          <p:cNvSpPr txBox="1">
            <a:spLocks noChangeArrowheads="1"/>
          </p:cNvSpPr>
          <p:nvPr/>
        </p:nvSpPr>
        <p:spPr bwMode="auto">
          <a:xfrm>
            <a:off x="612775" y="4414838"/>
            <a:ext cx="8323263" cy="244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u="sng" dirty="0"/>
              <a:t>The set of vertices of </a:t>
            </a:r>
            <a:r>
              <a:rPr lang="en-US" i="1" u="sng" dirty="0"/>
              <a:t>N</a:t>
            </a:r>
            <a:r>
              <a:rPr lang="en-US" u="sng" dirty="0"/>
              <a:t>-vertex SR</a:t>
            </a:r>
            <a:r>
              <a:rPr lang="en-US" dirty="0"/>
              <a:t> </a:t>
            </a:r>
          </a:p>
          <a:p>
            <a:pPr algn="ctr" rtl="0" eaLnBrk="1" hangingPunct="1">
              <a:spcBef>
                <a:spcPct val="50000"/>
              </a:spcBef>
            </a:pP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-1)/3 </a:t>
            </a:r>
            <a:r>
              <a:rPr lang="en-US" i="1" dirty="0"/>
              <a:t>upper vertices</a:t>
            </a:r>
          </a:p>
          <a:p>
            <a:pPr algn="ctr" rtl="0" eaLnBrk="1" hangingPunct="1">
              <a:spcBef>
                <a:spcPct val="50000"/>
              </a:spcBef>
            </a:pPr>
            <a:r>
              <a:rPr lang="en-US" b="1" dirty="0"/>
              <a:t>(</a:t>
            </a:r>
            <a:r>
              <a:rPr lang="en-US" b="1" i="1" dirty="0">
                <a:cs typeface="Times New Roman" pitchFamily="18" charset="0"/>
              </a:rPr>
              <a:t>N</a:t>
            </a:r>
            <a:r>
              <a:rPr lang="en-US" b="1" dirty="0">
                <a:cs typeface="Times New Roman" pitchFamily="18" charset="0"/>
              </a:rPr>
              <a:t>+2)/3 </a:t>
            </a:r>
            <a:r>
              <a:rPr lang="en-US" b="1" i="1" dirty="0">
                <a:cs typeface="Times New Roman" pitchFamily="18" charset="0"/>
              </a:rPr>
              <a:t>middle</a:t>
            </a:r>
            <a:r>
              <a:rPr lang="en-US" b="1" dirty="0">
                <a:cs typeface="Times New Roman" pitchFamily="18" charset="0"/>
              </a:rPr>
              <a:t> (</a:t>
            </a:r>
            <a:r>
              <a:rPr lang="en-US" b="1" i="1" dirty="0">
                <a:cs typeface="Times New Roman" pitchFamily="18" charset="0"/>
              </a:rPr>
              <a:t>basic</a:t>
            </a:r>
            <a:r>
              <a:rPr lang="en-US" b="1" dirty="0">
                <a:cs typeface="Times New Roman" pitchFamily="18" charset="0"/>
              </a:rPr>
              <a:t>) </a:t>
            </a:r>
            <a:r>
              <a:rPr lang="en-US" b="1" i="1" dirty="0">
                <a:cs typeface="Times New Roman" pitchFamily="18" charset="0"/>
              </a:rPr>
              <a:t>vertices </a:t>
            </a:r>
            <a:r>
              <a:rPr lang="en-US" b="1" dirty="0">
                <a:cs typeface="Times New Roman" pitchFamily="18" charset="0"/>
              </a:rPr>
              <a:t>(</a:t>
            </a:r>
            <a:r>
              <a:rPr lang="en-US" b="1" i="1" dirty="0"/>
              <a:t>n </a:t>
            </a:r>
            <a:r>
              <a:rPr lang="en-US" b="1" i="1" dirty="0">
                <a:cs typeface="Times New Roman" pitchFamily="18" charset="0"/>
              </a:rPr>
              <a:t>– size of SR</a:t>
            </a:r>
            <a:r>
              <a:rPr lang="en-US" b="1" dirty="0">
                <a:cs typeface="Times New Roman" pitchFamily="18" charset="0"/>
              </a:rPr>
              <a:t>)</a:t>
            </a:r>
            <a:endParaRPr lang="en-US" b="1" i="1" dirty="0">
              <a:cs typeface="Times New Roman" pitchFamily="18" charset="0"/>
            </a:endParaRPr>
          </a:p>
          <a:p>
            <a:pPr algn="ctr" rtl="0" eaLnBrk="1" hangingPunct="1">
              <a:spcBef>
                <a:spcPct val="50000"/>
              </a:spcBef>
            </a:pP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-1)/3 </a:t>
            </a:r>
            <a:r>
              <a:rPr lang="en-US" i="1" dirty="0"/>
              <a:t>lower vertices</a:t>
            </a:r>
            <a:endParaRPr lang="ru-RU" i="1" dirty="0"/>
          </a:p>
        </p:txBody>
      </p:sp>
      <p:sp>
        <p:nvSpPr>
          <p:cNvPr id="29703" name="Text Box 382"/>
          <p:cNvSpPr txBox="1">
            <a:spLocks noChangeArrowheads="1"/>
          </p:cNvSpPr>
          <p:nvPr/>
        </p:nvSpPr>
        <p:spPr bwMode="auto">
          <a:xfrm>
            <a:off x="228600" y="882650"/>
            <a:ext cx="879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</a:rPr>
              <a:t>(A </a:t>
            </a:r>
            <a:r>
              <a:rPr lang="en-US" sz="2400" b="1" dirty="0">
                <a:solidFill>
                  <a:srgbClr val="CC00CC"/>
                </a:solidFill>
              </a:rPr>
              <a:t>planar</a:t>
            </a:r>
            <a:r>
              <a:rPr lang="en-US" sz="2400" b="1" dirty="0">
                <a:solidFill>
                  <a:schemeClr val="tx2"/>
                </a:solidFill>
              </a:rPr>
              <a:t> approximation of the </a:t>
            </a:r>
            <a:r>
              <a:rPr lang="en-US" sz="2400" b="1" dirty="0">
                <a:solidFill>
                  <a:srgbClr val="CC00CC"/>
                </a:solidFill>
              </a:rPr>
              <a:t>square</a:t>
            </a:r>
            <a:r>
              <a:rPr lang="en-US" sz="2400" b="1" dirty="0">
                <a:solidFill>
                  <a:schemeClr val="tx2"/>
                </a:solidFill>
              </a:rPr>
              <a:t> of the rhomboid)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F9EC963-6A3A-4971-B2B8-8E4992AB428C}" type="datetime5">
              <a:rPr lang="en-US" sz="1400" smtClean="0"/>
              <a:pPr eaLnBrk="1" hangingPunct="1"/>
              <a:t>5-Feb-15</a:t>
            </a:fld>
            <a:endParaRPr lang="en-US" sz="1400" smtClean="0"/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380C617-BA4E-46E1-A93C-19D12C610534}" type="slidenum">
              <a:rPr lang="he-IL" sz="1400" smtClean="0">
                <a:cs typeface="Arial" charset="0"/>
              </a:rPr>
              <a:pPr eaLnBrk="1" hangingPunct="1"/>
              <a:t>15</a:t>
            </a:fld>
            <a:endParaRPr lang="en-US" sz="1400" smtClean="0">
              <a:cs typeface="Arial" charset="0"/>
            </a:endParaRP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rtl="0" eaLnBrk="1" hangingPunct="1"/>
            <a:r>
              <a:rPr lang="en-US" dirty="0" smtClean="0"/>
              <a:t>Full Square Rhomboid (</a:t>
            </a:r>
            <a:r>
              <a:rPr lang="en-US" b="1" dirty="0" smtClean="0"/>
              <a:t>FSR</a:t>
            </a:r>
            <a:r>
              <a:rPr lang="en-US" dirty="0" smtClean="0"/>
              <a:t>)</a:t>
            </a:r>
            <a:br>
              <a:rPr lang="en-US" dirty="0" smtClean="0"/>
            </a:br>
            <a:endParaRPr lang="ru-RU" sz="2400" b="1" dirty="0" smtClean="0"/>
          </a:p>
        </p:txBody>
      </p:sp>
      <p:grpSp>
        <p:nvGrpSpPr>
          <p:cNvPr id="30725" name="Group 389"/>
          <p:cNvGrpSpPr>
            <a:grpSpLocks/>
          </p:cNvGrpSpPr>
          <p:nvPr/>
        </p:nvGrpSpPr>
        <p:grpSpPr bwMode="auto">
          <a:xfrm>
            <a:off x="0" y="1328738"/>
            <a:ext cx="9532938" cy="2994025"/>
            <a:chOff x="0" y="837"/>
            <a:chExt cx="6005" cy="1886"/>
          </a:xfrm>
        </p:grpSpPr>
        <p:grpSp>
          <p:nvGrpSpPr>
            <p:cNvPr id="30736" name="Group 346"/>
            <p:cNvGrpSpPr>
              <a:grpSpLocks/>
            </p:cNvGrpSpPr>
            <p:nvPr/>
          </p:nvGrpSpPr>
          <p:grpSpPr bwMode="auto">
            <a:xfrm>
              <a:off x="204" y="837"/>
              <a:ext cx="5416" cy="1886"/>
              <a:chOff x="204" y="1065"/>
              <a:chExt cx="5416" cy="1886"/>
            </a:xfrm>
          </p:grpSpPr>
          <p:sp>
            <p:nvSpPr>
              <p:cNvPr id="30771" name="Line 244"/>
              <p:cNvSpPr>
                <a:spLocks noChangeShapeType="1"/>
              </p:cNvSpPr>
              <p:nvPr/>
            </p:nvSpPr>
            <p:spPr bwMode="auto">
              <a:xfrm>
                <a:off x="204" y="2003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2" name="Line 248"/>
              <p:cNvSpPr>
                <a:spLocks noChangeShapeType="1"/>
              </p:cNvSpPr>
              <p:nvPr/>
            </p:nvSpPr>
            <p:spPr bwMode="auto">
              <a:xfrm>
                <a:off x="1560" y="2015"/>
                <a:ext cx="13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3" name="Line 255"/>
              <p:cNvSpPr>
                <a:spLocks noChangeShapeType="1"/>
              </p:cNvSpPr>
              <p:nvPr/>
            </p:nvSpPr>
            <p:spPr bwMode="auto">
              <a:xfrm>
                <a:off x="4308" y="2039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4" name="Line 257"/>
              <p:cNvSpPr>
                <a:spLocks noChangeShapeType="1"/>
              </p:cNvSpPr>
              <p:nvPr/>
            </p:nvSpPr>
            <p:spPr bwMode="auto">
              <a:xfrm>
                <a:off x="876" y="1367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5" name="Line 258"/>
              <p:cNvSpPr>
                <a:spLocks noChangeShapeType="1"/>
              </p:cNvSpPr>
              <p:nvPr/>
            </p:nvSpPr>
            <p:spPr bwMode="auto">
              <a:xfrm>
                <a:off x="2249" y="138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6" name="Line 259"/>
              <p:cNvSpPr>
                <a:spLocks noChangeShapeType="1"/>
              </p:cNvSpPr>
              <p:nvPr/>
            </p:nvSpPr>
            <p:spPr bwMode="auto">
              <a:xfrm>
                <a:off x="3605" y="1384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7" name="Line 260"/>
              <p:cNvSpPr>
                <a:spLocks noChangeShapeType="1"/>
              </p:cNvSpPr>
              <p:nvPr/>
            </p:nvSpPr>
            <p:spPr bwMode="auto">
              <a:xfrm>
                <a:off x="900" y="2651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8" name="Line 261"/>
              <p:cNvSpPr>
                <a:spLocks noChangeShapeType="1"/>
              </p:cNvSpPr>
              <p:nvPr/>
            </p:nvSpPr>
            <p:spPr bwMode="auto">
              <a:xfrm>
                <a:off x="2261" y="2656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9" name="Line 262"/>
              <p:cNvSpPr>
                <a:spLocks noChangeShapeType="1"/>
              </p:cNvSpPr>
              <p:nvPr/>
            </p:nvSpPr>
            <p:spPr bwMode="auto">
              <a:xfrm>
                <a:off x="3629" y="2668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0" name="Text Box 263"/>
              <p:cNvSpPr txBox="1">
                <a:spLocks noChangeArrowheads="1"/>
              </p:cNvSpPr>
              <p:nvPr/>
            </p:nvSpPr>
            <p:spPr bwMode="auto">
              <a:xfrm>
                <a:off x="657" y="1733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b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81" name="Text Box 264"/>
              <p:cNvSpPr txBox="1">
                <a:spLocks noChangeArrowheads="1"/>
              </p:cNvSpPr>
              <p:nvPr/>
            </p:nvSpPr>
            <p:spPr bwMode="auto">
              <a:xfrm>
                <a:off x="1215" y="2314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f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82" name="Text Box 265"/>
              <p:cNvSpPr txBox="1">
                <a:spLocks noChangeArrowheads="1"/>
              </p:cNvSpPr>
              <p:nvPr/>
            </p:nvSpPr>
            <p:spPr bwMode="auto">
              <a:xfrm>
                <a:off x="4797" y="1764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b</a:t>
                </a:r>
                <a:r>
                  <a:rPr lang="en-US" sz="2400" i="1" baseline="-25000"/>
                  <a:t>n</a:t>
                </a:r>
                <a:r>
                  <a:rPr lang="en-US" sz="2400" baseline="-25000"/>
                  <a:t>-1</a:t>
                </a:r>
                <a:endParaRPr lang="en-US" sz="3200" i="1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83" name="Text Box 266"/>
              <p:cNvSpPr txBox="1">
                <a:spLocks noChangeArrowheads="1"/>
              </p:cNvSpPr>
              <p:nvPr/>
            </p:nvSpPr>
            <p:spPr bwMode="auto">
              <a:xfrm>
                <a:off x="1389" y="1065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c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84" name="Text Box 267"/>
              <p:cNvSpPr txBox="1">
                <a:spLocks noChangeArrowheads="1"/>
              </p:cNvSpPr>
              <p:nvPr/>
            </p:nvSpPr>
            <p:spPr bwMode="auto">
              <a:xfrm>
                <a:off x="4035" y="1070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c</a:t>
                </a:r>
                <a:r>
                  <a:rPr lang="en-US" sz="2400" i="1" baseline="-25000"/>
                  <a:t>n</a:t>
                </a:r>
                <a:r>
                  <a:rPr lang="en-US" sz="2400" baseline="-25000"/>
                  <a:t>-2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85" name="Text Box 268"/>
              <p:cNvSpPr txBox="1">
                <a:spLocks noChangeArrowheads="1"/>
              </p:cNvSpPr>
              <p:nvPr/>
            </p:nvSpPr>
            <p:spPr bwMode="auto">
              <a:xfrm>
                <a:off x="1478" y="2582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a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86" name="Line 304"/>
              <p:cNvSpPr>
                <a:spLocks noChangeShapeType="1"/>
              </p:cNvSpPr>
              <p:nvPr/>
            </p:nvSpPr>
            <p:spPr bwMode="auto">
              <a:xfrm>
                <a:off x="4308" y="2039"/>
                <a:ext cx="13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7" name="Text Box 305"/>
              <p:cNvSpPr txBox="1">
                <a:spLocks noChangeArrowheads="1"/>
              </p:cNvSpPr>
              <p:nvPr/>
            </p:nvSpPr>
            <p:spPr bwMode="auto">
              <a:xfrm>
                <a:off x="4089" y="2582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a</a:t>
                </a:r>
                <a:r>
                  <a:rPr lang="en-US" sz="2400" i="1" baseline="-25000"/>
                  <a:t>n</a:t>
                </a:r>
                <a:r>
                  <a:rPr lang="en-US" sz="2400" baseline="-25000"/>
                  <a:t>-2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88" name="Line 345"/>
              <p:cNvSpPr>
                <a:spLocks noChangeShapeType="1"/>
              </p:cNvSpPr>
              <p:nvPr/>
            </p:nvSpPr>
            <p:spPr bwMode="auto">
              <a:xfrm>
                <a:off x="2922" y="2017"/>
                <a:ext cx="13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737" name="Group 347"/>
            <p:cNvGrpSpPr>
              <a:grpSpLocks/>
            </p:cNvGrpSpPr>
            <p:nvPr/>
          </p:nvGrpSpPr>
          <p:grpSpPr bwMode="auto">
            <a:xfrm>
              <a:off x="0" y="845"/>
              <a:ext cx="6005" cy="1845"/>
              <a:chOff x="-912" y="1469"/>
              <a:chExt cx="6005" cy="1845"/>
            </a:xfrm>
          </p:grpSpPr>
          <p:sp>
            <p:nvSpPr>
              <p:cNvPr id="30738" name="Line 348"/>
              <p:cNvSpPr>
                <a:spLocks noChangeShapeType="1"/>
              </p:cNvSpPr>
              <p:nvPr/>
            </p:nvSpPr>
            <p:spPr bwMode="auto">
              <a:xfrm rot="20955401" flipV="1">
                <a:off x="-768" y="181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9" name="Line 349"/>
              <p:cNvSpPr>
                <a:spLocks noChangeShapeType="1"/>
              </p:cNvSpPr>
              <p:nvPr/>
            </p:nvSpPr>
            <p:spPr bwMode="auto">
              <a:xfrm rot="644599">
                <a:off x="-768" y="24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0" name="Line 350"/>
              <p:cNvSpPr>
                <a:spLocks noChangeShapeType="1"/>
              </p:cNvSpPr>
              <p:nvPr/>
            </p:nvSpPr>
            <p:spPr bwMode="auto">
              <a:xfrm rot="20955401" flipV="1">
                <a:off x="-84" y="24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1" name="Line 351"/>
              <p:cNvSpPr>
                <a:spLocks noChangeShapeType="1"/>
              </p:cNvSpPr>
              <p:nvPr/>
            </p:nvSpPr>
            <p:spPr bwMode="auto">
              <a:xfrm rot="644599">
                <a:off x="-96" y="182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2" name="Line 352"/>
              <p:cNvSpPr>
                <a:spLocks noChangeShapeType="1"/>
              </p:cNvSpPr>
              <p:nvPr/>
            </p:nvSpPr>
            <p:spPr bwMode="auto">
              <a:xfrm rot="20955401" flipV="1">
                <a:off x="588" y="182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3" name="Line 353"/>
              <p:cNvSpPr>
                <a:spLocks noChangeShapeType="1"/>
              </p:cNvSpPr>
              <p:nvPr/>
            </p:nvSpPr>
            <p:spPr bwMode="auto">
              <a:xfrm rot="644599">
                <a:off x="588" y="247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4" name="Line 354"/>
              <p:cNvSpPr>
                <a:spLocks noChangeShapeType="1"/>
              </p:cNvSpPr>
              <p:nvPr/>
            </p:nvSpPr>
            <p:spPr bwMode="auto">
              <a:xfrm rot="20955401" flipV="1">
                <a:off x="1272" y="247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5" name="Line 355"/>
              <p:cNvSpPr>
                <a:spLocks noChangeShapeType="1"/>
              </p:cNvSpPr>
              <p:nvPr/>
            </p:nvSpPr>
            <p:spPr bwMode="auto">
              <a:xfrm rot="644599">
                <a:off x="1260" y="183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746" name="Group 356"/>
              <p:cNvGrpSpPr>
                <a:grpSpLocks/>
              </p:cNvGrpSpPr>
              <p:nvPr/>
            </p:nvGrpSpPr>
            <p:grpSpPr bwMode="auto">
              <a:xfrm>
                <a:off x="1944" y="1835"/>
                <a:ext cx="1474" cy="1149"/>
                <a:chOff x="1944" y="1835"/>
                <a:chExt cx="1474" cy="1149"/>
              </a:xfrm>
            </p:grpSpPr>
            <p:sp>
              <p:nvSpPr>
                <p:cNvPr id="30767" name="Line 357"/>
                <p:cNvSpPr>
                  <a:spLocks noChangeShapeType="1"/>
                </p:cNvSpPr>
                <p:nvPr/>
              </p:nvSpPr>
              <p:spPr bwMode="auto">
                <a:xfrm rot="20955401" flipV="1">
                  <a:off x="1944" y="1835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68" name="Line 358"/>
                <p:cNvSpPr>
                  <a:spLocks noChangeShapeType="1"/>
                </p:cNvSpPr>
                <p:nvPr/>
              </p:nvSpPr>
              <p:spPr bwMode="auto">
                <a:xfrm rot="644599">
                  <a:off x="1944" y="2483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69" name="Line 359"/>
                <p:cNvSpPr>
                  <a:spLocks noChangeShapeType="1"/>
                </p:cNvSpPr>
                <p:nvPr/>
              </p:nvSpPr>
              <p:spPr bwMode="auto">
                <a:xfrm rot="20955401" flipV="1">
                  <a:off x="2628" y="2483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70" name="Line 360"/>
                <p:cNvSpPr>
                  <a:spLocks noChangeShapeType="1"/>
                </p:cNvSpPr>
                <p:nvPr/>
              </p:nvSpPr>
              <p:spPr bwMode="auto">
                <a:xfrm rot="644599">
                  <a:off x="2616" y="1847"/>
                  <a:ext cx="790" cy="5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oval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47" name="Line 361"/>
              <p:cNvSpPr>
                <a:spLocks noChangeShapeType="1"/>
              </p:cNvSpPr>
              <p:nvPr/>
            </p:nvSpPr>
            <p:spPr bwMode="auto">
              <a:xfrm rot="20955401" flipV="1">
                <a:off x="3310" y="184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8" name="Line 362"/>
              <p:cNvSpPr>
                <a:spLocks noChangeShapeType="1"/>
              </p:cNvSpPr>
              <p:nvPr/>
            </p:nvSpPr>
            <p:spPr bwMode="auto">
              <a:xfrm rot="644599">
                <a:off x="3310" y="249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9" name="Line 363"/>
              <p:cNvSpPr>
                <a:spLocks noChangeShapeType="1"/>
              </p:cNvSpPr>
              <p:nvPr/>
            </p:nvSpPr>
            <p:spPr bwMode="auto">
              <a:xfrm rot="20955401" flipV="1">
                <a:off x="3994" y="249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50" name="Line 364"/>
              <p:cNvSpPr>
                <a:spLocks noChangeShapeType="1"/>
              </p:cNvSpPr>
              <p:nvPr/>
            </p:nvSpPr>
            <p:spPr bwMode="auto">
              <a:xfrm rot="644599">
                <a:off x="3982" y="1859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51" name="Text Box 365"/>
              <p:cNvSpPr txBox="1">
                <a:spLocks noChangeArrowheads="1"/>
              </p:cNvSpPr>
              <p:nvPr/>
            </p:nvSpPr>
            <p:spPr bwMode="auto">
              <a:xfrm>
                <a:off x="-570" y="1763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52" name="Text Box 366"/>
              <p:cNvSpPr txBox="1">
                <a:spLocks noChangeArrowheads="1"/>
              </p:cNvSpPr>
              <p:nvPr/>
            </p:nvSpPr>
            <p:spPr bwMode="auto">
              <a:xfrm>
                <a:off x="207" y="1811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53" name="Text Box 367"/>
              <p:cNvSpPr txBox="1">
                <a:spLocks noChangeArrowheads="1"/>
              </p:cNvSpPr>
              <p:nvPr/>
            </p:nvSpPr>
            <p:spPr bwMode="auto">
              <a:xfrm>
                <a:off x="4331" y="1859"/>
                <a:ext cx="762" cy="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e</a:t>
                </a:r>
                <a:r>
                  <a:rPr lang="en-US" sz="2400" baseline="-25000"/>
                  <a:t>2</a:t>
                </a:r>
                <a:r>
                  <a:rPr lang="en-US" sz="2400" i="1" baseline="-25000"/>
                  <a:t>n</a:t>
                </a:r>
                <a:endParaRPr lang="en-US" sz="3200" i="1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54" name="Text Box 368"/>
              <p:cNvSpPr txBox="1">
                <a:spLocks noChangeArrowheads="1"/>
              </p:cNvSpPr>
              <p:nvPr/>
            </p:nvSpPr>
            <p:spPr bwMode="auto">
              <a:xfrm>
                <a:off x="4331" y="2627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2</a:t>
                </a:r>
                <a:r>
                  <a:rPr lang="en-US" sz="2400" i="1" baseline="-25000"/>
                  <a:t>n</a:t>
                </a:r>
                <a:endParaRPr lang="en-US" sz="3200" i="1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55" name="Text Box 369"/>
              <p:cNvSpPr txBox="1">
                <a:spLocks noChangeArrowheads="1"/>
              </p:cNvSpPr>
              <p:nvPr/>
            </p:nvSpPr>
            <p:spPr bwMode="auto">
              <a:xfrm>
                <a:off x="-12" y="2549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2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56" name="Text Box 370"/>
              <p:cNvSpPr txBox="1">
                <a:spLocks noChangeArrowheads="1"/>
              </p:cNvSpPr>
              <p:nvPr/>
            </p:nvSpPr>
            <p:spPr bwMode="auto">
              <a:xfrm>
                <a:off x="-459" y="2723"/>
                <a:ext cx="762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d</a:t>
                </a:r>
                <a:r>
                  <a:rPr lang="en-US" sz="2400" baseline="-25000"/>
                  <a:t>1</a:t>
                </a:r>
                <a:endParaRPr lang="en-US" sz="3200"/>
              </a:p>
              <a:p>
                <a:pPr algn="l" rtl="0"/>
                <a:endParaRPr lang="en-US" sz="2400" i="1"/>
              </a:p>
            </p:txBody>
          </p:sp>
          <p:sp>
            <p:nvSpPr>
              <p:cNvPr id="30757" name="Text Box 371"/>
              <p:cNvSpPr txBox="1">
                <a:spLocks noChangeArrowheads="1"/>
              </p:cNvSpPr>
              <p:nvPr/>
            </p:nvSpPr>
            <p:spPr bwMode="auto">
              <a:xfrm>
                <a:off x="-912" y="2252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30758" name="Text Box 372"/>
              <p:cNvSpPr txBox="1">
                <a:spLocks noChangeArrowheads="1"/>
              </p:cNvSpPr>
              <p:nvPr/>
            </p:nvSpPr>
            <p:spPr bwMode="auto">
              <a:xfrm>
                <a:off x="507" y="20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30759" name="Text Box 373"/>
              <p:cNvSpPr txBox="1">
                <a:spLocks noChangeArrowheads="1"/>
              </p:cNvSpPr>
              <p:nvPr/>
            </p:nvSpPr>
            <p:spPr bwMode="auto">
              <a:xfrm>
                <a:off x="4649" y="23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</a:p>
            </p:txBody>
          </p:sp>
          <p:sp>
            <p:nvSpPr>
              <p:cNvPr id="30760" name="Text Box 374"/>
              <p:cNvSpPr txBox="1">
                <a:spLocks noChangeArrowheads="1"/>
              </p:cNvSpPr>
              <p:nvPr/>
            </p:nvSpPr>
            <p:spPr bwMode="auto">
              <a:xfrm>
                <a:off x="-165" y="146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30761" name="Text Box 375"/>
              <p:cNvSpPr txBox="1">
                <a:spLocks noChangeArrowheads="1"/>
              </p:cNvSpPr>
              <p:nvPr/>
            </p:nvSpPr>
            <p:spPr bwMode="auto">
              <a:xfrm>
                <a:off x="1215" y="1489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30762" name="Text Box 376"/>
              <p:cNvSpPr txBox="1">
                <a:spLocks noChangeArrowheads="1"/>
              </p:cNvSpPr>
              <p:nvPr/>
            </p:nvSpPr>
            <p:spPr bwMode="auto">
              <a:xfrm>
                <a:off x="3836" y="1532"/>
                <a:ext cx="403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  <a:r>
                  <a:rPr lang="en-US" sz="2400"/>
                  <a:t>-1</a:t>
                </a:r>
                <a:endParaRPr lang="en-US" sz="2400" i="1"/>
              </a:p>
            </p:txBody>
          </p:sp>
          <p:sp>
            <p:nvSpPr>
              <p:cNvPr id="30763" name="Text Box 377"/>
              <p:cNvSpPr txBox="1">
                <a:spLocks noChangeArrowheads="1"/>
              </p:cNvSpPr>
              <p:nvPr/>
            </p:nvSpPr>
            <p:spPr bwMode="auto">
              <a:xfrm>
                <a:off x="-129" y="3017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1</a:t>
                </a:r>
              </a:p>
            </p:txBody>
          </p:sp>
          <p:sp>
            <p:nvSpPr>
              <p:cNvPr id="30764" name="Text Box 378"/>
              <p:cNvSpPr txBox="1">
                <a:spLocks noChangeArrowheads="1"/>
              </p:cNvSpPr>
              <p:nvPr/>
            </p:nvSpPr>
            <p:spPr bwMode="auto">
              <a:xfrm>
                <a:off x="1251" y="3037"/>
                <a:ext cx="19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/>
                  <a:t>2</a:t>
                </a:r>
              </a:p>
            </p:txBody>
          </p:sp>
          <p:sp>
            <p:nvSpPr>
              <p:cNvPr id="30765" name="Text Box 379"/>
              <p:cNvSpPr txBox="1">
                <a:spLocks noChangeArrowheads="1"/>
              </p:cNvSpPr>
              <p:nvPr/>
            </p:nvSpPr>
            <p:spPr bwMode="auto">
              <a:xfrm>
                <a:off x="3860" y="3032"/>
                <a:ext cx="439" cy="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r" rtl="1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l" rtl="0"/>
                <a:r>
                  <a:rPr lang="en-US" sz="2400" i="1"/>
                  <a:t>n</a:t>
                </a:r>
                <a:r>
                  <a:rPr lang="en-US" sz="2400"/>
                  <a:t>-1</a:t>
                </a:r>
                <a:endParaRPr lang="en-US" sz="2400" i="1"/>
              </a:p>
            </p:txBody>
          </p:sp>
          <p:sp>
            <p:nvSpPr>
              <p:cNvPr id="30766" name="Oval 380"/>
              <p:cNvSpPr>
                <a:spLocks noChangeArrowheads="1"/>
              </p:cNvSpPr>
              <p:nvPr/>
            </p:nvSpPr>
            <p:spPr bwMode="auto">
              <a:xfrm flipH="1" flipV="1">
                <a:off x="4708" y="2404"/>
                <a:ext cx="64" cy="5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0726" name="Text Box 381"/>
          <p:cNvSpPr txBox="1">
            <a:spLocks noChangeArrowheads="1"/>
          </p:cNvSpPr>
          <p:nvPr/>
        </p:nvSpPr>
        <p:spPr bwMode="auto">
          <a:xfrm>
            <a:off x="612775" y="4414838"/>
            <a:ext cx="8323263" cy="244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u="sng" dirty="0"/>
              <a:t>The set of vertices of </a:t>
            </a:r>
            <a:r>
              <a:rPr lang="en-US" i="1" u="sng" dirty="0"/>
              <a:t>N</a:t>
            </a:r>
            <a:r>
              <a:rPr lang="en-US" u="sng" dirty="0"/>
              <a:t>-vertex FSR</a:t>
            </a:r>
            <a:r>
              <a:rPr lang="en-US" dirty="0"/>
              <a:t> </a:t>
            </a:r>
          </a:p>
          <a:p>
            <a:pPr algn="ctr" rtl="0" eaLnBrk="1" hangingPunct="1">
              <a:spcBef>
                <a:spcPct val="50000"/>
              </a:spcBef>
            </a:pP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-1)/3 </a:t>
            </a:r>
            <a:r>
              <a:rPr lang="en-US" i="1" dirty="0"/>
              <a:t>upper vertices</a:t>
            </a:r>
          </a:p>
          <a:p>
            <a:pPr algn="ctr" rtl="0" eaLnBrk="1" hangingPunct="1">
              <a:spcBef>
                <a:spcPct val="50000"/>
              </a:spcBef>
            </a:pPr>
            <a:r>
              <a:rPr lang="en-US" b="1" dirty="0"/>
              <a:t>(</a:t>
            </a:r>
            <a:r>
              <a:rPr lang="en-US" b="1" i="1" dirty="0">
                <a:cs typeface="Times New Roman" pitchFamily="18" charset="0"/>
              </a:rPr>
              <a:t>N</a:t>
            </a:r>
            <a:r>
              <a:rPr lang="en-US" b="1" dirty="0">
                <a:cs typeface="Times New Roman" pitchFamily="18" charset="0"/>
              </a:rPr>
              <a:t>+2)/3 </a:t>
            </a:r>
            <a:r>
              <a:rPr lang="en-US" b="1" i="1" dirty="0">
                <a:cs typeface="Times New Roman" pitchFamily="18" charset="0"/>
              </a:rPr>
              <a:t>middle</a:t>
            </a:r>
            <a:r>
              <a:rPr lang="en-US" b="1" dirty="0">
                <a:cs typeface="Times New Roman" pitchFamily="18" charset="0"/>
              </a:rPr>
              <a:t> (</a:t>
            </a:r>
            <a:r>
              <a:rPr lang="en-US" b="1" i="1" dirty="0">
                <a:cs typeface="Times New Roman" pitchFamily="18" charset="0"/>
              </a:rPr>
              <a:t>basic</a:t>
            </a:r>
            <a:r>
              <a:rPr lang="en-US" b="1" dirty="0">
                <a:cs typeface="Times New Roman" pitchFamily="18" charset="0"/>
              </a:rPr>
              <a:t>) </a:t>
            </a:r>
            <a:r>
              <a:rPr lang="en-US" b="1" i="1" dirty="0">
                <a:cs typeface="Times New Roman" pitchFamily="18" charset="0"/>
              </a:rPr>
              <a:t>vertices </a:t>
            </a:r>
            <a:r>
              <a:rPr lang="en-US" b="1" dirty="0">
                <a:cs typeface="Times New Roman" pitchFamily="18" charset="0"/>
              </a:rPr>
              <a:t>(</a:t>
            </a:r>
            <a:r>
              <a:rPr lang="en-US" b="1" i="1" dirty="0"/>
              <a:t>n </a:t>
            </a:r>
            <a:r>
              <a:rPr lang="en-US" b="1" i="1" dirty="0">
                <a:cs typeface="Times New Roman" pitchFamily="18" charset="0"/>
              </a:rPr>
              <a:t>– size of FSR</a:t>
            </a:r>
            <a:r>
              <a:rPr lang="en-US" b="1" dirty="0">
                <a:cs typeface="Times New Roman" pitchFamily="18" charset="0"/>
              </a:rPr>
              <a:t>)</a:t>
            </a:r>
            <a:endParaRPr lang="en-US" b="1" i="1" dirty="0">
              <a:cs typeface="Times New Roman" pitchFamily="18" charset="0"/>
            </a:endParaRPr>
          </a:p>
          <a:p>
            <a:pPr algn="ctr" rtl="0" eaLnBrk="1" hangingPunct="1">
              <a:spcBef>
                <a:spcPct val="50000"/>
              </a:spcBef>
            </a:pP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-1)/3 </a:t>
            </a:r>
            <a:r>
              <a:rPr lang="en-US" i="1" dirty="0"/>
              <a:t>lower vertices</a:t>
            </a:r>
            <a:endParaRPr lang="ru-RU" i="1" dirty="0"/>
          </a:p>
        </p:txBody>
      </p:sp>
      <p:sp>
        <p:nvSpPr>
          <p:cNvPr id="30727" name="Arc 32"/>
          <p:cNvSpPr>
            <a:spLocks/>
          </p:cNvSpPr>
          <p:nvPr/>
        </p:nvSpPr>
        <p:spPr bwMode="auto">
          <a:xfrm rot="13368407" flipH="1">
            <a:off x="3063875" y="2789238"/>
            <a:ext cx="2890838" cy="227012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8" name="Arc 32"/>
          <p:cNvSpPr>
            <a:spLocks/>
          </p:cNvSpPr>
          <p:nvPr/>
        </p:nvSpPr>
        <p:spPr bwMode="auto">
          <a:xfrm rot="8277569" flipH="1">
            <a:off x="1081088" y="2779713"/>
            <a:ext cx="2889250" cy="233362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9" name="Arc 32"/>
          <p:cNvSpPr>
            <a:spLocks/>
          </p:cNvSpPr>
          <p:nvPr/>
        </p:nvSpPr>
        <p:spPr bwMode="auto">
          <a:xfrm rot="13368407" flipH="1">
            <a:off x="925513" y="2760663"/>
            <a:ext cx="2889250" cy="228600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0" name="Arc 32"/>
          <p:cNvSpPr>
            <a:spLocks/>
          </p:cNvSpPr>
          <p:nvPr/>
        </p:nvSpPr>
        <p:spPr bwMode="auto">
          <a:xfrm rot="13368407" flipH="1">
            <a:off x="5230813" y="2819400"/>
            <a:ext cx="2889250" cy="227013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1" name="Arc 32"/>
          <p:cNvSpPr>
            <a:spLocks/>
          </p:cNvSpPr>
          <p:nvPr/>
        </p:nvSpPr>
        <p:spPr bwMode="auto">
          <a:xfrm rot="8277569" flipH="1">
            <a:off x="3213100" y="2805113"/>
            <a:ext cx="2890838" cy="233362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2" name="Arc 32"/>
          <p:cNvSpPr>
            <a:spLocks/>
          </p:cNvSpPr>
          <p:nvPr/>
        </p:nvSpPr>
        <p:spPr bwMode="auto">
          <a:xfrm rot="8277569" flipH="1">
            <a:off x="5394325" y="2816225"/>
            <a:ext cx="2889250" cy="233363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3" name="Text Box 369"/>
          <p:cNvSpPr txBox="1">
            <a:spLocks noChangeArrowheads="1"/>
          </p:cNvSpPr>
          <p:nvPr/>
        </p:nvSpPr>
        <p:spPr bwMode="auto">
          <a:xfrm>
            <a:off x="6227763" y="3330575"/>
            <a:ext cx="1209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i="1"/>
              <a:t>f</a:t>
            </a:r>
            <a:r>
              <a:rPr lang="en-US" sz="2400" i="1" baseline="-25000"/>
              <a:t>n</a:t>
            </a:r>
            <a:r>
              <a:rPr lang="en-US" sz="2400" baseline="-25000"/>
              <a:t>-2</a:t>
            </a:r>
            <a:endParaRPr lang="en-US" sz="3200" i="1"/>
          </a:p>
          <a:p>
            <a:pPr algn="l" rtl="0"/>
            <a:endParaRPr lang="en-US" sz="2400" i="1"/>
          </a:p>
        </p:txBody>
      </p:sp>
      <p:sp>
        <p:nvSpPr>
          <p:cNvPr id="30734" name="Text Box 369"/>
          <p:cNvSpPr txBox="1">
            <a:spLocks noChangeArrowheads="1"/>
          </p:cNvSpPr>
          <p:nvPr/>
        </p:nvSpPr>
        <p:spPr bwMode="auto">
          <a:xfrm>
            <a:off x="2576513" y="3248025"/>
            <a:ext cx="1209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i="1"/>
              <a:t>g</a:t>
            </a:r>
            <a:r>
              <a:rPr lang="en-US" sz="2400" baseline="-25000"/>
              <a:t>1</a:t>
            </a:r>
            <a:endParaRPr lang="en-US" sz="3200"/>
          </a:p>
          <a:p>
            <a:pPr algn="l" rtl="0"/>
            <a:endParaRPr lang="en-US" sz="2400" i="1"/>
          </a:p>
        </p:txBody>
      </p:sp>
      <p:sp>
        <p:nvSpPr>
          <p:cNvPr id="30735" name="Text Box 369"/>
          <p:cNvSpPr txBox="1">
            <a:spLocks noChangeArrowheads="1"/>
          </p:cNvSpPr>
          <p:nvPr/>
        </p:nvSpPr>
        <p:spPr bwMode="auto">
          <a:xfrm>
            <a:off x="6769100" y="3330575"/>
            <a:ext cx="1209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i="1"/>
              <a:t>g</a:t>
            </a:r>
            <a:r>
              <a:rPr lang="en-US" sz="2400" i="1" baseline="-25000"/>
              <a:t>n</a:t>
            </a:r>
            <a:r>
              <a:rPr lang="en-US" sz="2400" baseline="-25000"/>
              <a:t>-2</a:t>
            </a:r>
            <a:endParaRPr lang="en-US" sz="3200" i="1"/>
          </a:p>
          <a:p>
            <a:pPr algn="l" rtl="0"/>
            <a:endParaRPr lang="en-US" sz="2400" i="1"/>
          </a:p>
        </p:txBody>
      </p:sp>
      <p:sp>
        <p:nvSpPr>
          <p:cNvPr id="69" name="Text Box 382"/>
          <p:cNvSpPr txBox="1">
            <a:spLocks noChangeArrowheads="1"/>
          </p:cNvSpPr>
          <p:nvPr/>
        </p:nvSpPr>
        <p:spPr bwMode="auto">
          <a:xfrm>
            <a:off x="228600" y="882650"/>
            <a:ext cx="879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sz="2400" b="1" dirty="0" smtClean="0">
                <a:solidFill>
                  <a:schemeClr val="tx2"/>
                </a:solidFill>
              </a:rPr>
              <a:t>(</a:t>
            </a:r>
            <a:r>
              <a:rPr lang="en-US" sz="2400" b="1" dirty="0">
                <a:solidFill>
                  <a:schemeClr val="tx2"/>
                </a:solidFill>
              </a:rPr>
              <a:t>T</a:t>
            </a:r>
            <a:r>
              <a:rPr lang="en-US" sz="2400" b="1" dirty="0" smtClean="0">
                <a:solidFill>
                  <a:schemeClr val="tx2"/>
                </a:solidFill>
              </a:rPr>
              <a:t>he </a:t>
            </a:r>
            <a:r>
              <a:rPr lang="en-US" sz="2400" b="1" dirty="0">
                <a:solidFill>
                  <a:srgbClr val="CC00CC"/>
                </a:solidFill>
              </a:rPr>
              <a:t>square</a:t>
            </a:r>
            <a:r>
              <a:rPr lang="en-US" sz="2400" b="1" dirty="0">
                <a:solidFill>
                  <a:schemeClr val="tx2"/>
                </a:solidFill>
              </a:rPr>
              <a:t> of the rhomboid)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61A9004-898E-4E01-8AF0-EE2713482F56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DF0C89-7D3D-493A-9367-2AF5EE34A17A}" type="slidenum">
              <a:rPr lang="he-IL" sz="1400" smtClean="0">
                <a:cs typeface="Arial" charset="0"/>
              </a:rPr>
              <a:pPr eaLnBrk="1" hangingPunct="1"/>
              <a:t>16</a:t>
            </a:fld>
            <a:endParaRPr lang="en-US" sz="1400" smtClean="0">
              <a:cs typeface="Arial" charset="0"/>
            </a:endParaRPr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6713" y="290513"/>
            <a:ext cx="8534400" cy="6191250"/>
          </a:xfrm>
        </p:spPr>
        <p:txBody>
          <a:bodyPr/>
          <a:lstStyle/>
          <a:p>
            <a:pPr algn="just" rtl="0" eaLnBrk="1" hangingPunct="1">
              <a:defRPr/>
            </a:pPr>
            <a:r>
              <a:rPr lang="en-US" sz="3600" dirty="0">
                <a:cs typeface="Times New Roman" pitchFamily="18" charset="0"/>
              </a:rPr>
              <a:t>Being </a:t>
            </a:r>
            <a:r>
              <a:rPr lang="en-US" sz="3600" b="1" dirty="0">
                <a:solidFill>
                  <a:srgbClr val="CC00CC"/>
                </a:solidFill>
                <a:cs typeface="Times New Roman" pitchFamily="18" charset="0"/>
              </a:rPr>
              <a:t>complicated graphs of a regular structure</a:t>
            </a:r>
            <a:r>
              <a:rPr lang="en-US" sz="3600" dirty="0">
                <a:cs typeface="Times New Roman" pitchFamily="18" charset="0"/>
              </a:rPr>
              <a:t>, </a:t>
            </a:r>
            <a:r>
              <a:rPr lang="en-US" sz="3600" b="1" dirty="0">
                <a:solidFill>
                  <a:srgbClr val="FF0000"/>
                </a:solidFill>
                <a:cs typeface="Times New Roman" pitchFamily="18" charset="0"/>
              </a:rPr>
              <a:t>rhomboidal graphs </a:t>
            </a:r>
            <a:r>
              <a:rPr lang="en-US" sz="3600" dirty="0">
                <a:cs typeface="Times New Roman" pitchFamily="18" charset="0"/>
              </a:rPr>
              <a:t>may be applied for </a:t>
            </a:r>
            <a:r>
              <a:rPr lang="en-US" sz="3600" b="1" dirty="0">
                <a:cs typeface="Times New Roman" pitchFamily="18" charset="0"/>
              </a:rPr>
              <a:t>simulating</a:t>
            </a:r>
            <a:r>
              <a:rPr lang="en-US" sz="3600" dirty="0">
                <a:cs typeface="Times New Roman" pitchFamily="18" charset="0"/>
              </a:rPr>
              <a:t> advanced </a:t>
            </a:r>
            <a:r>
              <a:rPr lang="en-US" sz="3600" b="1" dirty="0">
                <a:cs typeface="Times New Roman" pitchFamily="18" charset="0"/>
              </a:rPr>
              <a:t>homogeneous systems</a:t>
            </a:r>
            <a:r>
              <a:rPr lang="en-US" sz="3600" dirty="0">
                <a:cs typeface="Times New Roman" pitchFamily="18" charset="0"/>
              </a:rPr>
              <a:t>, e.g., production lines or telecommunication networks. </a:t>
            </a:r>
            <a:endParaRPr lang="en-US" sz="36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Square rhomboids </a:t>
            </a:r>
            <a:r>
              <a:rPr lang="en-US" sz="3600" dirty="0">
                <a:cs typeface="Times New Roman" pitchFamily="18" charset="0"/>
              </a:rPr>
              <a:t>being </a:t>
            </a:r>
            <a:r>
              <a:rPr lang="en-US" sz="3600" b="1" dirty="0">
                <a:solidFill>
                  <a:srgbClr val="CC00CC"/>
                </a:solidFill>
                <a:cs typeface="Times New Roman" pitchFamily="18" charset="0"/>
              </a:rPr>
              <a:t>planar graphs </a:t>
            </a:r>
            <a:r>
              <a:rPr lang="en-US" sz="3600" dirty="0">
                <a:cs typeface="Times New Roman" pitchFamily="18" charset="0"/>
              </a:rPr>
              <a:t>are more appropriate for </a:t>
            </a:r>
            <a:r>
              <a:rPr lang="en-US" sz="3600" b="1" dirty="0">
                <a:cs typeface="Times New Roman" pitchFamily="18" charset="0"/>
              </a:rPr>
              <a:t>structures</a:t>
            </a:r>
            <a:r>
              <a:rPr lang="en-US" sz="3600" dirty="0">
                <a:cs typeface="Times New Roman" pitchFamily="18" charset="0"/>
              </a:rPr>
              <a:t> in which </a:t>
            </a:r>
            <a:r>
              <a:rPr lang="en-US" sz="3600" b="1" dirty="0">
                <a:cs typeface="Times New Roman" pitchFamily="18" charset="0"/>
              </a:rPr>
              <a:t>crossing edges are </a:t>
            </a:r>
            <a:r>
              <a:rPr lang="en-US" sz="3600" b="1" dirty="0" smtClean="0">
                <a:cs typeface="Times New Roman" pitchFamily="18" charset="0"/>
              </a:rPr>
              <a:t>undesirable</a:t>
            </a:r>
            <a:r>
              <a:rPr lang="en-US" sz="3600" dirty="0" smtClean="0">
                <a:cs typeface="Times New Roman" pitchFamily="18" charset="0"/>
              </a:rPr>
              <a:t>. </a:t>
            </a:r>
          </a:p>
          <a:p>
            <a:pPr algn="just" rtl="0" eaLnBrk="1" hangingPunct="1">
              <a:defRPr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Full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square rhomboids </a:t>
            </a:r>
            <a:r>
              <a:rPr lang="en-US" sz="3600" dirty="0">
                <a:cs typeface="Times New Roman" pitchFamily="18" charset="0"/>
              </a:rPr>
              <a:t>are suitable for more </a:t>
            </a:r>
            <a:r>
              <a:rPr lang="en-US" sz="3600" b="1" dirty="0">
                <a:cs typeface="Times New Roman" pitchFamily="18" charset="0"/>
              </a:rPr>
              <a:t>general applications</a:t>
            </a:r>
            <a:r>
              <a:rPr lang="en-US" sz="3600" dirty="0">
                <a:cs typeface="Times New Roman" pitchFamily="18" charset="0"/>
              </a:rPr>
              <a:t>.</a:t>
            </a:r>
            <a:endParaRPr lang="en-US" sz="2800" dirty="0" smtClean="0">
              <a:cs typeface="Times New Roman" pitchFamily="18" charset="0"/>
            </a:endParaRPr>
          </a:p>
          <a:p>
            <a:pPr algn="l" rtl="0" eaLnBrk="1" hangingPunct="1">
              <a:defRPr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5965CA1-0C3B-4D12-9C46-17B3649DB26D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642C4F5-3C93-4B8F-BD57-F82CF0BDD4C9}" type="slidenum">
              <a:rPr lang="he-IL" sz="1400" smtClean="0">
                <a:cs typeface="Arial" charset="0"/>
              </a:rPr>
              <a:pPr eaLnBrk="1" hangingPunct="1"/>
              <a:t>17</a:t>
            </a:fld>
            <a:endParaRPr lang="en-US" sz="1400" smtClean="0">
              <a:cs typeface="Arial" charset="0"/>
            </a:endParaRPr>
          </a:p>
        </p:txBody>
      </p:sp>
      <p:sp>
        <p:nvSpPr>
          <p:cNvPr id="175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6713" y="149225"/>
            <a:ext cx="8534400" cy="6191250"/>
          </a:xfrm>
        </p:spPr>
        <p:txBody>
          <a:bodyPr/>
          <a:lstStyle/>
          <a:p>
            <a:pPr algn="just" rtl="0" eaLnBrk="1" hangingPunct="1">
              <a:defRPr/>
            </a:pPr>
            <a:r>
              <a:rPr lang="en-US" sz="3600" dirty="0" smtClean="0">
                <a:cs typeface="Times New Roman" pitchFamily="18" charset="0"/>
              </a:rPr>
              <a:t>We propose different </a:t>
            </a:r>
            <a:r>
              <a:rPr lang="en-US" sz="36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decomposition methods </a:t>
            </a:r>
            <a:r>
              <a:rPr lang="en-US" sz="3600" dirty="0" smtClean="0">
                <a:cs typeface="Times New Roman" pitchFamily="18" charset="0"/>
              </a:rPr>
              <a:t>for generating expressions </a:t>
            </a:r>
            <a:r>
              <a:rPr lang="en-US" sz="3600" dirty="0">
                <a:cs typeface="Times New Roman" pitchFamily="18" charset="0"/>
              </a:rPr>
              <a:t>with </a:t>
            </a:r>
            <a:r>
              <a:rPr lang="en-US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polynomial complexities </a:t>
            </a:r>
            <a:r>
              <a:rPr lang="en-US" sz="3600" dirty="0" smtClean="0">
                <a:cs typeface="Times New Roman" pitchFamily="18" charset="0"/>
              </a:rPr>
              <a:t>for </a:t>
            </a:r>
            <a:r>
              <a:rPr lang="en-US" sz="3600" b="1" dirty="0" smtClean="0">
                <a:solidFill>
                  <a:srgbClr val="FF0000"/>
                </a:solidFill>
                <a:cs typeface="Times New Roman" pitchFamily="18" charset="0"/>
              </a:rPr>
              <a:t>rhomboidal graphs</a:t>
            </a:r>
            <a:r>
              <a:rPr lang="en-US" sz="3600" dirty="0" smtClean="0">
                <a:cs typeface="Times New Roman" pitchFamily="18" charset="0"/>
              </a:rPr>
              <a:t> and </a:t>
            </a:r>
            <a:r>
              <a:rPr lang="en-US" sz="3600" dirty="0"/>
              <a:t>carry out their </a:t>
            </a:r>
            <a:r>
              <a:rPr lang="en-US" sz="3600" b="1" dirty="0"/>
              <a:t>comparative analysis</a:t>
            </a:r>
            <a:r>
              <a:rPr lang="en-US" sz="3600" dirty="0"/>
              <a:t>.</a:t>
            </a:r>
            <a:endParaRPr lang="en-US" sz="36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r>
              <a:rPr lang="en-US" sz="3600" dirty="0" smtClean="0">
                <a:cs typeface="Times New Roman" pitchFamily="18" charset="0"/>
              </a:rPr>
              <a:t>A </a:t>
            </a:r>
            <a:r>
              <a:rPr lang="en-US" sz="3600" b="1" i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decomposition method</a:t>
            </a:r>
            <a:r>
              <a:rPr lang="en-US" sz="3600" dirty="0" smtClean="0">
                <a:cs typeface="Times New Roman" pitchFamily="18" charset="0"/>
              </a:rPr>
              <a:t> is based on </a:t>
            </a:r>
            <a:r>
              <a:rPr lang="en-US" sz="3600" b="1" dirty="0" smtClean="0">
                <a:cs typeface="Times New Roman" pitchFamily="18" charset="0"/>
              </a:rPr>
              <a:t>revealing </a:t>
            </a:r>
            <a:r>
              <a:rPr lang="en-US" sz="3600" b="1" dirty="0" err="1" smtClean="0">
                <a:cs typeface="Times New Roman" pitchFamily="18" charset="0"/>
              </a:rPr>
              <a:t>subgraphs</a:t>
            </a:r>
            <a:r>
              <a:rPr lang="en-US" sz="3600" dirty="0" smtClean="0">
                <a:cs typeface="Times New Roman" pitchFamily="18" charset="0"/>
              </a:rPr>
              <a:t> in the initial graph.</a:t>
            </a:r>
          </a:p>
          <a:p>
            <a:pPr algn="just" rtl="0" eaLnBrk="1" hangingPunct="1">
              <a:defRPr/>
            </a:pPr>
            <a:endParaRPr lang="en-US" sz="2400" dirty="0" smtClean="0">
              <a:cs typeface="Times New Roman" pitchFamily="18" charset="0"/>
            </a:endParaRPr>
          </a:p>
          <a:p>
            <a:pPr algn="just" rtl="0" eaLnBrk="1" hangingPunct="1">
              <a:defRPr/>
            </a:pPr>
            <a:r>
              <a:rPr lang="en-US" sz="3600" dirty="0" smtClean="0">
                <a:cs typeface="Times New Roman" pitchFamily="18" charset="0"/>
              </a:rPr>
              <a:t>The resulting expression is produced by a special 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composition</a:t>
            </a:r>
            <a:r>
              <a:rPr lang="en-US" sz="3600" dirty="0" smtClean="0">
                <a:cs typeface="Times New Roman" pitchFamily="18" charset="0"/>
              </a:rPr>
              <a:t> of </a:t>
            </a:r>
            <a:r>
              <a:rPr lang="en-US" sz="3600" b="1" dirty="0" err="1" smtClean="0">
                <a:cs typeface="Times New Roman" pitchFamily="18" charset="0"/>
              </a:rPr>
              <a:t>subexpressions</a:t>
            </a:r>
            <a:r>
              <a:rPr lang="en-US" sz="3600" dirty="0" smtClean="0">
                <a:cs typeface="Times New Roman" pitchFamily="18" charset="0"/>
              </a:rPr>
              <a:t> describing these </a:t>
            </a:r>
            <a:r>
              <a:rPr lang="en-US" sz="3600" b="1" dirty="0" err="1" smtClean="0">
                <a:cs typeface="Times New Roman" pitchFamily="18" charset="0"/>
              </a:rPr>
              <a:t>subgraphs</a:t>
            </a:r>
            <a:r>
              <a:rPr lang="en-US" sz="3600" dirty="0" smtClean="0">
                <a:cs typeface="Times New Roman" pitchFamily="18" charset="0"/>
              </a:rPr>
              <a:t>.</a:t>
            </a:r>
            <a:r>
              <a:rPr lang="en-US" dirty="0" smtClean="0">
                <a:cs typeface="Times New Roman" pitchFamily="18" charset="0"/>
              </a:rPr>
              <a:t> </a:t>
            </a:r>
          </a:p>
          <a:p>
            <a:pPr algn="l" rtl="0" eaLnBrk="1" hangingPunct="1">
              <a:defRPr/>
            </a:pPr>
            <a:endParaRPr lang="en-US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Decomposition Methods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48638" cy="4114800"/>
          </a:xfrm>
        </p:spPr>
        <p:txBody>
          <a:bodyPr/>
          <a:lstStyle/>
          <a:p>
            <a:pPr algn="l" rtl="0"/>
            <a:r>
              <a:rPr lang="en-US" sz="4000" b="1" smtClean="0">
                <a:solidFill>
                  <a:srgbClr val="FF0000"/>
                </a:solidFill>
              </a:rPr>
              <a:t>Two-</a:t>
            </a:r>
            <a:r>
              <a:rPr lang="en-US" sz="4000" b="1" smtClean="0">
                <a:solidFill>
                  <a:srgbClr val="0000FF"/>
                </a:solidFill>
              </a:rPr>
              <a:t>vertex</a:t>
            </a:r>
            <a:r>
              <a:rPr lang="en-US" sz="4000" b="1" smtClean="0"/>
              <a:t> </a:t>
            </a:r>
            <a:r>
              <a:rPr lang="en-US" sz="4000" b="1" smtClean="0">
                <a:solidFill>
                  <a:srgbClr val="0000FF"/>
                </a:solidFill>
              </a:rPr>
              <a:t>decomposition method</a:t>
            </a:r>
            <a:r>
              <a:rPr lang="en-US" sz="4000" b="1" smtClean="0"/>
              <a:t> (</a:t>
            </a:r>
            <a:r>
              <a:rPr lang="en-US" sz="4000" b="1" smtClean="0">
                <a:solidFill>
                  <a:srgbClr val="FF0000"/>
                </a:solidFill>
              </a:rPr>
              <a:t>2-</a:t>
            </a:r>
            <a:r>
              <a:rPr lang="en-US" sz="4000" b="1" smtClean="0">
                <a:solidFill>
                  <a:srgbClr val="0000FF"/>
                </a:solidFill>
              </a:rPr>
              <a:t>VDM</a:t>
            </a:r>
            <a:r>
              <a:rPr lang="en-US" sz="4000" b="1" smtClean="0"/>
              <a:t>)</a:t>
            </a:r>
          </a:p>
          <a:p>
            <a:pPr algn="l" rtl="0"/>
            <a:endParaRPr lang="en-US" smtClean="0"/>
          </a:p>
          <a:p>
            <a:pPr algn="l" rtl="0"/>
            <a:r>
              <a:rPr lang="en-US" sz="4000" b="1" smtClean="0">
                <a:solidFill>
                  <a:srgbClr val="FF0000"/>
                </a:solidFill>
              </a:rPr>
              <a:t>One-</a:t>
            </a:r>
            <a:r>
              <a:rPr lang="en-US" sz="4000" b="1" smtClean="0">
                <a:solidFill>
                  <a:srgbClr val="0000FF"/>
                </a:solidFill>
              </a:rPr>
              <a:t>vertex</a:t>
            </a:r>
            <a:r>
              <a:rPr lang="en-US" sz="4000" b="1" smtClean="0"/>
              <a:t> </a:t>
            </a:r>
            <a:r>
              <a:rPr lang="en-US" sz="4000" b="1" smtClean="0">
                <a:solidFill>
                  <a:srgbClr val="0000FF"/>
                </a:solidFill>
              </a:rPr>
              <a:t>decomposition method</a:t>
            </a:r>
            <a:r>
              <a:rPr lang="en-US" sz="4000" b="1" smtClean="0"/>
              <a:t> (</a:t>
            </a:r>
            <a:r>
              <a:rPr lang="en-US" sz="4000" b="1" smtClean="0">
                <a:solidFill>
                  <a:srgbClr val="FF0000"/>
                </a:solidFill>
              </a:rPr>
              <a:t>1-</a:t>
            </a:r>
            <a:r>
              <a:rPr lang="en-US" sz="4000" b="1" smtClean="0">
                <a:solidFill>
                  <a:srgbClr val="0000FF"/>
                </a:solidFill>
              </a:rPr>
              <a:t>VDM</a:t>
            </a:r>
            <a:r>
              <a:rPr lang="en-US" sz="4000" b="1" smtClean="0"/>
              <a:t>)</a:t>
            </a:r>
          </a:p>
          <a:p>
            <a:pPr algn="l" rtl="0"/>
            <a:endParaRPr lang="en-US" smtClean="0"/>
          </a:p>
          <a:p>
            <a:pPr algn="l" rtl="0"/>
            <a:endParaRPr lang="en-US" b="1" smtClean="0"/>
          </a:p>
          <a:p>
            <a:pPr algn="l" rtl="0"/>
            <a:endParaRPr lang="en-US" smtClean="0"/>
          </a:p>
        </p:txBody>
      </p:sp>
      <p:sp>
        <p:nvSpPr>
          <p:cNvPr id="3379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7386A20-C178-4F3D-A0B2-82F0F92A63A2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A6D1EA-BDDB-4C39-94B7-879F5BB43EBD}" type="slidenum">
              <a:rPr lang="he-IL" sz="1400" smtClean="0">
                <a:cs typeface="Arial" charset="0"/>
              </a:rPr>
              <a:pPr eaLnBrk="1" hangingPunct="1"/>
              <a:t>18</a:t>
            </a:fld>
            <a:endParaRPr lang="en-US" sz="140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5DB859B-DF02-4FE8-A38E-FF353D45C90C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48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C2EF7E-1C63-41E4-B9D4-B64E28E14669}" type="slidenum">
              <a:rPr lang="he-IL" sz="1400" smtClean="0">
                <a:cs typeface="Arial" charset="0"/>
              </a:rPr>
              <a:pPr eaLnBrk="1" hangingPunct="1"/>
              <a:t>19</a:t>
            </a:fld>
            <a:endParaRPr lang="en-US" sz="1400" smtClean="0">
              <a:cs typeface="Arial" charset="0"/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0"/>
            <a:ext cx="8921750" cy="1143000"/>
          </a:xfrm>
        </p:spPr>
        <p:txBody>
          <a:bodyPr/>
          <a:lstStyle/>
          <a:p>
            <a:pPr rtl="0"/>
            <a:r>
              <a:rPr lang="en-US" dirty="0" smtClean="0"/>
              <a:t>Square Rhomboid – 2-VDM</a:t>
            </a:r>
            <a:br>
              <a:rPr lang="en-US" dirty="0" smtClean="0"/>
            </a:br>
            <a:endParaRPr lang="ru-RU" sz="3200" b="1" baseline="-25000" dirty="0" smtClean="0"/>
          </a:p>
        </p:txBody>
      </p:sp>
      <p:graphicFrame>
        <p:nvGraphicFramePr>
          <p:cNvPr id="34821" name="Object 80"/>
          <p:cNvGraphicFramePr>
            <a:graphicFrameLocks noChangeAspect="1"/>
          </p:cNvGraphicFramePr>
          <p:nvPr>
            <p:ph sz="half" idx="2"/>
          </p:nvPr>
        </p:nvGraphicFramePr>
        <p:xfrm>
          <a:off x="223838" y="4557713"/>
          <a:ext cx="854710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7" name="Equation" r:id="rId3" imgW="3543300" imgH="254000" progId="Equation.3">
                  <p:embed/>
                </p:oleObj>
              </mc:Choice>
              <mc:Fallback>
                <p:oleObj name="Equation" r:id="rId3" imgW="3543300" imgH="254000" progId="Equation.3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8" y="4557713"/>
                        <a:ext cx="8547100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22" name="Group 101"/>
          <p:cNvGrpSpPr>
            <a:grpSpLocks/>
          </p:cNvGrpSpPr>
          <p:nvPr/>
        </p:nvGrpSpPr>
        <p:grpSpPr bwMode="auto">
          <a:xfrm>
            <a:off x="0" y="1071563"/>
            <a:ext cx="8967788" cy="2620962"/>
            <a:chOff x="0" y="675"/>
            <a:chExt cx="5649" cy="1651"/>
          </a:xfrm>
        </p:grpSpPr>
        <p:sp>
          <p:nvSpPr>
            <p:cNvPr id="34828" name="Line 5"/>
            <p:cNvSpPr>
              <a:spLocks noChangeAspect="1" noChangeShapeType="1"/>
            </p:cNvSpPr>
            <p:nvPr/>
          </p:nvSpPr>
          <p:spPr bwMode="auto">
            <a:xfrm>
              <a:off x="163" y="1497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Line 6"/>
            <p:cNvSpPr>
              <a:spLocks noChangeAspect="1" noChangeShapeType="1"/>
            </p:cNvSpPr>
            <p:nvPr/>
          </p:nvSpPr>
          <p:spPr bwMode="auto">
            <a:xfrm>
              <a:off x="1248" y="1507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0" name="Line 7"/>
            <p:cNvSpPr>
              <a:spLocks noChangeAspect="1" noChangeShapeType="1"/>
            </p:cNvSpPr>
            <p:nvPr/>
          </p:nvSpPr>
          <p:spPr bwMode="auto">
            <a:xfrm>
              <a:off x="2361" y="1516"/>
              <a:ext cx="10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1" name="Line 9"/>
            <p:cNvSpPr>
              <a:spLocks noChangeAspect="1" noChangeShapeType="1"/>
            </p:cNvSpPr>
            <p:nvPr/>
          </p:nvSpPr>
          <p:spPr bwMode="auto">
            <a:xfrm>
              <a:off x="701" y="997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2" name="Line 10"/>
            <p:cNvSpPr>
              <a:spLocks noChangeAspect="1" noChangeShapeType="1"/>
            </p:cNvSpPr>
            <p:nvPr/>
          </p:nvSpPr>
          <p:spPr bwMode="auto">
            <a:xfrm>
              <a:off x="1799" y="1002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3" name="Line 11"/>
            <p:cNvSpPr>
              <a:spLocks noChangeAspect="1" noChangeShapeType="1"/>
            </p:cNvSpPr>
            <p:nvPr/>
          </p:nvSpPr>
          <p:spPr bwMode="auto">
            <a:xfrm>
              <a:off x="2865" y="1011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Line 12"/>
            <p:cNvSpPr>
              <a:spLocks noChangeAspect="1" noChangeShapeType="1"/>
            </p:cNvSpPr>
            <p:nvPr/>
          </p:nvSpPr>
          <p:spPr bwMode="auto">
            <a:xfrm>
              <a:off x="720" y="2016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5" name="Line 13"/>
            <p:cNvSpPr>
              <a:spLocks noChangeAspect="1" noChangeShapeType="1"/>
            </p:cNvSpPr>
            <p:nvPr/>
          </p:nvSpPr>
          <p:spPr bwMode="auto">
            <a:xfrm>
              <a:off x="1808" y="2020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6" name="Line 14"/>
            <p:cNvSpPr>
              <a:spLocks noChangeAspect="1" noChangeShapeType="1"/>
            </p:cNvSpPr>
            <p:nvPr/>
          </p:nvSpPr>
          <p:spPr bwMode="auto">
            <a:xfrm>
              <a:off x="2868" y="2038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7" name="Line 22"/>
            <p:cNvSpPr>
              <a:spLocks noChangeAspect="1" noChangeShapeType="1"/>
            </p:cNvSpPr>
            <p:nvPr/>
          </p:nvSpPr>
          <p:spPr bwMode="auto">
            <a:xfrm rot="20955401" flipV="1">
              <a:off x="115" y="103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8" name="Line 23"/>
            <p:cNvSpPr>
              <a:spLocks noChangeAspect="1" noChangeShapeType="1"/>
            </p:cNvSpPr>
            <p:nvPr/>
          </p:nvSpPr>
          <p:spPr bwMode="auto">
            <a:xfrm rot="644599">
              <a:off x="115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9" name="Line 24"/>
            <p:cNvSpPr>
              <a:spLocks noChangeAspect="1" noChangeShapeType="1"/>
            </p:cNvSpPr>
            <p:nvPr/>
          </p:nvSpPr>
          <p:spPr bwMode="auto">
            <a:xfrm rot="20955401" flipV="1">
              <a:off x="662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0" name="Line 25"/>
            <p:cNvSpPr>
              <a:spLocks noChangeAspect="1" noChangeShapeType="1"/>
            </p:cNvSpPr>
            <p:nvPr/>
          </p:nvSpPr>
          <p:spPr bwMode="auto">
            <a:xfrm rot="644599">
              <a:off x="653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1" name="Line 26"/>
            <p:cNvSpPr>
              <a:spLocks noChangeAspect="1" noChangeShapeType="1"/>
            </p:cNvSpPr>
            <p:nvPr/>
          </p:nvSpPr>
          <p:spPr bwMode="auto">
            <a:xfrm rot="20955401" flipV="1">
              <a:off x="1200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2" name="Line 27"/>
            <p:cNvSpPr>
              <a:spLocks noChangeAspect="1" noChangeShapeType="1"/>
            </p:cNvSpPr>
            <p:nvPr/>
          </p:nvSpPr>
          <p:spPr bwMode="auto">
            <a:xfrm rot="644599">
              <a:off x="1200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3" name="Line 28"/>
            <p:cNvSpPr>
              <a:spLocks noChangeAspect="1" noChangeShapeType="1"/>
            </p:cNvSpPr>
            <p:nvPr/>
          </p:nvSpPr>
          <p:spPr bwMode="auto">
            <a:xfrm rot="20955401" flipV="1">
              <a:off x="1747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4" name="Line 29"/>
            <p:cNvSpPr>
              <a:spLocks noChangeAspect="1" noChangeShapeType="1"/>
            </p:cNvSpPr>
            <p:nvPr/>
          </p:nvSpPr>
          <p:spPr bwMode="auto">
            <a:xfrm rot="644599">
              <a:off x="1737" y="1053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4845" name="Group 30"/>
            <p:cNvGrpSpPr>
              <a:grpSpLocks noChangeAspect="1"/>
            </p:cNvGrpSpPr>
            <p:nvPr/>
          </p:nvGrpSpPr>
          <p:grpSpPr bwMode="auto">
            <a:xfrm>
              <a:off x="2284" y="1053"/>
              <a:ext cx="1179" cy="919"/>
              <a:chOff x="1944" y="1835"/>
              <a:chExt cx="1474" cy="1149"/>
            </a:xfrm>
          </p:grpSpPr>
          <p:sp>
            <p:nvSpPr>
              <p:cNvPr id="34876" name="Line 31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1944" y="183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7" name="Line 32"/>
              <p:cNvSpPr>
                <a:spLocks noChangeAspect="1" noChangeShapeType="1"/>
              </p:cNvSpPr>
              <p:nvPr/>
            </p:nvSpPr>
            <p:spPr bwMode="auto">
              <a:xfrm rot="644599">
                <a:off x="1944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8" name="Line 33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2628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9" name="Line 34"/>
              <p:cNvSpPr>
                <a:spLocks noChangeAspect="1" noChangeShapeType="1"/>
              </p:cNvSpPr>
              <p:nvPr/>
            </p:nvSpPr>
            <p:spPr bwMode="auto">
              <a:xfrm rot="644599">
                <a:off x="2616" y="184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846" name="Text Box 45"/>
            <p:cNvSpPr txBox="1">
              <a:spLocks noChangeAspect="1" noChangeArrowheads="1"/>
            </p:cNvSpPr>
            <p:nvPr/>
          </p:nvSpPr>
          <p:spPr bwMode="auto">
            <a:xfrm>
              <a:off x="0" y="1414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34847" name="Text Box 47"/>
            <p:cNvSpPr txBox="1">
              <a:spLocks noChangeAspect="1" noChangeArrowheads="1"/>
            </p:cNvSpPr>
            <p:nvPr/>
          </p:nvSpPr>
          <p:spPr bwMode="auto">
            <a:xfrm>
              <a:off x="5490" y="1488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sp>
          <p:nvSpPr>
            <p:cNvPr id="34848" name="Text Box 48"/>
            <p:cNvSpPr txBox="1">
              <a:spLocks noChangeAspect="1" noChangeArrowheads="1"/>
            </p:cNvSpPr>
            <p:nvPr/>
          </p:nvSpPr>
          <p:spPr bwMode="auto">
            <a:xfrm>
              <a:off x="622" y="675"/>
              <a:ext cx="16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34849" name="Text Box 50"/>
            <p:cNvSpPr txBox="1">
              <a:spLocks noChangeAspect="1" noChangeArrowheads="1"/>
            </p:cNvSpPr>
            <p:nvPr/>
          </p:nvSpPr>
          <p:spPr bwMode="auto">
            <a:xfrm>
              <a:off x="4897" y="1994"/>
              <a:ext cx="451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  <a:r>
                <a:rPr lang="en-US" sz="2400" b="1">
                  <a:solidFill>
                    <a:srgbClr val="FF3300"/>
                  </a:solidFill>
                </a:rPr>
                <a:t>-1</a:t>
              </a:r>
            </a:p>
          </p:txBody>
        </p:sp>
        <p:sp>
          <p:nvSpPr>
            <p:cNvPr id="34850" name="Text Box 51"/>
            <p:cNvSpPr txBox="1">
              <a:spLocks noChangeAspect="1" noChangeArrowheads="1"/>
            </p:cNvSpPr>
            <p:nvPr/>
          </p:nvSpPr>
          <p:spPr bwMode="auto">
            <a:xfrm>
              <a:off x="626" y="1999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34851" name="Text Box 53"/>
            <p:cNvSpPr txBox="1">
              <a:spLocks noChangeAspect="1" noChangeArrowheads="1"/>
            </p:cNvSpPr>
            <p:nvPr/>
          </p:nvSpPr>
          <p:spPr bwMode="auto">
            <a:xfrm>
              <a:off x="4839" y="721"/>
              <a:ext cx="51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  <a:r>
                <a:rPr lang="en-US" sz="2400" b="1">
                  <a:solidFill>
                    <a:srgbClr val="FF3300"/>
                  </a:solidFill>
                </a:rPr>
                <a:t>-1</a:t>
              </a:r>
            </a:p>
          </p:txBody>
        </p:sp>
        <p:grpSp>
          <p:nvGrpSpPr>
            <p:cNvPr id="34852" name="Group 82"/>
            <p:cNvGrpSpPr>
              <a:grpSpLocks/>
            </p:cNvGrpSpPr>
            <p:nvPr/>
          </p:nvGrpSpPr>
          <p:grpSpPr bwMode="auto">
            <a:xfrm>
              <a:off x="3352" y="1063"/>
              <a:ext cx="1179" cy="919"/>
              <a:chOff x="3377" y="909"/>
              <a:chExt cx="1179" cy="919"/>
            </a:xfrm>
          </p:grpSpPr>
          <p:sp>
            <p:nvSpPr>
              <p:cNvPr id="34869" name="Line 8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0" name="Line 35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377" y="909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1" name="Line 36"/>
              <p:cNvSpPr>
                <a:spLocks noChangeAspect="1" noChangeShapeType="1"/>
              </p:cNvSpPr>
              <p:nvPr/>
            </p:nvSpPr>
            <p:spPr bwMode="auto">
              <a:xfrm rot="644599">
                <a:off x="3377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2" name="Line 37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924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3" name="Line 38"/>
              <p:cNvSpPr>
                <a:spLocks noChangeAspect="1" noChangeShapeType="1"/>
              </p:cNvSpPr>
              <p:nvPr/>
            </p:nvSpPr>
            <p:spPr bwMode="auto">
              <a:xfrm rot="644599">
                <a:off x="3914" y="919"/>
                <a:ext cx="632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4" name="Oval 5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495" y="1355"/>
                <a:ext cx="51" cy="4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75" name="Line 55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10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853" name="Text Box 57"/>
            <p:cNvSpPr txBox="1">
              <a:spLocks noChangeAspect="1" noChangeArrowheads="1"/>
            </p:cNvSpPr>
            <p:nvPr/>
          </p:nvSpPr>
          <p:spPr bwMode="auto">
            <a:xfrm>
              <a:off x="2224" y="1227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34854" name="Text Box 60"/>
            <p:cNvSpPr txBox="1">
              <a:spLocks noChangeAspect="1" noChangeArrowheads="1"/>
            </p:cNvSpPr>
            <p:nvPr/>
          </p:nvSpPr>
          <p:spPr bwMode="auto">
            <a:xfrm>
              <a:off x="2718" y="765"/>
              <a:ext cx="610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34855" name="Text Box 62"/>
            <p:cNvSpPr txBox="1">
              <a:spLocks noChangeAspect="1" noChangeArrowheads="1"/>
            </p:cNvSpPr>
            <p:nvPr/>
          </p:nvSpPr>
          <p:spPr bwMode="auto">
            <a:xfrm>
              <a:off x="2723" y="2015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34856" name="Text Box 63"/>
            <p:cNvSpPr txBox="1">
              <a:spLocks noChangeAspect="1" noChangeArrowheads="1"/>
            </p:cNvSpPr>
            <p:nvPr/>
          </p:nvSpPr>
          <p:spPr bwMode="auto">
            <a:xfrm>
              <a:off x="2651" y="1230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b</a:t>
              </a:r>
              <a:r>
                <a:rPr lang="en-US" sz="2400" b="1" i="1" baseline="-25000">
                  <a:solidFill>
                    <a:srgbClr val="FF3300"/>
                  </a:solidFill>
                </a:rPr>
                <a:t>i</a:t>
              </a:r>
              <a:endParaRPr lang="en-US" sz="2400" b="1" i="1">
                <a:solidFill>
                  <a:srgbClr val="FF3300"/>
                </a:solidFill>
              </a:endParaRPr>
            </a:p>
            <a:p>
              <a:pPr algn="l" rtl="0"/>
              <a:endParaRPr lang="en-US" sz="2400" i="1"/>
            </a:p>
          </p:txBody>
        </p:sp>
        <p:sp>
          <p:nvSpPr>
            <p:cNvPr id="34857" name="Line 65"/>
            <p:cNvSpPr>
              <a:spLocks noChangeAspect="1" noChangeShapeType="1"/>
            </p:cNvSpPr>
            <p:nvPr/>
          </p:nvSpPr>
          <p:spPr bwMode="auto">
            <a:xfrm flipH="1">
              <a:off x="2855" y="732"/>
              <a:ext cx="9" cy="15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4858" name="Group 83"/>
            <p:cNvGrpSpPr>
              <a:grpSpLocks/>
            </p:cNvGrpSpPr>
            <p:nvPr/>
          </p:nvGrpSpPr>
          <p:grpSpPr bwMode="auto">
            <a:xfrm>
              <a:off x="4462" y="1073"/>
              <a:ext cx="1179" cy="919"/>
              <a:chOff x="3377" y="909"/>
              <a:chExt cx="1179" cy="919"/>
            </a:xfrm>
          </p:grpSpPr>
          <p:sp>
            <p:nvSpPr>
              <p:cNvPr id="34862" name="Line 84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3" name="Line 85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377" y="909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4" name="Line 86"/>
              <p:cNvSpPr>
                <a:spLocks noChangeAspect="1" noChangeShapeType="1"/>
              </p:cNvSpPr>
              <p:nvPr/>
            </p:nvSpPr>
            <p:spPr bwMode="auto">
              <a:xfrm rot="644599">
                <a:off x="3377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5" name="Line 87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924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6" name="Line 88"/>
              <p:cNvSpPr>
                <a:spLocks noChangeAspect="1" noChangeShapeType="1"/>
              </p:cNvSpPr>
              <p:nvPr/>
            </p:nvSpPr>
            <p:spPr bwMode="auto">
              <a:xfrm rot="644599">
                <a:off x="3914" y="919"/>
                <a:ext cx="632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7" name="Oval 8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495" y="1355"/>
                <a:ext cx="51" cy="4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68" name="Line 90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10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859" name="Line 91"/>
            <p:cNvSpPr>
              <a:spLocks noChangeAspect="1" noChangeShapeType="1"/>
            </p:cNvSpPr>
            <p:nvPr/>
          </p:nvSpPr>
          <p:spPr bwMode="auto">
            <a:xfrm>
              <a:off x="3959" y="1012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0" name="Line 92"/>
            <p:cNvSpPr>
              <a:spLocks noChangeAspect="1" noChangeShapeType="1"/>
            </p:cNvSpPr>
            <p:nvPr/>
          </p:nvSpPr>
          <p:spPr bwMode="auto">
            <a:xfrm>
              <a:off x="3959" y="2044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1" name="Text Box 93"/>
            <p:cNvSpPr txBox="1">
              <a:spLocks noChangeAspect="1" noChangeArrowheads="1"/>
            </p:cNvSpPr>
            <p:nvPr/>
          </p:nvSpPr>
          <p:spPr bwMode="auto">
            <a:xfrm>
              <a:off x="3249" y="1170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  <a:r>
                <a:rPr lang="en-US" sz="2400" b="1">
                  <a:solidFill>
                    <a:srgbClr val="FF3300"/>
                  </a:solidFill>
                </a:rPr>
                <a:t>+1</a:t>
              </a:r>
              <a:endParaRPr lang="en-US" sz="2400" b="1" i="1">
                <a:solidFill>
                  <a:srgbClr val="FF3300"/>
                </a:solidFill>
              </a:endParaRPr>
            </a:p>
            <a:p>
              <a:pPr algn="l" rtl="0"/>
              <a:endParaRPr lang="en-US" sz="2400" i="1"/>
            </a:p>
          </p:txBody>
        </p:sp>
      </p:grpSp>
      <p:sp>
        <p:nvSpPr>
          <p:cNvPr id="34823" name="Text Box 96"/>
          <p:cNvSpPr txBox="1">
            <a:spLocks noChangeArrowheads="1"/>
          </p:cNvSpPr>
          <p:nvPr/>
        </p:nvSpPr>
        <p:spPr bwMode="auto">
          <a:xfrm>
            <a:off x="4911725" y="3944938"/>
            <a:ext cx="3768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</a:rPr>
              <a:t>2 </a:t>
            </a:r>
            <a:r>
              <a:rPr lang="en-US" b="1" i="1">
                <a:solidFill>
                  <a:schemeClr val="accent2"/>
                </a:solidFill>
              </a:rPr>
              <a:t>decomposition vertices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34824" name="Line 97"/>
          <p:cNvSpPr>
            <a:spLocks noChangeShapeType="1"/>
          </p:cNvSpPr>
          <p:nvPr/>
        </p:nvSpPr>
        <p:spPr bwMode="auto">
          <a:xfrm flipH="1" flipV="1">
            <a:off x="4572000" y="3263900"/>
            <a:ext cx="1104900" cy="81756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Line 98"/>
          <p:cNvSpPr>
            <a:spLocks noChangeShapeType="1"/>
          </p:cNvSpPr>
          <p:nvPr/>
        </p:nvSpPr>
        <p:spPr bwMode="auto">
          <a:xfrm flipH="1" flipV="1">
            <a:off x="4584700" y="1679575"/>
            <a:ext cx="1338263" cy="23749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Rectangle 100"/>
          <p:cNvSpPr>
            <a:spLocks noChangeArrowheads="1"/>
          </p:cNvSpPr>
          <p:nvPr/>
        </p:nvSpPr>
        <p:spPr bwMode="auto">
          <a:xfrm>
            <a:off x="188913" y="5214938"/>
            <a:ext cx="88661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1" i="1" dirty="0"/>
              <a:t>E</a:t>
            </a:r>
            <a:r>
              <a:rPr lang="en-US" sz="2400" b="1" dirty="0"/>
              <a:t>(</a:t>
            </a:r>
            <a:r>
              <a:rPr lang="en-US" sz="2400" b="1" i="1" dirty="0" err="1"/>
              <a:t>p</a:t>
            </a:r>
            <a:r>
              <a:rPr lang="en-US" sz="2400" b="1" dirty="0" err="1"/>
              <a:t>,</a:t>
            </a:r>
            <a:r>
              <a:rPr lang="en-US" sz="2400" b="1" i="1" dirty="0" err="1"/>
              <a:t>q</a:t>
            </a:r>
            <a:r>
              <a:rPr lang="en-US" sz="2400" b="1" dirty="0"/>
              <a:t>)</a:t>
            </a:r>
            <a:r>
              <a:rPr lang="en-US" sz="2400" dirty="0"/>
              <a:t> is a </a:t>
            </a:r>
            <a:r>
              <a:rPr lang="en-US" sz="2400" b="1" dirty="0" err="1">
                <a:solidFill>
                  <a:srgbClr val="FF0000"/>
                </a:solidFill>
              </a:rPr>
              <a:t>subexpression</a:t>
            </a:r>
            <a:r>
              <a:rPr lang="en-US" sz="2400" dirty="0"/>
              <a:t> of a </a:t>
            </a:r>
            <a:r>
              <a:rPr lang="en-US" sz="2400" b="1" dirty="0" err="1">
                <a:solidFill>
                  <a:srgbClr val="FF0000"/>
                </a:solidFill>
              </a:rPr>
              <a:t>subgraph</a:t>
            </a:r>
            <a:r>
              <a:rPr lang="en-US" sz="2400" dirty="0"/>
              <a:t> with a source </a:t>
            </a:r>
            <a:r>
              <a:rPr lang="en-US" sz="2400" b="1" i="1" dirty="0"/>
              <a:t>p</a:t>
            </a:r>
            <a:r>
              <a:rPr lang="en-US" sz="2400" dirty="0"/>
              <a:t> and a sink </a:t>
            </a:r>
            <a:r>
              <a:rPr lang="en-US" sz="2400" b="1" i="1" dirty="0"/>
              <a:t>q</a:t>
            </a:r>
            <a:endParaRPr lang="ru-RU" sz="2400" i="1" dirty="0"/>
          </a:p>
        </p:txBody>
      </p:sp>
      <p:sp>
        <p:nvSpPr>
          <p:cNvPr id="2" name="Rectangle 1"/>
          <p:cNvSpPr/>
          <p:nvPr/>
        </p:nvSpPr>
        <p:spPr>
          <a:xfrm>
            <a:off x="0" y="5778500"/>
            <a:ext cx="9055099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Decomposition vertices</a:t>
            </a:r>
            <a:r>
              <a:rPr lang="en-US" dirty="0"/>
              <a:t> are chosen in the </a:t>
            </a:r>
            <a:r>
              <a:rPr lang="en-US" b="1" dirty="0" smtClean="0">
                <a:solidFill>
                  <a:srgbClr val="FF3300"/>
                </a:solidFill>
              </a:rPr>
              <a:t>middle </a:t>
            </a:r>
            <a:r>
              <a:rPr lang="en-US" dirty="0" smtClean="0"/>
              <a:t>of </a:t>
            </a:r>
            <a:r>
              <a:rPr lang="en-US" dirty="0" err="1" smtClean="0"/>
              <a:t>subgraph</a:t>
            </a:r>
            <a:r>
              <a:rPr lang="en-US" dirty="0" smtClean="0"/>
              <a:t>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34AC6CC-F427-43D5-860C-0C1E3E839712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58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D1E8218-996F-42F1-BB51-8DBFC29A02AF}" type="slidenum">
              <a:rPr lang="he-IL" sz="1400" smtClean="0">
                <a:cs typeface="Arial" charset="0"/>
              </a:rPr>
              <a:pPr eaLnBrk="1" hangingPunct="1"/>
              <a:t>20</a:t>
            </a:fld>
            <a:endParaRPr lang="en-US" sz="1400" smtClean="0">
              <a:cs typeface="Arial" charset="0"/>
            </a:endParaRP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0" y="287338"/>
            <a:ext cx="8207375" cy="2736850"/>
          </a:xfrm>
        </p:spPr>
        <p:txBody>
          <a:bodyPr/>
          <a:lstStyle/>
          <a:p>
            <a:pPr algn="just" rtl="0"/>
            <a:r>
              <a:rPr lang="en-US" sz="2800" smtClean="0"/>
              <a:t>Therefore, </a:t>
            </a:r>
            <a:r>
              <a:rPr lang="en-US" sz="2800" b="1" smtClean="0"/>
              <a:t>SR</a:t>
            </a:r>
            <a:r>
              <a:rPr lang="en-US" sz="2800" smtClean="0"/>
              <a:t> is decomposed into </a:t>
            </a:r>
            <a:r>
              <a:rPr lang="en-US" sz="2800" b="1" smtClean="0"/>
              <a:t>six</a:t>
            </a:r>
            <a:r>
              <a:rPr lang="en-US" sz="2800" smtClean="0"/>
              <a:t> subgraphs. </a:t>
            </a:r>
            <a:r>
              <a:rPr lang="en-US" sz="2800" b="1" smtClean="0"/>
              <a:t>Two</a:t>
            </a:r>
            <a:r>
              <a:rPr lang="en-US" sz="2800" smtClean="0"/>
              <a:t> of them are </a:t>
            </a:r>
            <a:r>
              <a:rPr lang="en-US" sz="2800" b="1" smtClean="0"/>
              <a:t>SR</a:t>
            </a:r>
            <a:r>
              <a:rPr lang="en-US" sz="2800" smtClean="0"/>
              <a:t>s. The other </a:t>
            </a:r>
            <a:r>
              <a:rPr lang="en-US" sz="2800" b="1" smtClean="0"/>
              <a:t>four</a:t>
            </a:r>
            <a:r>
              <a:rPr lang="en-US" sz="2800" smtClean="0"/>
              <a:t> subgraphs are SRs supplemented by </a:t>
            </a:r>
            <a:r>
              <a:rPr lang="en-US" sz="2800" b="1" smtClean="0">
                <a:solidFill>
                  <a:srgbClr val="CC0000"/>
                </a:solidFill>
              </a:rPr>
              <a:t>two additional edges</a:t>
            </a:r>
            <a:r>
              <a:rPr lang="en-US" sz="2800" smtClean="0"/>
              <a:t> at one of four sides </a:t>
            </a:r>
            <a:r>
              <a:rPr lang="en-US" sz="2800" smtClean="0">
                <a:cs typeface="Times New Roman" pitchFamily="18" charset="0"/>
              </a:rPr>
              <a:t>–</a:t>
            </a:r>
            <a:r>
              <a:rPr lang="en-US" sz="2800" smtClean="0"/>
              <a:t> </a:t>
            </a:r>
            <a:r>
              <a:rPr lang="en-US" sz="2800" b="1" i="1" smtClean="0">
                <a:solidFill>
                  <a:srgbClr val="CC0000"/>
                </a:solidFill>
              </a:rPr>
              <a:t>single-leaf square rhomboids</a:t>
            </a:r>
            <a:r>
              <a:rPr lang="en-US" sz="2800" smtClean="0"/>
              <a:t>        .</a:t>
            </a:r>
            <a:endParaRPr lang="ru-RU" sz="2800" smtClean="0"/>
          </a:p>
        </p:txBody>
      </p:sp>
      <p:graphicFrame>
        <p:nvGraphicFramePr>
          <p:cNvPr id="35845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7116763" y="1601788"/>
          <a:ext cx="538162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4" name="Equation" r:id="rId3" imgW="291973" imgH="253890" progId="Equation.3">
                  <p:embed/>
                </p:oleObj>
              </mc:Choice>
              <mc:Fallback>
                <p:oleObj name="Equation" r:id="rId3" imgW="291973" imgH="25389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6763" y="1601788"/>
                        <a:ext cx="538162" cy="468312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46" name="Group 134"/>
          <p:cNvGrpSpPr>
            <a:grpSpLocks/>
          </p:cNvGrpSpPr>
          <p:nvPr/>
        </p:nvGrpSpPr>
        <p:grpSpPr bwMode="auto">
          <a:xfrm>
            <a:off x="492125" y="3192463"/>
            <a:ext cx="7727950" cy="2057400"/>
            <a:chOff x="310" y="2011"/>
            <a:chExt cx="4868" cy="1296"/>
          </a:xfrm>
        </p:grpSpPr>
        <p:sp>
          <p:nvSpPr>
            <p:cNvPr id="35847" name="Line 108"/>
            <p:cNvSpPr>
              <a:spLocks noChangeShapeType="1"/>
            </p:cNvSpPr>
            <p:nvPr/>
          </p:nvSpPr>
          <p:spPr bwMode="auto">
            <a:xfrm>
              <a:off x="370" y="2654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8" name="Line 109"/>
            <p:cNvSpPr>
              <a:spLocks noChangeShapeType="1"/>
            </p:cNvSpPr>
            <p:nvPr/>
          </p:nvSpPr>
          <p:spPr bwMode="auto">
            <a:xfrm>
              <a:off x="1726" y="2666"/>
              <a:ext cx="13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49" name="Line 110"/>
            <p:cNvSpPr>
              <a:spLocks noChangeShapeType="1"/>
            </p:cNvSpPr>
            <p:nvPr/>
          </p:nvSpPr>
          <p:spPr bwMode="auto">
            <a:xfrm>
              <a:off x="4474" y="269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0" name="Line 111"/>
            <p:cNvSpPr>
              <a:spLocks noChangeShapeType="1"/>
            </p:cNvSpPr>
            <p:nvPr/>
          </p:nvSpPr>
          <p:spPr bwMode="auto">
            <a:xfrm>
              <a:off x="1042" y="2029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1" name="Line 112"/>
            <p:cNvSpPr>
              <a:spLocks noChangeShapeType="1"/>
            </p:cNvSpPr>
            <p:nvPr/>
          </p:nvSpPr>
          <p:spPr bwMode="auto">
            <a:xfrm>
              <a:off x="2415" y="2035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2" name="Line 113"/>
            <p:cNvSpPr>
              <a:spLocks noChangeShapeType="1"/>
            </p:cNvSpPr>
            <p:nvPr/>
          </p:nvSpPr>
          <p:spPr bwMode="auto">
            <a:xfrm>
              <a:off x="3771" y="2035"/>
              <a:ext cx="1344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3" name="Line 114"/>
            <p:cNvSpPr>
              <a:spLocks noChangeShapeType="1"/>
            </p:cNvSpPr>
            <p:nvPr/>
          </p:nvSpPr>
          <p:spPr bwMode="auto">
            <a:xfrm>
              <a:off x="1066" y="3302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4" name="Line 115"/>
            <p:cNvSpPr>
              <a:spLocks noChangeShapeType="1"/>
            </p:cNvSpPr>
            <p:nvPr/>
          </p:nvSpPr>
          <p:spPr bwMode="auto">
            <a:xfrm>
              <a:off x="2427" y="3307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5" name="Line 116"/>
            <p:cNvSpPr>
              <a:spLocks noChangeShapeType="1"/>
            </p:cNvSpPr>
            <p:nvPr/>
          </p:nvSpPr>
          <p:spPr bwMode="auto">
            <a:xfrm rot="20955401" flipV="1">
              <a:off x="310" y="207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6" name="Line 117"/>
            <p:cNvSpPr>
              <a:spLocks noChangeShapeType="1"/>
            </p:cNvSpPr>
            <p:nvPr/>
          </p:nvSpPr>
          <p:spPr bwMode="auto">
            <a:xfrm rot="644599">
              <a:off x="310" y="272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7" name="Line 118"/>
            <p:cNvSpPr>
              <a:spLocks noChangeShapeType="1"/>
            </p:cNvSpPr>
            <p:nvPr/>
          </p:nvSpPr>
          <p:spPr bwMode="auto">
            <a:xfrm rot="20955401" flipV="1">
              <a:off x="994" y="272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8" name="Line 119"/>
            <p:cNvSpPr>
              <a:spLocks noChangeShapeType="1"/>
            </p:cNvSpPr>
            <p:nvPr/>
          </p:nvSpPr>
          <p:spPr bwMode="auto">
            <a:xfrm rot="644599">
              <a:off x="982" y="208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Line 120"/>
            <p:cNvSpPr>
              <a:spLocks noChangeShapeType="1"/>
            </p:cNvSpPr>
            <p:nvPr/>
          </p:nvSpPr>
          <p:spPr bwMode="auto">
            <a:xfrm rot="20955401" flipV="1">
              <a:off x="1666" y="208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Line 121"/>
            <p:cNvSpPr>
              <a:spLocks noChangeShapeType="1"/>
            </p:cNvSpPr>
            <p:nvPr/>
          </p:nvSpPr>
          <p:spPr bwMode="auto">
            <a:xfrm rot="644599">
              <a:off x="1666" y="273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1" name="Line 122"/>
            <p:cNvSpPr>
              <a:spLocks noChangeShapeType="1"/>
            </p:cNvSpPr>
            <p:nvPr/>
          </p:nvSpPr>
          <p:spPr bwMode="auto">
            <a:xfrm rot="20955401" flipV="1">
              <a:off x="2350" y="273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2" name="Line 123"/>
            <p:cNvSpPr>
              <a:spLocks noChangeShapeType="1"/>
            </p:cNvSpPr>
            <p:nvPr/>
          </p:nvSpPr>
          <p:spPr bwMode="auto">
            <a:xfrm rot="644599">
              <a:off x="2338" y="209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Line 124"/>
            <p:cNvSpPr>
              <a:spLocks noChangeShapeType="1"/>
            </p:cNvSpPr>
            <p:nvPr/>
          </p:nvSpPr>
          <p:spPr bwMode="auto">
            <a:xfrm rot="20955401" flipV="1">
              <a:off x="3022" y="209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Line 125"/>
            <p:cNvSpPr>
              <a:spLocks noChangeShapeType="1"/>
            </p:cNvSpPr>
            <p:nvPr/>
          </p:nvSpPr>
          <p:spPr bwMode="auto">
            <a:xfrm rot="644599">
              <a:off x="3022" y="274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5" name="Line 126"/>
            <p:cNvSpPr>
              <a:spLocks noChangeShapeType="1"/>
            </p:cNvSpPr>
            <p:nvPr/>
          </p:nvSpPr>
          <p:spPr bwMode="auto">
            <a:xfrm rot="20955401" flipV="1">
              <a:off x="3706" y="274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6" name="Line 127"/>
            <p:cNvSpPr>
              <a:spLocks noChangeShapeType="1"/>
            </p:cNvSpPr>
            <p:nvPr/>
          </p:nvSpPr>
          <p:spPr bwMode="auto">
            <a:xfrm rot="644599">
              <a:off x="3694" y="211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7" name="Line 128"/>
            <p:cNvSpPr>
              <a:spLocks noChangeShapeType="1"/>
            </p:cNvSpPr>
            <p:nvPr/>
          </p:nvSpPr>
          <p:spPr bwMode="auto">
            <a:xfrm rot="20955401" flipV="1">
              <a:off x="4387" y="2101"/>
              <a:ext cx="791" cy="51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8" name="Line 129"/>
            <p:cNvSpPr>
              <a:spLocks noChangeShapeType="1"/>
            </p:cNvSpPr>
            <p:nvPr/>
          </p:nvSpPr>
          <p:spPr bwMode="auto">
            <a:xfrm>
              <a:off x="3063" y="2674"/>
              <a:ext cx="13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9" name="Oval 130"/>
            <p:cNvSpPr>
              <a:spLocks noChangeArrowheads="1"/>
            </p:cNvSpPr>
            <p:nvPr/>
          </p:nvSpPr>
          <p:spPr bwMode="auto">
            <a:xfrm>
              <a:off x="5081" y="2011"/>
              <a:ext cx="40" cy="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74FC86C-02B5-4A68-A13A-4C141844CCEE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686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C8A98B5-FDBE-478A-9190-AF9B985C0FF6}" type="slidenum">
              <a:rPr lang="he-IL" sz="1400" smtClean="0">
                <a:cs typeface="Arial" charset="0"/>
              </a:rPr>
              <a:pPr eaLnBrk="1" hangingPunct="1"/>
              <a:t>21</a:t>
            </a:fld>
            <a:endParaRPr lang="en-US" sz="1400" smtClean="0">
              <a:cs typeface="Arial" charset="0"/>
            </a:endParaRPr>
          </a:p>
        </p:txBody>
      </p:sp>
      <p:grpSp>
        <p:nvGrpSpPr>
          <p:cNvPr id="36868" name="Group 67"/>
          <p:cNvGrpSpPr>
            <a:grpSpLocks/>
          </p:cNvGrpSpPr>
          <p:nvPr/>
        </p:nvGrpSpPr>
        <p:grpSpPr bwMode="auto">
          <a:xfrm>
            <a:off x="369888" y="949325"/>
            <a:ext cx="8172450" cy="3163888"/>
            <a:chOff x="129" y="2073"/>
            <a:chExt cx="5148" cy="1993"/>
          </a:xfrm>
        </p:grpSpPr>
        <p:sp>
          <p:nvSpPr>
            <p:cNvPr id="36875" name="Line 38"/>
            <p:cNvSpPr>
              <a:spLocks noChangeShapeType="1"/>
            </p:cNvSpPr>
            <p:nvPr/>
          </p:nvSpPr>
          <p:spPr bwMode="auto">
            <a:xfrm>
              <a:off x="333" y="3042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6" name="Line 39"/>
            <p:cNvSpPr>
              <a:spLocks noChangeShapeType="1"/>
            </p:cNvSpPr>
            <p:nvPr/>
          </p:nvSpPr>
          <p:spPr bwMode="auto">
            <a:xfrm>
              <a:off x="1689" y="3054"/>
              <a:ext cx="13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7" name="Line 40"/>
            <p:cNvSpPr>
              <a:spLocks noChangeShapeType="1"/>
            </p:cNvSpPr>
            <p:nvPr/>
          </p:nvSpPr>
          <p:spPr bwMode="auto">
            <a:xfrm>
              <a:off x="4437" y="3078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8" name="Line 41"/>
            <p:cNvSpPr>
              <a:spLocks noChangeShapeType="1"/>
            </p:cNvSpPr>
            <p:nvPr/>
          </p:nvSpPr>
          <p:spPr bwMode="auto">
            <a:xfrm>
              <a:off x="1005" y="2417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9" name="Line 42"/>
            <p:cNvSpPr>
              <a:spLocks noChangeShapeType="1"/>
            </p:cNvSpPr>
            <p:nvPr/>
          </p:nvSpPr>
          <p:spPr bwMode="auto">
            <a:xfrm>
              <a:off x="2378" y="242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0" name="Line 43"/>
            <p:cNvSpPr>
              <a:spLocks noChangeShapeType="1"/>
            </p:cNvSpPr>
            <p:nvPr/>
          </p:nvSpPr>
          <p:spPr bwMode="auto">
            <a:xfrm>
              <a:off x="3734" y="242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1" name="Line 44"/>
            <p:cNvSpPr>
              <a:spLocks noChangeShapeType="1"/>
            </p:cNvSpPr>
            <p:nvPr/>
          </p:nvSpPr>
          <p:spPr bwMode="auto">
            <a:xfrm>
              <a:off x="1029" y="3690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2" name="Line 45"/>
            <p:cNvSpPr>
              <a:spLocks noChangeShapeType="1"/>
            </p:cNvSpPr>
            <p:nvPr/>
          </p:nvSpPr>
          <p:spPr bwMode="auto">
            <a:xfrm>
              <a:off x="2390" y="3695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3" name="Line 46"/>
            <p:cNvSpPr>
              <a:spLocks noChangeShapeType="1"/>
            </p:cNvSpPr>
            <p:nvPr/>
          </p:nvSpPr>
          <p:spPr bwMode="auto">
            <a:xfrm rot="20955401" flipV="1">
              <a:off x="273" y="246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4" name="Line 47"/>
            <p:cNvSpPr>
              <a:spLocks noChangeShapeType="1"/>
            </p:cNvSpPr>
            <p:nvPr/>
          </p:nvSpPr>
          <p:spPr bwMode="auto">
            <a:xfrm rot="644599">
              <a:off x="273" y="311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48"/>
            <p:cNvSpPr>
              <a:spLocks noChangeShapeType="1"/>
            </p:cNvSpPr>
            <p:nvPr/>
          </p:nvSpPr>
          <p:spPr bwMode="auto">
            <a:xfrm rot="20955401" flipV="1">
              <a:off x="957" y="311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49"/>
            <p:cNvSpPr>
              <a:spLocks noChangeShapeType="1"/>
            </p:cNvSpPr>
            <p:nvPr/>
          </p:nvSpPr>
          <p:spPr bwMode="auto">
            <a:xfrm rot="644599">
              <a:off x="945" y="247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7" name="Line 50"/>
            <p:cNvSpPr>
              <a:spLocks noChangeShapeType="1"/>
            </p:cNvSpPr>
            <p:nvPr/>
          </p:nvSpPr>
          <p:spPr bwMode="auto">
            <a:xfrm rot="20955401" flipV="1">
              <a:off x="1629" y="247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Line 51"/>
            <p:cNvSpPr>
              <a:spLocks noChangeShapeType="1"/>
            </p:cNvSpPr>
            <p:nvPr/>
          </p:nvSpPr>
          <p:spPr bwMode="auto">
            <a:xfrm rot="644599">
              <a:off x="1629" y="312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9" name="Line 52"/>
            <p:cNvSpPr>
              <a:spLocks noChangeShapeType="1"/>
            </p:cNvSpPr>
            <p:nvPr/>
          </p:nvSpPr>
          <p:spPr bwMode="auto">
            <a:xfrm rot="20955401" flipV="1">
              <a:off x="2313" y="312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0" name="Line 53"/>
            <p:cNvSpPr>
              <a:spLocks noChangeShapeType="1"/>
            </p:cNvSpPr>
            <p:nvPr/>
          </p:nvSpPr>
          <p:spPr bwMode="auto">
            <a:xfrm rot="644599">
              <a:off x="2301" y="248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1" name="Line 54"/>
            <p:cNvSpPr>
              <a:spLocks noChangeShapeType="1"/>
            </p:cNvSpPr>
            <p:nvPr/>
          </p:nvSpPr>
          <p:spPr bwMode="auto">
            <a:xfrm rot="20955401" flipV="1">
              <a:off x="2985" y="248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Line 55"/>
            <p:cNvSpPr>
              <a:spLocks noChangeShapeType="1"/>
            </p:cNvSpPr>
            <p:nvPr/>
          </p:nvSpPr>
          <p:spPr bwMode="auto">
            <a:xfrm rot="644599">
              <a:off x="2985" y="313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3" name="Line 56"/>
            <p:cNvSpPr>
              <a:spLocks noChangeShapeType="1"/>
            </p:cNvSpPr>
            <p:nvPr/>
          </p:nvSpPr>
          <p:spPr bwMode="auto">
            <a:xfrm rot="20955401" flipV="1">
              <a:off x="3669" y="313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4" name="Line 57"/>
            <p:cNvSpPr>
              <a:spLocks noChangeShapeType="1"/>
            </p:cNvSpPr>
            <p:nvPr/>
          </p:nvSpPr>
          <p:spPr bwMode="auto">
            <a:xfrm rot="644599">
              <a:off x="3657" y="249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5" name="Line 58"/>
            <p:cNvSpPr>
              <a:spLocks noChangeShapeType="1"/>
            </p:cNvSpPr>
            <p:nvPr/>
          </p:nvSpPr>
          <p:spPr bwMode="auto">
            <a:xfrm rot="20955401" flipV="1">
              <a:off x="4351" y="249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6" name="Text Box 59"/>
            <p:cNvSpPr txBox="1">
              <a:spLocks noChangeArrowheads="1"/>
            </p:cNvSpPr>
            <p:nvPr/>
          </p:nvSpPr>
          <p:spPr bwMode="auto">
            <a:xfrm>
              <a:off x="129" y="2904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36897" name="Text Box 60"/>
            <p:cNvSpPr txBox="1">
              <a:spLocks noChangeArrowheads="1"/>
            </p:cNvSpPr>
            <p:nvPr/>
          </p:nvSpPr>
          <p:spPr bwMode="auto">
            <a:xfrm>
              <a:off x="2178" y="3635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36898" name="Line 61"/>
            <p:cNvSpPr>
              <a:spLocks noChangeShapeType="1"/>
            </p:cNvSpPr>
            <p:nvPr/>
          </p:nvSpPr>
          <p:spPr bwMode="auto">
            <a:xfrm flipH="1">
              <a:off x="2342" y="2073"/>
              <a:ext cx="11" cy="19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9" name="Line 62"/>
            <p:cNvSpPr>
              <a:spLocks noChangeShapeType="1"/>
            </p:cNvSpPr>
            <p:nvPr/>
          </p:nvSpPr>
          <p:spPr bwMode="auto">
            <a:xfrm>
              <a:off x="3026" y="3062"/>
              <a:ext cx="13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0" name="Oval 63"/>
            <p:cNvSpPr>
              <a:spLocks noChangeArrowheads="1"/>
            </p:cNvSpPr>
            <p:nvPr/>
          </p:nvSpPr>
          <p:spPr bwMode="auto">
            <a:xfrm>
              <a:off x="5044" y="2399"/>
              <a:ext cx="40" cy="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1" name="Text Box 64"/>
            <p:cNvSpPr txBox="1">
              <a:spLocks noChangeArrowheads="1"/>
            </p:cNvSpPr>
            <p:nvPr/>
          </p:nvSpPr>
          <p:spPr bwMode="auto">
            <a:xfrm>
              <a:off x="5078" y="2238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sp>
          <p:nvSpPr>
            <p:cNvPr id="36902" name="Text Box 65"/>
            <p:cNvSpPr txBox="1">
              <a:spLocks noChangeArrowheads="1"/>
            </p:cNvSpPr>
            <p:nvPr/>
          </p:nvSpPr>
          <p:spPr bwMode="auto">
            <a:xfrm>
              <a:off x="2206" y="2158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</p:grpSp>
      <p:sp>
        <p:nvSpPr>
          <p:cNvPr id="35845" name="Rectangle 69"/>
          <p:cNvSpPr>
            <a:spLocks noChangeArrowheads="1"/>
          </p:cNvSpPr>
          <p:nvPr/>
        </p:nvSpPr>
        <p:spPr bwMode="auto">
          <a:xfrm>
            <a:off x="452438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rtl="0">
              <a:defRPr/>
            </a:pPr>
            <a:r>
              <a:rPr lang="en-US" sz="4400" kern="0" dirty="0">
                <a:solidFill>
                  <a:srgbClr val="000000"/>
                </a:solidFill>
                <a:latin typeface="Times New Roman"/>
                <a:ea typeface="+mj-ea"/>
                <a:cs typeface="+mj-cs"/>
              </a:rPr>
              <a:t>Square Rhomboid – 2-VDM</a:t>
            </a:r>
            <a:r>
              <a:rPr lang="en-US" sz="3600" dirty="0">
                <a:solidFill>
                  <a:schemeClr val="tx2"/>
                </a:solidFill>
              </a:rPr>
              <a:t/>
            </a:r>
            <a:br>
              <a:rPr lang="en-US" sz="3600" dirty="0">
                <a:solidFill>
                  <a:schemeClr val="tx2"/>
                </a:solidFill>
              </a:rPr>
            </a:br>
            <a:endParaRPr lang="ru-RU" sz="3600" b="1" baseline="-25000" dirty="0">
              <a:solidFill>
                <a:schemeClr val="tx2"/>
              </a:solidFill>
            </a:endParaRPr>
          </a:p>
        </p:txBody>
      </p:sp>
      <p:sp>
        <p:nvSpPr>
          <p:cNvPr id="36870" name="Rectangle 73"/>
          <p:cNvSpPr>
            <a:spLocks noChangeArrowheads="1"/>
          </p:cNvSpPr>
          <p:nvPr/>
        </p:nvSpPr>
        <p:spPr bwMode="auto">
          <a:xfrm>
            <a:off x="204788" y="4321175"/>
            <a:ext cx="91440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 rtl="0">
              <a:spcBef>
                <a:spcPct val="20000"/>
              </a:spcBef>
            </a:pPr>
            <a:r>
              <a:rPr lang="en-US" b="1" dirty="0"/>
              <a:t>	</a:t>
            </a:r>
            <a:r>
              <a:rPr lang="en-US" dirty="0"/>
              <a:t>   is decomposed into </a:t>
            </a:r>
            <a:r>
              <a:rPr lang="en-US" b="1" dirty="0"/>
              <a:t>six</a:t>
            </a:r>
            <a:r>
              <a:rPr lang="en-US" dirty="0"/>
              <a:t> </a:t>
            </a:r>
            <a:r>
              <a:rPr lang="en-US" dirty="0" err="1"/>
              <a:t>subgraphs</a:t>
            </a:r>
            <a:r>
              <a:rPr lang="en-US" dirty="0"/>
              <a:t>: </a:t>
            </a:r>
            <a:r>
              <a:rPr lang="en-US" b="1" dirty="0"/>
              <a:t>one </a:t>
            </a:r>
            <a:r>
              <a:rPr lang="en-US" b="1" i="1" dirty="0"/>
              <a:t>SR</a:t>
            </a:r>
            <a:r>
              <a:rPr lang="en-US" dirty="0"/>
              <a:t>, </a:t>
            </a:r>
            <a:r>
              <a:rPr lang="en-US" b="1" dirty="0"/>
              <a:t>three </a:t>
            </a:r>
            <a:endParaRPr lang="en-US" dirty="0"/>
          </a:p>
          <a:p>
            <a:pPr marL="342900" indent="-342900" algn="just" rtl="0">
              <a:spcBef>
                <a:spcPct val="20000"/>
              </a:spcBef>
            </a:pPr>
            <a:r>
              <a:rPr lang="en-US" dirty="0" err="1"/>
              <a:t>subgraphs</a:t>
            </a:r>
            <a:r>
              <a:rPr lang="en-US" dirty="0"/>
              <a:t>, and </a:t>
            </a:r>
            <a:r>
              <a:rPr lang="en-US" b="1" dirty="0"/>
              <a:t>two </a:t>
            </a:r>
            <a:r>
              <a:rPr lang="en-US" dirty="0"/>
              <a:t>       </a:t>
            </a:r>
            <a:r>
              <a:rPr lang="en-US" dirty="0" err="1"/>
              <a:t>subgraphs</a:t>
            </a:r>
            <a:r>
              <a:rPr lang="en-US" dirty="0"/>
              <a:t> – </a:t>
            </a:r>
            <a:r>
              <a:rPr lang="en-US" i="1" dirty="0"/>
              <a:t>SR</a:t>
            </a:r>
            <a:r>
              <a:rPr lang="en-US" dirty="0"/>
              <a:t>s supplemented by </a:t>
            </a:r>
          </a:p>
          <a:p>
            <a:pPr marL="342900" indent="-342900" algn="just" rtl="0">
              <a:spcBef>
                <a:spcPct val="20000"/>
              </a:spcBef>
            </a:pPr>
            <a:r>
              <a:rPr lang="en-US" b="1" dirty="0">
                <a:solidFill>
                  <a:srgbClr val="CC0000"/>
                </a:solidFill>
              </a:rPr>
              <a:t>two additional pairs of edges </a:t>
            </a:r>
            <a:r>
              <a:rPr lang="en-US" b="1" dirty="0"/>
              <a:t>(</a:t>
            </a:r>
            <a:r>
              <a:rPr lang="en-US" b="1" i="1" dirty="0">
                <a:solidFill>
                  <a:srgbClr val="CC0000"/>
                </a:solidFill>
              </a:rPr>
              <a:t>dipterous square rhomboids</a:t>
            </a:r>
            <a:r>
              <a:rPr lang="en-US" b="1" dirty="0"/>
              <a:t>)</a:t>
            </a:r>
            <a:r>
              <a:rPr lang="en-US" dirty="0"/>
              <a:t>.</a:t>
            </a:r>
            <a:endParaRPr lang="en-US" b="1" i="1" dirty="0">
              <a:solidFill>
                <a:srgbClr val="CC0000"/>
              </a:solidFill>
            </a:endParaRPr>
          </a:p>
          <a:p>
            <a:pPr marL="342900" indent="-342900" algn="just" rtl="0">
              <a:spcBef>
                <a:spcPct val="20000"/>
              </a:spcBef>
            </a:pPr>
            <a:r>
              <a:rPr lang="en-US" dirty="0"/>
              <a:t> </a:t>
            </a:r>
            <a:endParaRPr lang="ru-RU" dirty="0"/>
          </a:p>
        </p:txBody>
      </p:sp>
      <p:graphicFrame>
        <p:nvGraphicFramePr>
          <p:cNvPr id="36871" name="Object 74"/>
          <p:cNvGraphicFramePr>
            <a:graphicFrameLocks noChangeAspect="1"/>
          </p:cNvGraphicFramePr>
          <p:nvPr>
            <p:ph sz="half" idx="1"/>
          </p:nvPr>
        </p:nvGraphicFramePr>
        <p:xfrm>
          <a:off x="225425" y="4235450"/>
          <a:ext cx="598488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51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" y="4235450"/>
                        <a:ext cx="598488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2" name="Object 76"/>
          <p:cNvGraphicFramePr>
            <a:graphicFrameLocks noChangeAspect="1"/>
          </p:cNvGraphicFramePr>
          <p:nvPr>
            <p:ph sz="quarter" idx="2"/>
          </p:nvPr>
        </p:nvGraphicFramePr>
        <p:xfrm>
          <a:off x="3151188" y="4767263"/>
          <a:ext cx="5429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52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88" y="4767263"/>
                        <a:ext cx="542925" cy="542925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3" name="Object 79"/>
          <p:cNvGraphicFramePr>
            <a:graphicFrameLocks noChangeAspect="1"/>
          </p:cNvGraphicFramePr>
          <p:nvPr>
            <p:ph sz="quarter" idx="3"/>
          </p:nvPr>
        </p:nvGraphicFramePr>
        <p:xfrm>
          <a:off x="8077200" y="4281488"/>
          <a:ext cx="5429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53" name="Equation" r:id="rId7" imgW="228600" imgH="228600" progId="Equation.3">
                  <p:embed/>
                </p:oleObj>
              </mc:Choice>
              <mc:Fallback>
                <p:oleObj name="Equation" r:id="rId7" imgW="228600" imgH="228600" progId="Equation.3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4281488"/>
                        <a:ext cx="54292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9"/>
          <p:cNvSpPr/>
          <p:nvPr/>
        </p:nvSpPr>
        <p:spPr>
          <a:xfrm>
            <a:off x="0" y="5881688"/>
            <a:ext cx="914400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Decomposition vertices</a:t>
            </a:r>
            <a:r>
              <a:rPr lang="en-US" dirty="0"/>
              <a:t> are chosen in the </a:t>
            </a:r>
            <a:r>
              <a:rPr lang="en-US" b="1" dirty="0" smtClean="0">
                <a:solidFill>
                  <a:srgbClr val="FF3300"/>
                </a:solidFill>
              </a:rPr>
              <a:t>middle </a:t>
            </a:r>
            <a:r>
              <a:rPr lang="en-US" dirty="0"/>
              <a:t>of </a:t>
            </a:r>
            <a:r>
              <a:rPr lang="en-US" dirty="0" err="1" smtClean="0"/>
              <a:t>subgraph</a:t>
            </a:r>
            <a:r>
              <a:rPr lang="en-US" dirty="0" smtClean="0"/>
              <a:t>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27B6442-E38A-4463-9284-6B9E3E1182DB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789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851C60C-8B5E-4B65-9345-FB16D578CCCD}" type="slidenum">
              <a:rPr lang="he-IL" sz="1400" smtClean="0">
                <a:cs typeface="Arial" charset="0"/>
              </a:rPr>
              <a:pPr eaLnBrk="1" hangingPunct="1"/>
              <a:t>22</a:t>
            </a:fld>
            <a:endParaRPr lang="en-US" sz="1400" smtClean="0">
              <a:cs typeface="Arial" charset="0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488"/>
            <a:ext cx="9144000" cy="4114800"/>
          </a:xfrm>
        </p:spPr>
        <p:txBody>
          <a:bodyPr/>
          <a:lstStyle/>
          <a:p>
            <a:pPr algn="just" rtl="0">
              <a:buFontTx/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   is decomposed into </a:t>
            </a:r>
            <a:r>
              <a:rPr lang="en-US" sz="2800" b="1" dirty="0" smtClean="0"/>
              <a:t>six</a:t>
            </a:r>
            <a:r>
              <a:rPr lang="en-US" sz="2800" dirty="0" smtClean="0"/>
              <a:t> </a:t>
            </a:r>
            <a:r>
              <a:rPr lang="en-US" sz="2800" dirty="0" err="1" smtClean="0"/>
              <a:t>subgraphs</a:t>
            </a:r>
            <a:r>
              <a:rPr lang="en-US" sz="2800" dirty="0" smtClean="0"/>
              <a:t>: </a:t>
            </a:r>
            <a:r>
              <a:rPr lang="en-US" sz="2800" b="1" dirty="0" smtClean="0"/>
              <a:t>one </a:t>
            </a:r>
            <a:r>
              <a:rPr lang="en-US" sz="2800" b="1" i="1" dirty="0" smtClean="0"/>
              <a:t>SR</a:t>
            </a:r>
            <a:r>
              <a:rPr lang="en-US" sz="2800" dirty="0" smtClean="0"/>
              <a:t>, </a:t>
            </a:r>
            <a:r>
              <a:rPr lang="en-US" sz="2800" b="1" dirty="0" smtClean="0"/>
              <a:t>three</a:t>
            </a:r>
            <a:endParaRPr lang="en-US" sz="2800" dirty="0" smtClean="0"/>
          </a:p>
          <a:p>
            <a:pPr algn="just" rtl="0">
              <a:buFontTx/>
              <a:buNone/>
            </a:pPr>
            <a:r>
              <a:rPr lang="en-US" sz="2800" dirty="0" err="1" smtClean="0"/>
              <a:t>subgraphs</a:t>
            </a:r>
            <a:r>
              <a:rPr lang="en-US" sz="2800" dirty="0" smtClean="0"/>
              <a:t>, and </a:t>
            </a:r>
            <a:r>
              <a:rPr lang="en-US" sz="2800" b="1" dirty="0" smtClean="0"/>
              <a:t>two </a:t>
            </a:r>
            <a:r>
              <a:rPr lang="en-US" sz="2800" dirty="0" smtClean="0"/>
              <a:t>       </a:t>
            </a:r>
            <a:r>
              <a:rPr lang="en-US" sz="2800" dirty="0" err="1" smtClean="0"/>
              <a:t>subgraphs</a:t>
            </a:r>
            <a:r>
              <a:rPr lang="en-US" sz="2800" dirty="0" smtClean="0"/>
              <a:t> – </a:t>
            </a:r>
            <a:r>
              <a:rPr lang="en-US" sz="2800" i="1" dirty="0" smtClean="0"/>
              <a:t>SR</a:t>
            </a:r>
            <a:r>
              <a:rPr lang="en-US" sz="2800" dirty="0" smtClean="0"/>
              <a:t>s supplemented by </a:t>
            </a:r>
          </a:p>
          <a:p>
            <a:pPr algn="just" rtl="0">
              <a:buFontTx/>
              <a:buNone/>
            </a:pPr>
            <a:r>
              <a:rPr lang="en-US" sz="2800" b="1" dirty="0" smtClean="0">
                <a:solidFill>
                  <a:srgbClr val="CC0000"/>
                </a:solidFill>
              </a:rPr>
              <a:t>two additional pairs of edges </a:t>
            </a:r>
            <a:r>
              <a:rPr lang="en-US" sz="2800" b="1" dirty="0" smtClean="0"/>
              <a:t>(</a:t>
            </a:r>
            <a:r>
              <a:rPr lang="en-US" sz="2800" b="1" i="1" dirty="0" smtClean="0">
                <a:solidFill>
                  <a:srgbClr val="CC0000"/>
                </a:solidFill>
              </a:rPr>
              <a:t>dipterous square rhomboids</a:t>
            </a:r>
            <a:r>
              <a:rPr lang="en-US" sz="2800" b="1" dirty="0" smtClean="0"/>
              <a:t>)</a:t>
            </a:r>
            <a:r>
              <a:rPr lang="en-US" sz="2800" dirty="0" smtClean="0"/>
              <a:t>.</a:t>
            </a:r>
            <a:endParaRPr lang="en-US" sz="2800" b="1" i="1" dirty="0" smtClean="0">
              <a:solidFill>
                <a:srgbClr val="CC0000"/>
              </a:solidFill>
            </a:endParaRPr>
          </a:p>
          <a:p>
            <a:pPr algn="just" rtl="0">
              <a:buFontTx/>
              <a:buNone/>
            </a:pPr>
            <a:r>
              <a:rPr lang="en-US" sz="2800" dirty="0" smtClean="0"/>
              <a:t> </a:t>
            </a:r>
            <a:endParaRPr lang="ru-RU" sz="2800" dirty="0" smtClean="0"/>
          </a:p>
        </p:txBody>
      </p:sp>
      <p:graphicFrame>
        <p:nvGraphicFramePr>
          <p:cNvPr id="37893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0" y="0"/>
          <a:ext cx="604838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8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604838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14"/>
          <p:cNvGraphicFramePr>
            <a:graphicFrameLocks noChangeAspect="1"/>
          </p:cNvGraphicFramePr>
          <p:nvPr>
            <p:ph sz="quarter" idx="3"/>
          </p:nvPr>
        </p:nvGraphicFramePr>
        <p:xfrm>
          <a:off x="2917825" y="508000"/>
          <a:ext cx="5651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9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825" y="508000"/>
                        <a:ext cx="565150" cy="565150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17"/>
          <p:cNvGraphicFramePr>
            <a:graphicFrameLocks noChangeAspect="1"/>
          </p:cNvGraphicFramePr>
          <p:nvPr/>
        </p:nvGraphicFramePr>
        <p:xfrm>
          <a:off x="7772400" y="0"/>
          <a:ext cx="6175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0" name="Equation" r:id="rId7" imgW="228600" imgH="228600" progId="Equation.3">
                  <p:embed/>
                </p:oleObj>
              </mc:Choice>
              <mc:Fallback>
                <p:oleObj name="Equation" r:id="rId7" imgW="228600" imgH="228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0"/>
                        <a:ext cx="617538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6" name="Line 20"/>
          <p:cNvSpPr>
            <a:spLocks noChangeShapeType="1"/>
          </p:cNvSpPr>
          <p:nvPr/>
        </p:nvSpPr>
        <p:spPr bwMode="auto">
          <a:xfrm>
            <a:off x="1382713" y="3190875"/>
            <a:ext cx="2095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22"/>
          <p:cNvSpPr>
            <a:spLocks noChangeShapeType="1"/>
          </p:cNvSpPr>
          <p:nvPr/>
        </p:nvSpPr>
        <p:spPr bwMode="auto">
          <a:xfrm>
            <a:off x="5745163" y="32289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Line 23"/>
          <p:cNvSpPr>
            <a:spLocks noChangeShapeType="1"/>
          </p:cNvSpPr>
          <p:nvPr/>
        </p:nvSpPr>
        <p:spPr bwMode="auto">
          <a:xfrm>
            <a:off x="296863" y="2179638"/>
            <a:ext cx="21336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Line 24"/>
          <p:cNvSpPr>
            <a:spLocks noChangeShapeType="1"/>
          </p:cNvSpPr>
          <p:nvPr/>
        </p:nvSpPr>
        <p:spPr bwMode="auto">
          <a:xfrm>
            <a:off x="2476500" y="218916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25"/>
          <p:cNvSpPr>
            <a:spLocks noChangeShapeType="1"/>
          </p:cNvSpPr>
          <p:nvPr/>
        </p:nvSpPr>
        <p:spPr bwMode="auto">
          <a:xfrm>
            <a:off x="4629150" y="2189163"/>
            <a:ext cx="21336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Line 27"/>
          <p:cNvSpPr>
            <a:spLocks noChangeShapeType="1"/>
          </p:cNvSpPr>
          <p:nvPr/>
        </p:nvSpPr>
        <p:spPr bwMode="auto">
          <a:xfrm>
            <a:off x="2495550" y="4208463"/>
            <a:ext cx="211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34"/>
          <p:cNvSpPr>
            <a:spLocks noChangeShapeType="1"/>
          </p:cNvSpPr>
          <p:nvPr/>
        </p:nvSpPr>
        <p:spPr bwMode="auto">
          <a:xfrm rot="644599">
            <a:off x="201613" y="2271713"/>
            <a:ext cx="1254125" cy="7953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35"/>
          <p:cNvSpPr>
            <a:spLocks noChangeShapeType="1"/>
          </p:cNvSpPr>
          <p:nvPr/>
        </p:nvSpPr>
        <p:spPr bwMode="auto">
          <a:xfrm rot="20955401" flipV="1">
            <a:off x="1287463" y="227171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36"/>
          <p:cNvSpPr>
            <a:spLocks noChangeShapeType="1"/>
          </p:cNvSpPr>
          <p:nvPr/>
        </p:nvSpPr>
        <p:spPr bwMode="auto">
          <a:xfrm rot="644599">
            <a:off x="1287463" y="330041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37"/>
          <p:cNvSpPr>
            <a:spLocks noChangeShapeType="1"/>
          </p:cNvSpPr>
          <p:nvPr/>
        </p:nvSpPr>
        <p:spPr bwMode="auto">
          <a:xfrm rot="20955401" flipV="1">
            <a:off x="2373313" y="330041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38"/>
          <p:cNvSpPr>
            <a:spLocks noChangeShapeType="1"/>
          </p:cNvSpPr>
          <p:nvPr/>
        </p:nvSpPr>
        <p:spPr bwMode="auto">
          <a:xfrm rot="644599">
            <a:off x="2354263" y="229076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Line 40"/>
          <p:cNvSpPr>
            <a:spLocks noChangeShapeType="1"/>
          </p:cNvSpPr>
          <p:nvPr/>
        </p:nvSpPr>
        <p:spPr bwMode="auto">
          <a:xfrm rot="20955401" flipV="1">
            <a:off x="3440113" y="229076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41"/>
          <p:cNvSpPr>
            <a:spLocks noChangeShapeType="1"/>
          </p:cNvSpPr>
          <p:nvPr/>
        </p:nvSpPr>
        <p:spPr bwMode="auto">
          <a:xfrm rot="644599">
            <a:off x="3440113" y="331946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42"/>
          <p:cNvSpPr>
            <a:spLocks noChangeShapeType="1"/>
          </p:cNvSpPr>
          <p:nvPr/>
        </p:nvSpPr>
        <p:spPr bwMode="auto">
          <a:xfrm rot="20955401" flipV="1">
            <a:off x="4525963" y="331946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43"/>
          <p:cNvSpPr>
            <a:spLocks noChangeShapeType="1"/>
          </p:cNvSpPr>
          <p:nvPr/>
        </p:nvSpPr>
        <p:spPr bwMode="auto">
          <a:xfrm rot="644599">
            <a:off x="4506913" y="230981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44"/>
          <p:cNvSpPr>
            <a:spLocks noChangeShapeType="1"/>
          </p:cNvSpPr>
          <p:nvPr/>
        </p:nvSpPr>
        <p:spPr bwMode="auto">
          <a:xfrm rot="20955401" flipV="1">
            <a:off x="5608638" y="2309813"/>
            <a:ext cx="1254125" cy="7953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Oval 56"/>
          <p:cNvSpPr>
            <a:spLocks noChangeArrowheads="1"/>
          </p:cNvSpPr>
          <p:nvPr/>
        </p:nvSpPr>
        <p:spPr bwMode="auto">
          <a:xfrm flipH="1" flipV="1">
            <a:off x="6726238" y="2146300"/>
            <a:ext cx="101600" cy="87313"/>
          </a:xfrm>
          <a:prstGeom prst="ellipse">
            <a:avLst/>
          </a:prstGeom>
          <a:solidFill>
            <a:srgbClr val="00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13" name="Line 65"/>
          <p:cNvSpPr>
            <a:spLocks noChangeShapeType="1"/>
          </p:cNvSpPr>
          <p:nvPr/>
        </p:nvSpPr>
        <p:spPr bwMode="auto">
          <a:xfrm>
            <a:off x="3544888" y="3203575"/>
            <a:ext cx="2111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4" name="Line 69"/>
          <p:cNvSpPr>
            <a:spLocks noChangeShapeType="1"/>
          </p:cNvSpPr>
          <p:nvPr/>
        </p:nvSpPr>
        <p:spPr bwMode="auto">
          <a:xfrm>
            <a:off x="3238500" y="5746750"/>
            <a:ext cx="2095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5" name="Line 70"/>
          <p:cNvSpPr>
            <a:spLocks noChangeShapeType="1"/>
          </p:cNvSpPr>
          <p:nvPr/>
        </p:nvSpPr>
        <p:spPr bwMode="auto">
          <a:xfrm>
            <a:off x="7600950" y="5784850"/>
            <a:ext cx="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6" name="Line 72"/>
          <p:cNvSpPr>
            <a:spLocks noChangeShapeType="1"/>
          </p:cNvSpPr>
          <p:nvPr/>
        </p:nvSpPr>
        <p:spPr bwMode="auto">
          <a:xfrm>
            <a:off x="4332288" y="4745038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Line 73"/>
          <p:cNvSpPr>
            <a:spLocks noChangeShapeType="1"/>
          </p:cNvSpPr>
          <p:nvPr/>
        </p:nvSpPr>
        <p:spPr bwMode="auto">
          <a:xfrm>
            <a:off x="6484938" y="4745038"/>
            <a:ext cx="21336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8" name="Line 74"/>
          <p:cNvSpPr>
            <a:spLocks noChangeShapeType="1"/>
          </p:cNvSpPr>
          <p:nvPr/>
        </p:nvSpPr>
        <p:spPr bwMode="auto">
          <a:xfrm>
            <a:off x="4351338" y="6764338"/>
            <a:ext cx="211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9" name="Line 76"/>
          <p:cNvSpPr>
            <a:spLocks noChangeShapeType="1"/>
          </p:cNvSpPr>
          <p:nvPr/>
        </p:nvSpPr>
        <p:spPr bwMode="auto">
          <a:xfrm rot="20955401" flipV="1">
            <a:off x="3143250" y="482758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0" name="Line 77"/>
          <p:cNvSpPr>
            <a:spLocks noChangeShapeType="1"/>
          </p:cNvSpPr>
          <p:nvPr/>
        </p:nvSpPr>
        <p:spPr bwMode="auto">
          <a:xfrm rot="644599">
            <a:off x="3143250" y="585628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1" name="Line 78"/>
          <p:cNvSpPr>
            <a:spLocks noChangeShapeType="1"/>
          </p:cNvSpPr>
          <p:nvPr/>
        </p:nvSpPr>
        <p:spPr bwMode="auto">
          <a:xfrm rot="20955401" flipV="1">
            <a:off x="4229100" y="585628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2" name="Line 79"/>
          <p:cNvSpPr>
            <a:spLocks noChangeShapeType="1"/>
          </p:cNvSpPr>
          <p:nvPr/>
        </p:nvSpPr>
        <p:spPr bwMode="auto">
          <a:xfrm rot="644599">
            <a:off x="4210050" y="484663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Line 80"/>
          <p:cNvSpPr>
            <a:spLocks noChangeShapeType="1"/>
          </p:cNvSpPr>
          <p:nvPr/>
        </p:nvSpPr>
        <p:spPr bwMode="auto">
          <a:xfrm rot="20955401" flipV="1">
            <a:off x="5295900" y="484663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4" name="Line 81"/>
          <p:cNvSpPr>
            <a:spLocks noChangeShapeType="1"/>
          </p:cNvSpPr>
          <p:nvPr/>
        </p:nvSpPr>
        <p:spPr bwMode="auto">
          <a:xfrm rot="644599">
            <a:off x="5295900" y="587533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Line 82"/>
          <p:cNvSpPr>
            <a:spLocks noChangeShapeType="1"/>
          </p:cNvSpPr>
          <p:nvPr/>
        </p:nvSpPr>
        <p:spPr bwMode="auto">
          <a:xfrm rot="20955401" flipV="1">
            <a:off x="6381750" y="587533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Line 83"/>
          <p:cNvSpPr>
            <a:spLocks noChangeShapeType="1"/>
          </p:cNvSpPr>
          <p:nvPr/>
        </p:nvSpPr>
        <p:spPr bwMode="auto">
          <a:xfrm rot="644599">
            <a:off x="6362700" y="486568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Line 84"/>
          <p:cNvSpPr>
            <a:spLocks noChangeShapeType="1"/>
          </p:cNvSpPr>
          <p:nvPr/>
        </p:nvSpPr>
        <p:spPr bwMode="auto">
          <a:xfrm rot="20955401" flipV="1">
            <a:off x="7464425" y="4865688"/>
            <a:ext cx="1254125" cy="7953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Oval 85"/>
          <p:cNvSpPr>
            <a:spLocks noChangeArrowheads="1"/>
          </p:cNvSpPr>
          <p:nvPr/>
        </p:nvSpPr>
        <p:spPr bwMode="auto">
          <a:xfrm flipH="1" flipV="1">
            <a:off x="8582025" y="4702175"/>
            <a:ext cx="101600" cy="87313"/>
          </a:xfrm>
          <a:prstGeom prst="ellipse">
            <a:avLst/>
          </a:prstGeom>
          <a:solidFill>
            <a:srgbClr val="000000"/>
          </a:solidFill>
          <a:ln w="25400" algn="ctr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9" name="Line 86"/>
          <p:cNvSpPr>
            <a:spLocks noChangeShapeType="1"/>
          </p:cNvSpPr>
          <p:nvPr/>
        </p:nvSpPr>
        <p:spPr bwMode="auto">
          <a:xfrm>
            <a:off x="5400675" y="5759450"/>
            <a:ext cx="2111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0" name="Line 89"/>
          <p:cNvSpPr>
            <a:spLocks noChangeShapeType="1"/>
          </p:cNvSpPr>
          <p:nvPr/>
        </p:nvSpPr>
        <p:spPr bwMode="auto">
          <a:xfrm rot="20955401" flipV="1">
            <a:off x="2058988" y="5854700"/>
            <a:ext cx="1254125" cy="795338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1" name="Line 90"/>
          <p:cNvSpPr>
            <a:spLocks noChangeShapeType="1"/>
          </p:cNvSpPr>
          <p:nvPr/>
        </p:nvSpPr>
        <p:spPr bwMode="auto">
          <a:xfrm>
            <a:off x="2130425" y="6762750"/>
            <a:ext cx="215265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7932" name="Group 99"/>
          <p:cNvGrpSpPr>
            <a:grpSpLocks/>
          </p:cNvGrpSpPr>
          <p:nvPr/>
        </p:nvGrpSpPr>
        <p:grpSpPr bwMode="auto">
          <a:xfrm>
            <a:off x="6292850" y="2649538"/>
            <a:ext cx="2546350" cy="569912"/>
            <a:chOff x="4040" y="1712"/>
            <a:chExt cx="1604" cy="359"/>
          </a:xfrm>
        </p:grpSpPr>
        <p:graphicFrame>
          <p:nvGraphicFramePr>
            <p:cNvPr id="37936" name="Object 92"/>
            <p:cNvGraphicFramePr>
              <a:graphicFrameLocks noChangeAspect="1"/>
            </p:cNvGraphicFramePr>
            <p:nvPr/>
          </p:nvGraphicFramePr>
          <p:xfrm>
            <a:off x="5288" y="1712"/>
            <a:ext cx="356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011" name="Equation" r:id="rId9" imgW="228600" imgH="228600" progId="Equation.3">
                    <p:embed/>
                  </p:oleObj>
                </mc:Choice>
                <mc:Fallback>
                  <p:oleObj name="Equation" r:id="rId9" imgW="228600" imgH="228600" progId="Equation.3">
                    <p:embed/>
                    <p:pic>
                      <p:nvPicPr>
                        <p:cNvPr id="0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8" y="1712"/>
                          <a:ext cx="356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37" name="Text Box 94"/>
            <p:cNvSpPr txBox="1">
              <a:spLocks noChangeArrowheads="1"/>
            </p:cNvSpPr>
            <p:nvPr/>
          </p:nvSpPr>
          <p:spPr bwMode="auto">
            <a:xfrm>
              <a:off x="4040" y="1744"/>
              <a:ext cx="15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 eaLnBrk="1" hangingPunct="1">
                <a:spcBef>
                  <a:spcPct val="50000"/>
                </a:spcBef>
              </a:pPr>
              <a:r>
                <a:rPr lang="en-US"/>
                <a:t>Trapezoidal</a:t>
              </a:r>
              <a:endParaRPr lang="ru-RU"/>
            </a:p>
          </p:txBody>
        </p:sp>
      </p:grpSp>
      <p:grpSp>
        <p:nvGrpSpPr>
          <p:cNvPr id="37933" name="Group 96"/>
          <p:cNvGrpSpPr>
            <a:grpSpLocks/>
          </p:cNvGrpSpPr>
          <p:nvPr/>
        </p:nvGrpSpPr>
        <p:grpSpPr bwMode="auto">
          <a:xfrm>
            <a:off x="220663" y="4913313"/>
            <a:ext cx="2908300" cy="596900"/>
            <a:chOff x="4192" y="1755"/>
            <a:chExt cx="1376" cy="376"/>
          </a:xfrm>
        </p:grpSpPr>
        <p:graphicFrame>
          <p:nvGraphicFramePr>
            <p:cNvPr id="37934" name="Object 97"/>
            <p:cNvGraphicFramePr>
              <a:graphicFrameLocks noChangeAspect="1"/>
            </p:cNvGraphicFramePr>
            <p:nvPr/>
          </p:nvGraphicFramePr>
          <p:xfrm>
            <a:off x="5212" y="1755"/>
            <a:ext cx="356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012" name="Equation" r:id="rId11" imgW="228600" imgH="228600" progId="Equation.3">
                    <p:embed/>
                  </p:oleObj>
                </mc:Choice>
                <mc:Fallback>
                  <p:oleObj name="Equation" r:id="rId11" imgW="228600" imgH="228600" progId="Equation.3">
                    <p:embed/>
                    <p:pic>
                      <p:nvPicPr>
                        <p:cNvPr id="0" name="Object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2" y="1755"/>
                          <a:ext cx="356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35" name="Text Box 98"/>
            <p:cNvSpPr txBox="1">
              <a:spLocks noChangeArrowheads="1"/>
            </p:cNvSpPr>
            <p:nvPr/>
          </p:nvSpPr>
          <p:spPr bwMode="auto">
            <a:xfrm>
              <a:off x="4192" y="1804"/>
              <a:ext cx="1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 eaLnBrk="1" hangingPunct="1">
                <a:spcBef>
                  <a:spcPct val="50000"/>
                </a:spcBef>
              </a:pPr>
              <a:r>
                <a:rPr lang="en-US"/>
                <a:t>Parallelogram</a:t>
              </a: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E58733-E008-4906-ADB3-52C804B9B133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80D5613-55E6-4D2A-9957-2AEF41AB4C58}" type="slidenum">
              <a:rPr lang="he-IL" sz="1400" smtClean="0">
                <a:cs typeface="Arial" charset="0"/>
              </a:rPr>
              <a:pPr eaLnBrk="1" hangingPunct="1"/>
              <a:t>23</a:t>
            </a:fld>
            <a:endParaRPr lang="en-US" sz="1400" smtClean="0">
              <a:cs typeface="Arial" charset="0"/>
            </a:endParaRPr>
          </a:p>
        </p:txBody>
      </p:sp>
      <p:graphicFrame>
        <p:nvGraphicFramePr>
          <p:cNvPr id="38916" name="Object 26"/>
          <p:cNvGraphicFramePr>
            <a:graphicFrameLocks noChangeAspect="1"/>
          </p:cNvGraphicFramePr>
          <p:nvPr>
            <p:ph idx="1"/>
          </p:nvPr>
        </p:nvGraphicFramePr>
        <p:xfrm>
          <a:off x="5597525" y="0"/>
          <a:ext cx="633413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7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7525" y="0"/>
                        <a:ext cx="633413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7" name="Line 24"/>
          <p:cNvSpPr>
            <a:spLocks noChangeShapeType="1"/>
          </p:cNvSpPr>
          <p:nvPr/>
        </p:nvSpPr>
        <p:spPr bwMode="auto">
          <a:xfrm flipH="1">
            <a:off x="4514850" y="715963"/>
            <a:ext cx="17463" cy="285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Text Box 28"/>
          <p:cNvSpPr txBox="1">
            <a:spLocks noChangeArrowheads="1"/>
          </p:cNvSpPr>
          <p:nvPr/>
        </p:nvSpPr>
        <p:spPr bwMode="auto">
          <a:xfrm>
            <a:off x="8793163" y="830263"/>
            <a:ext cx="315912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q</a:t>
            </a:r>
          </a:p>
        </p:txBody>
      </p:sp>
      <p:sp>
        <p:nvSpPr>
          <p:cNvPr id="38919" name="Rectangle 60"/>
          <p:cNvSpPr>
            <a:spLocks noGrp="1" noChangeArrowheads="1"/>
          </p:cNvSpPr>
          <p:nvPr>
            <p:ph type="title"/>
          </p:nvPr>
        </p:nvSpPr>
        <p:spPr>
          <a:xfrm>
            <a:off x="1319213" y="0"/>
            <a:ext cx="7062787" cy="663575"/>
          </a:xfrm>
          <a:noFill/>
        </p:spPr>
        <p:txBody>
          <a:bodyPr/>
          <a:lstStyle/>
          <a:p>
            <a:r>
              <a:rPr lang="en-US" sz="4000" b="1" dirty="0" smtClean="0"/>
              <a:t>	 </a:t>
            </a:r>
            <a:r>
              <a:rPr lang="en-US" sz="2800" b="1" dirty="0" smtClean="0"/>
              <a:t>Decomposition of  </a:t>
            </a:r>
            <a:r>
              <a:rPr lang="en-US" sz="4000" dirty="0" smtClean="0"/>
              <a:t>   </a:t>
            </a:r>
            <a:endParaRPr lang="ru-RU" sz="4000" dirty="0" smtClean="0"/>
          </a:p>
        </p:txBody>
      </p:sp>
      <p:grpSp>
        <p:nvGrpSpPr>
          <p:cNvPr id="38920" name="Group 70"/>
          <p:cNvGrpSpPr>
            <a:grpSpLocks/>
          </p:cNvGrpSpPr>
          <p:nvPr/>
        </p:nvGrpSpPr>
        <p:grpSpPr bwMode="auto">
          <a:xfrm>
            <a:off x="0" y="561975"/>
            <a:ext cx="8915400" cy="3003550"/>
            <a:chOff x="144" y="453"/>
            <a:chExt cx="5616" cy="1892"/>
          </a:xfrm>
        </p:grpSpPr>
        <p:sp>
          <p:nvSpPr>
            <p:cNvPr id="38954" name="Line 5"/>
            <p:cNvSpPr>
              <a:spLocks noChangeShapeType="1"/>
            </p:cNvSpPr>
            <p:nvPr/>
          </p:nvSpPr>
          <p:spPr bwMode="auto">
            <a:xfrm>
              <a:off x="973" y="1386"/>
              <a:ext cx="13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5" name="Line 6"/>
            <p:cNvSpPr>
              <a:spLocks noChangeShapeType="1"/>
            </p:cNvSpPr>
            <p:nvPr/>
          </p:nvSpPr>
          <p:spPr bwMode="auto">
            <a:xfrm>
              <a:off x="3705" y="141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6" name="Line 7"/>
            <p:cNvSpPr>
              <a:spLocks noChangeShapeType="1"/>
            </p:cNvSpPr>
            <p:nvPr/>
          </p:nvSpPr>
          <p:spPr bwMode="auto">
            <a:xfrm>
              <a:off x="273" y="749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7" name="Line 8"/>
            <p:cNvSpPr>
              <a:spLocks noChangeShapeType="1"/>
            </p:cNvSpPr>
            <p:nvPr/>
          </p:nvSpPr>
          <p:spPr bwMode="auto">
            <a:xfrm>
              <a:off x="1646" y="755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8" name="Line 9"/>
            <p:cNvSpPr>
              <a:spLocks noChangeShapeType="1"/>
            </p:cNvSpPr>
            <p:nvPr/>
          </p:nvSpPr>
          <p:spPr bwMode="auto">
            <a:xfrm>
              <a:off x="3002" y="755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9" name="Line 10"/>
            <p:cNvSpPr>
              <a:spLocks noChangeShapeType="1"/>
            </p:cNvSpPr>
            <p:nvPr/>
          </p:nvSpPr>
          <p:spPr bwMode="auto">
            <a:xfrm>
              <a:off x="1658" y="2027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0" name="Line 11"/>
            <p:cNvSpPr>
              <a:spLocks noChangeShapeType="1"/>
            </p:cNvSpPr>
            <p:nvPr/>
          </p:nvSpPr>
          <p:spPr bwMode="auto">
            <a:xfrm rot="644599">
              <a:off x="213" y="80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1" name="Line 12"/>
            <p:cNvSpPr>
              <a:spLocks noChangeShapeType="1"/>
            </p:cNvSpPr>
            <p:nvPr/>
          </p:nvSpPr>
          <p:spPr bwMode="auto">
            <a:xfrm rot="20955401" flipV="1">
              <a:off x="897" y="80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2" name="Line 13"/>
            <p:cNvSpPr>
              <a:spLocks noChangeShapeType="1"/>
            </p:cNvSpPr>
            <p:nvPr/>
          </p:nvSpPr>
          <p:spPr bwMode="auto">
            <a:xfrm rot="644599">
              <a:off x="897" y="145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3" name="Line 14"/>
            <p:cNvSpPr>
              <a:spLocks noChangeShapeType="1"/>
            </p:cNvSpPr>
            <p:nvPr/>
          </p:nvSpPr>
          <p:spPr bwMode="auto">
            <a:xfrm rot="20955401" flipV="1">
              <a:off x="1581" y="145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4" name="Line 15"/>
            <p:cNvSpPr>
              <a:spLocks noChangeShapeType="1"/>
            </p:cNvSpPr>
            <p:nvPr/>
          </p:nvSpPr>
          <p:spPr bwMode="auto">
            <a:xfrm rot="644599">
              <a:off x="1569" y="81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5" name="Line 16"/>
            <p:cNvSpPr>
              <a:spLocks noChangeShapeType="1"/>
            </p:cNvSpPr>
            <p:nvPr/>
          </p:nvSpPr>
          <p:spPr bwMode="auto">
            <a:xfrm rot="20955401" flipV="1">
              <a:off x="2253" y="81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6" name="Line 17"/>
            <p:cNvSpPr>
              <a:spLocks noChangeShapeType="1"/>
            </p:cNvSpPr>
            <p:nvPr/>
          </p:nvSpPr>
          <p:spPr bwMode="auto">
            <a:xfrm rot="644599">
              <a:off x="2253" y="146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7" name="Line 18"/>
            <p:cNvSpPr>
              <a:spLocks noChangeShapeType="1"/>
            </p:cNvSpPr>
            <p:nvPr/>
          </p:nvSpPr>
          <p:spPr bwMode="auto">
            <a:xfrm rot="20955401" flipV="1">
              <a:off x="2937" y="146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8" name="Line 19"/>
            <p:cNvSpPr>
              <a:spLocks noChangeShapeType="1"/>
            </p:cNvSpPr>
            <p:nvPr/>
          </p:nvSpPr>
          <p:spPr bwMode="auto">
            <a:xfrm rot="644599">
              <a:off x="2925" y="83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69" name="Line 20"/>
            <p:cNvSpPr>
              <a:spLocks noChangeShapeType="1"/>
            </p:cNvSpPr>
            <p:nvPr/>
          </p:nvSpPr>
          <p:spPr bwMode="auto">
            <a:xfrm rot="20955401" flipV="1">
              <a:off x="3619" y="83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0" name="Oval 22"/>
            <p:cNvSpPr>
              <a:spLocks noChangeArrowheads="1"/>
            </p:cNvSpPr>
            <p:nvPr/>
          </p:nvSpPr>
          <p:spPr bwMode="auto">
            <a:xfrm flipH="1" flipV="1">
              <a:off x="5670" y="730"/>
              <a:ext cx="6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71" name="Text Box 23"/>
            <p:cNvSpPr txBox="1">
              <a:spLocks noChangeArrowheads="1"/>
            </p:cNvSpPr>
            <p:nvPr/>
          </p:nvSpPr>
          <p:spPr bwMode="auto">
            <a:xfrm>
              <a:off x="2841" y="488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38972" name="Line 25"/>
            <p:cNvSpPr>
              <a:spLocks noChangeShapeType="1"/>
            </p:cNvSpPr>
            <p:nvPr/>
          </p:nvSpPr>
          <p:spPr bwMode="auto">
            <a:xfrm>
              <a:off x="2319" y="1394"/>
              <a:ext cx="13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3" name="Text Box 57"/>
            <p:cNvSpPr txBox="1">
              <a:spLocks noChangeArrowheads="1"/>
            </p:cNvSpPr>
            <p:nvPr/>
          </p:nvSpPr>
          <p:spPr bwMode="auto">
            <a:xfrm>
              <a:off x="144" y="453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38974" name="Text Box 61"/>
            <p:cNvSpPr txBox="1">
              <a:spLocks noChangeArrowheads="1"/>
            </p:cNvSpPr>
            <p:nvPr/>
          </p:nvSpPr>
          <p:spPr bwMode="auto">
            <a:xfrm>
              <a:off x="2851" y="1976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38975" name="Line 62"/>
            <p:cNvSpPr>
              <a:spLocks noChangeShapeType="1"/>
            </p:cNvSpPr>
            <p:nvPr/>
          </p:nvSpPr>
          <p:spPr bwMode="auto">
            <a:xfrm>
              <a:off x="4358" y="759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6" name="Line 63"/>
            <p:cNvSpPr>
              <a:spLocks noChangeShapeType="1"/>
            </p:cNvSpPr>
            <p:nvPr/>
          </p:nvSpPr>
          <p:spPr bwMode="auto">
            <a:xfrm>
              <a:off x="3686" y="1395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7" name="Line 64"/>
            <p:cNvSpPr>
              <a:spLocks noChangeShapeType="1"/>
            </p:cNvSpPr>
            <p:nvPr/>
          </p:nvSpPr>
          <p:spPr bwMode="auto">
            <a:xfrm>
              <a:off x="2998" y="202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8" name="Line 65"/>
            <p:cNvSpPr>
              <a:spLocks noChangeShapeType="1"/>
            </p:cNvSpPr>
            <p:nvPr/>
          </p:nvSpPr>
          <p:spPr bwMode="auto">
            <a:xfrm rot="20955401" flipV="1">
              <a:off x="4279" y="1460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79" name="Line 66"/>
            <p:cNvSpPr>
              <a:spLocks noChangeShapeType="1"/>
            </p:cNvSpPr>
            <p:nvPr/>
          </p:nvSpPr>
          <p:spPr bwMode="auto">
            <a:xfrm rot="20955401" flipV="1">
              <a:off x="4970" y="80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0" name="Line 67"/>
            <p:cNvSpPr>
              <a:spLocks noChangeShapeType="1"/>
            </p:cNvSpPr>
            <p:nvPr/>
          </p:nvSpPr>
          <p:spPr bwMode="auto">
            <a:xfrm rot="644599">
              <a:off x="3628" y="147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81" name="Line 68"/>
            <p:cNvSpPr>
              <a:spLocks noChangeShapeType="1"/>
            </p:cNvSpPr>
            <p:nvPr/>
          </p:nvSpPr>
          <p:spPr bwMode="auto">
            <a:xfrm rot="644599">
              <a:off x="4298" y="81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921" name="Group 83"/>
          <p:cNvGrpSpPr>
            <a:grpSpLocks/>
          </p:cNvGrpSpPr>
          <p:nvPr/>
        </p:nvGrpSpPr>
        <p:grpSpPr bwMode="auto">
          <a:xfrm>
            <a:off x="77788" y="3673475"/>
            <a:ext cx="9020175" cy="2951163"/>
            <a:chOff x="49" y="2314"/>
            <a:chExt cx="5682" cy="1859"/>
          </a:xfrm>
        </p:grpSpPr>
        <p:sp>
          <p:nvSpPr>
            <p:cNvPr id="38924" name="Text Box 55"/>
            <p:cNvSpPr txBox="1">
              <a:spLocks noChangeArrowheads="1"/>
            </p:cNvSpPr>
            <p:nvPr/>
          </p:nvSpPr>
          <p:spPr bwMode="auto">
            <a:xfrm>
              <a:off x="2717" y="3804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38925" name="Text Box 56"/>
            <p:cNvSpPr txBox="1">
              <a:spLocks noChangeArrowheads="1"/>
            </p:cNvSpPr>
            <p:nvPr/>
          </p:nvSpPr>
          <p:spPr bwMode="auto">
            <a:xfrm>
              <a:off x="5532" y="2314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sp>
          <p:nvSpPr>
            <p:cNvPr id="38926" name="Text Box 71"/>
            <p:cNvSpPr txBox="1">
              <a:spLocks noChangeArrowheads="1"/>
            </p:cNvSpPr>
            <p:nvPr/>
          </p:nvSpPr>
          <p:spPr bwMode="auto">
            <a:xfrm>
              <a:off x="2699" y="2348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38927" name="Text Box 21"/>
            <p:cNvSpPr txBox="1">
              <a:spLocks noChangeArrowheads="1"/>
            </p:cNvSpPr>
            <p:nvPr/>
          </p:nvSpPr>
          <p:spPr bwMode="auto">
            <a:xfrm>
              <a:off x="49" y="3804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grpSp>
          <p:nvGrpSpPr>
            <p:cNvPr id="38928" name="Group 82"/>
            <p:cNvGrpSpPr>
              <a:grpSpLocks/>
            </p:cNvGrpSpPr>
            <p:nvPr/>
          </p:nvGrpSpPr>
          <p:grpSpPr bwMode="auto">
            <a:xfrm>
              <a:off x="88" y="2563"/>
              <a:ext cx="5530" cy="1302"/>
              <a:chOff x="158" y="2553"/>
              <a:chExt cx="5530" cy="1302"/>
            </a:xfrm>
          </p:grpSpPr>
          <p:sp>
            <p:nvSpPr>
              <p:cNvPr id="38929" name="Line 35"/>
              <p:cNvSpPr>
                <a:spLocks noChangeShapeType="1"/>
              </p:cNvSpPr>
              <p:nvPr/>
            </p:nvSpPr>
            <p:spPr bwMode="auto">
              <a:xfrm>
                <a:off x="901" y="3212"/>
                <a:ext cx="13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0" name="Line 36"/>
              <p:cNvSpPr>
                <a:spLocks noChangeShapeType="1"/>
              </p:cNvSpPr>
              <p:nvPr/>
            </p:nvSpPr>
            <p:spPr bwMode="auto">
              <a:xfrm>
                <a:off x="3649" y="3236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1" name="Line 37"/>
              <p:cNvSpPr>
                <a:spLocks noChangeShapeType="1"/>
              </p:cNvSpPr>
              <p:nvPr/>
            </p:nvSpPr>
            <p:spPr bwMode="auto">
              <a:xfrm>
                <a:off x="1590" y="2581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2" name="Line 38"/>
              <p:cNvSpPr>
                <a:spLocks noChangeShapeType="1"/>
              </p:cNvSpPr>
              <p:nvPr/>
            </p:nvSpPr>
            <p:spPr bwMode="auto">
              <a:xfrm>
                <a:off x="2946" y="2581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3" name="Line 39"/>
              <p:cNvSpPr>
                <a:spLocks noChangeShapeType="1"/>
              </p:cNvSpPr>
              <p:nvPr/>
            </p:nvSpPr>
            <p:spPr bwMode="auto">
              <a:xfrm>
                <a:off x="1602" y="3853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4" name="Line 40"/>
              <p:cNvSpPr>
                <a:spLocks noChangeShapeType="1"/>
              </p:cNvSpPr>
              <p:nvPr/>
            </p:nvSpPr>
            <p:spPr bwMode="auto">
              <a:xfrm rot="20955401" flipV="1">
                <a:off x="841" y="263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5" name="Line 41"/>
              <p:cNvSpPr>
                <a:spLocks noChangeShapeType="1"/>
              </p:cNvSpPr>
              <p:nvPr/>
            </p:nvSpPr>
            <p:spPr bwMode="auto">
              <a:xfrm rot="644599">
                <a:off x="841" y="328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6" name="Line 42"/>
              <p:cNvSpPr>
                <a:spLocks noChangeShapeType="1"/>
              </p:cNvSpPr>
              <p:nvPr/>
            </p:nvSpPr>
            <p:spPr bwMode="auto">
              <a:xfrm rot="20955401" flipV="1">
                <a:off x="1525" y="328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7" name="Line 43"/>
              <p:cNvSpPr>
                <a:spLocks noChangeShapeType="1"/>
              </p:cNvSpPr>
              <p:nvPr/>
            </p:nvSpPr>
            <p:spPr bwMode="auto">
              <a:xfrm rot="644599">
                <a:off x="1513" y="264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8" name="Line 44"/>
              <p:cNvSpPr>
                <a:spLocks noChangeShapeType="1"/>
              </p:cNvSpPr>
              <p:nvPr/>
            </p:nvSpPr>
            <p:spPr bwMode="auto">
              <a:xfrm rot="20955401" flipV="1">
                <a:off x="2197" y="264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9" name="Line 45"/>
              <p:cNvSpPr>
                <a:spLocks noChangeShapeType="1"/>
              </p:cNvSpPr>
              <p:nvPr/>
            </p:nvSpPr>
            <p:spPr bwMode="auto">
              <a:xfrm rot="644599">
                <a:off x="2197" y="329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0" name="Line 46"/>
              <p:cNvSpPr>
                <a:spLocks noChangeShapeType="1"/>
              </p:cNvSpPr>
              <p:nvPr/>
            </p:nvSpPr>
            <p:spPr bwMode="auto">
              <a:xfrm rot="20955401" flipV="1">
                <a:off x="2881" y="329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1" name="Line 47"/>
              <p:cNvSpPr>
                <a:spLocks noChangeShapeType="1"/>
              </p:cNvSpPr>
              <p:nvPr/>
            </p:nvSpPr>
            <p:spPr bwMode="auto">
              <a:xfrm rot="644599">
                <a:off x="2869" y="265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2" name="Line 48"/>
              <p:cNvSpPr>
                <a:spLocks noChangeShapeType="1"/>
              </p:cNvSpPr>
              <p:nvPr/>
            </p:nvSpPr>
            <p:spPr bwMode="auto">
              <a:xfrm rot="20955401" flipV="1">
                <a:off x="3563" y="265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3" name="Oval 49"/>
              <p:cNvSpPr>
                <a:spLocks noChangeArrowheads="1"/>
              </p:cNvSpPr>
              <p:nvPr/>
            </p:nvSpPr>
            <p:spPr bwMode="auto">
              <a:xfrm flipH="1" flipV="1">
                <a:off x="5602" y="2553"/>
                <a:ext cx="64" cy="5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4" name="Line 50"/>
              <p:cNvSpPr>
                <a:spLocks noChangeShapeType="1"/>
              </p:cNvSpPr>
              <p:nvPr/>
            </p:nvSpPr>
            <p:spPr bwMode="auto">
              <a:xfrm>
                <a:off x="2263" y="3220"/>
                <a:ext cx="13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5" name="Line 51"/>
              <p:cNvSpPr>
                <a:spLocks noChangeShapeType="1"/>
              </p:cNvSpPr>
              <p:nvPr/>
            </p:nvSpPr>
            <p:spPr bwMode="auto">
              <a:xfrm rot="20955401" flipV="1">
                <a:off x="158" y="3280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6" name="Line 52"/>
              <p:cNvSpPr>
                <a:spLocks noChangeShapeType="1"/>
              </p:cNvSpPr>
              <p:nvPr/>
            </p:nvSpPr>
            <p:spPr bwMode="auto">
              <a:xfrm>
                <a:off x="203" y="3852"/>
                <a:ext cx="13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7" name="Line 72"/>
              <p:cNvSpPr>
                <a:spLocks noChangeShapeType="1"/>
              </p:cNvSpPr>
              <p:nvPr/>
            </p:nvSpPr>
            <p:spPr bwMode="auto">
              <a:xfrm>
                <a:off x="4284" y="2581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8" name="Line 74"/>
              <p:cNvSpPr>
                <a:spLocks noChangeShapeType="1"/>
              </p:cNvSpPr>
              <p:nvPr/>
            </p:nvSpPr>
            <p:spPr bwMode="auto">
              <a:xfrm>
                <a:off x="3605" y="322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9" name="Line 75"/>
              <p:cNvSpPr>
                <a:spLocks noChangeShapeType="1"/>
              </p:cNvSpPr>
              <p:nvPr/>
            </p:nvSpPr>
            <p:spPr bwMode="auto">
              <a:xfrm>
                <a:off x="2940" y="3855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0" name="Line 76"/>
              <p:cNvSpPr>
                <a:spLocks noChangeShapeType="1"/>
              </p:cNvSpPr>
              <p:nvPr/>
            </p:nvSpPr>
            <p:spPr bwMode="auto">
              <a:xfrm rot="20955401" flipV="1">
                <a:off x="4226" y="3280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1" name="Line 77"/>
              <p:cNvSpPr>
                <a:spLocks noChangeShapeType="1"/>
              </p:cNvSpPr>
              <p:nvPr/>
            </p:nvSpPr>
            <p:spPr bwMode="auto">
              <a:xfrm rot="20955401" flipV="1">
                <a:off x="4898" y="265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2" name="Line 78"/>
              <p:cNvSpPr>
                <a:spLocks noChangeShapeType="1"/>
              </p:cNvSpPr>
              <p:nvPr/>
            </p:nvSpPr>
            <p:spPr bwMode="auto">
              <a:xfrm rot="644599">
                <a:off x="4226" y="264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3" name="Line 79"/>
              <p:cNvSpPr>
                <a:spLocks noChangeShapeType="1"/>
              </p:cNvSpPr>
              <p:nvPr/>
            </p:nvSpPr>
            <p:spPr bwMode="auto">
              <a:xfrm rot="644599">
                <a:off x="3554" y="328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8922" name="Line 84"/>
          <p:cNvSpPr>
            <a:spLocks noChangeShapeType="1"/>
          </p:cNvSpPr>
          <p:nvPr/>
        </p:nvSpPr>
        <p:spPr bwMode="auto">
          <a:xfrm flipH="1">
            <a:off x="4537075" y="3717925"/>
            <a:ext cx="17463" cy="285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5651" y="3130550"/>
            <a:ext cx="457834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Decomposition vertices</a:t>
            </a:r>
            <a:r>
              <a:rPr lang="en-US" sz="2400" dirty="0"/>
              <a:t> are chosen in the </a:t>
            </a:r>
            <a:r>
              <a:rPr lang="en-US" sz="2400" b="1" dirty="0">
                <a:solidFill>
                  <a:srgbClr val="FF3300"/>
                </a:solidFill>
              </a:rPr>
              <a:t>middle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00"/>
                </a:solidFill>
              </a:rPr>
              <a:t>of </a:t>
            </a:r>
            <a:r>
              <a:rPr lang="en-US" sz="2400" dirty="0" err="1" smtClean="0">
                <a:solidFill>
                  <a:srgbClr val="000000"/>
                </a:solidFill>
              </a:rPr>
              <a:t>subgraph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04D42C0-AB46-4EA9-8908-9535A93D4DF4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3993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1E80E9-AD9F-444B-8E8B-7772EB5A0F4E}" type="slidenum">
              <a:rPr lang="he-IL" sz="1400" smtClean="0">
                <a:cs typeface="Arial" charset="0"/>
              </a:rPr>
              <a:pPr eaLnBrk="1" hangingPunct="1"/>
              <a:t>24</a:t>
            </a:fld>
            <a:endParaRPr lang="en-US" sz="1400" smtClean="0">
              <a:cs typeface="Arial" charset="0"/>
            </a:endParaRP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174625"/>
            <a:ext cx="8982075" cy="2838450"/>
          </a:xfrm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b="1" smtClean="0"/>
              <a:t>	</a:t>
            </a:r>
            <a:r>
              <a:rPr lang="en-US" sz="2800" smtClean="0"/>
              <a:t>      is decomposed into </a:t>
            </a:r>
            <a:r>
              <a:rPr lang="en-US" sz="2800" b="1" smtClean="0"/>
              <a:t>six</a:t>
            </a:r>
            <a:r>
              <a:rPr lang="en-US" sz="2800" smtClean="0"/>
              <a:t> subgraphs: </a:t>
            </a:r>
            <a:r>
              <a:rPr lang="en-US" sz="2800" b="1" smtClean="0"/>
              <a:t>two</a:t>
            </a:r>
            <a:r>
              <a:rPr lang="en-US" sz="2800" smtClean="0"/>
              <a:t>          subgraphs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smtClean="0"/>
              <a:t>  and </a:t>
            </a:r>
            <a:r>
              <a:rPr lang="en-US" sz="2800" b="1" smtClean="0"/>
              <a:t>four </a:t>
            </a:r>
            <a:r>
              <a:rPr lang="en-US" sz="2800" smtClean="0"/>
              <a:t>        subgraphs.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   </a:t>
            </a:r>
            <a:r>
              <a:rPr lang="en-US" sz="2800" b="1" smtClean="0"/>
              <a:t>There are no new kinds of subgraphs!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400" smtClean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  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</a:t>
            </a:r>
          </a:p>
        </p:txBody>
      </p:sp>
      <p:graphicFrame>
        <p:nvGraphicFramePr>
          <p:cNvPr id="39941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334963" y="0"/>
          <a:ext cx="604837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4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0"/>
                        <a:ext cx="604837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5"/>
          <p:cNvGraphicFramePr>
            <a:graphicFrameLocks noChangeAspect="1"/>
          </p:cNvGraphicFramePr>
          <p:nvPr/>
        </p:nvGraphicFramePr>
        <p:xfrm>
          <a:off x="6757988" y="0"/>
          <a:ext cx="61753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5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7988" y="0"/>
                        <a:ext cx="617537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58"/>
          <p:cNvGraphicFramePr>
            <a:graphicFrameLocks noChangeAspect="1"/>
          </p:cNvGraphicFramePr>
          <p:nvPr>
            <p:ph sz="quarter" idx="3"/>
          </p:nvPr>
        </p:nvGraphicFramePr>
        <p:xfrm>
          <a:off x="1773238" y="446088"/>
          <a:ext cx="604837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6" name="Equation" r:id="rId7" imgW="228600" imgH="228600" progId="Equation.3">
                  <p:embed/>
                </p:oleObj>
              </mc:Choice>
              <mc:Fallback>
                <p:oleObj name="Equation" r:id="rId7" imgW="228600" imgH="2286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446088"/>
                        <a:ext cx="604837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81" name="Text Box 61"/>
          <p:cNvSpPr txBox="1">
            <a:spLocks noChangeArrowheads="1"/>
          </p:cNvSpPr>
          <p:nvPr/>
        </p:nvSpPr>
        <p:spPr bwMode="auto">
          <a:xfrm>
            <a:off x="630238" y="2084388"/>
            <a:ext cx="7469187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dirty="0"/>
              <a:t>Thus, a current </a:t>
            </a:r>
            <a:r>
              <a:rPr lang="en-US" b="1" dirty="0" err="1"/>
              <a:t>subgraph</a:t>
            </a:r>
            <a:r>
              <a:rPr lang="en-US" dirty="0"/>
              <a:t> is decomposed into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</a:t>
            </a:r>
            <a:r>
              <a:rPr lang="en-US" dirty="0"/>
              <a:t> </a:t>
            </a:r>
            <a:r>
              <a:rPr lang="en-US" b="1" dirty="0" err="1"/>
              <a:t>subgraphs</a:t>
            </a:r>
            <a:r>
              <a:rPr lang="en-US" dirty="0"/>
              <a:t> in each recursive step.</a:t>
            </a:r>
          </a:p>
        </p:txBody>
      </p:sp>
      <p:graphicFrame>
        <p:nvGraphicFramePr>
          <p:cNvPr id="209986" name="Object 66"/>
          <p:cNvGraphicFramePr>
            <a:graphicFrameLocks noChangeAspect="1"/>
          </p:cNvGraphicFramePr>
          <p:nvPr/>
        </p:nvGraphicFramePr>
        <p:xfrm>
          <a:off x="2463800" y="4600575"/>
          <a:ext cx="3530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7" name="Equation" r:id="rId9" imgW="977900" imgH="228600" progId="Equation.3">
                  <p:embed/>
                </p:oleObj>
              </mc:Choice>
              <mc:Fallback>
                <p:oleObj name="Equation" r:id="rId9" imgW="977900" imgH="2286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4600575"/>
                        <a:ext cx="3530600" cy="825500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87" name="Text Box 67"/>
          <p:cNvSpPr txBox="1">
            <a:spLocks noChangeArrowheads="1"/>
          </p:cNvSpPr>
          <p:nvPr/>
        </p:nvSpPr>
        <p:spPr bwMode="auto">
          <a:xfrm>
            <a:off x="1419225" y="5695950"/>
            <a:ext cx="61483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rtl="0">
              <a:spcBef>
                <a:spcPct val="50000"/>
              </a:spcBef>
              <a:defRPr/>
            </a:pPr>
            <a:r>
              <a:rPr lang="en-US" sz="44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Polynomial complexity!</a:t>
            </a:r>
            <a:endParaRPr lang="ru-RU" sz="44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9988" name="Text Box 68"/>
          <p:cNvSpPr txBox="1">
            <a:spLocks noChangeArrowheads="1"/>
          </p:cNvSpPr>
          <p:nvPr/>
        </p:nvSpPr>
        <p:spPr bwMode="auto">
          <a:xfrm>
            <a:off x="325438" y="3624263"/>
            <a:ext cx="8335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sz="2400" b="1"/>
              <a:t>The total number of labels in the expression for SR of size </a:t>
            </a:r>
            <a:r>
              <a:rPr lang="en-US" sz="2400" b="1" i="1"/>
              <a:t>n</a:t>
            </a:r>
            <a:r>
              <a:rPr lang="en-US" sz="2400" b="1"/>
              <a:t>:</a:t>
            </a: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0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87" grpId="0"/>
      <p:bldP spid="20998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2A83F49-50BC-4FDA-BEAD-610B64C5A7DF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4096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71B8BD7-66E8-4215-A541-AAFD1C8F733B}" type="slidenum">
              <a:rPr lang="he-IL" sz="1400" smtClean="0">
                <a:cs typeface="Arial" charset="0"/>
              </a:rPr>
              <a:pPr eaLnBrk="1" hangingPunct="1"/>
              <a:t>25</a:t>
            </a:fld>
            <a:endParaRPr lang="en-US" sz="1400" smtClean="0">
              <a:cs typeface="Arial" charset="0"/>
            </a:endParaRP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0"/>
            <a:ext cx="8921750" cy="1143000"/>
          </a:xfrm>
        </p:spPr>
        <p:txBody>
          <a:bodyPr/>
          <a:lstStyle/>
          <a:p>
            <a:pPr rtl="0" eaLnBrk="1" hangingPunct="1"/>
            <a:r>
              <a:rPr lang="en-US" dirty="0" smtClean="0">
                <a:solidFill>
                  <a:srgbClr val="000000"/>
                </a:solidFill>
              </a:rPr>
              <a:t>Square Rhomboid – 1-VDM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sz="3200" b="1" baseline="-25000" dirty="0" smtClean="0"/>
          </a:p>
        </p:txBody>
      </p:sp>
      <p:graphicFrame>
        <p:nvGraphicFramePr>
          <p:cNvPr id="40965" name="Object 80"/>
          <p:cNvGraphicFramePr>
            <a:graphicFrameLocks noChangeAspect="1"/>
          </p:cNvGraphicFramePr>
          <p:nvPr>
            <p:ph sz="half" idx="2"/>
          </p:nvPr>
        </p:nvGraphicFramePr>
        <p:xfrm>
          <a:off x="261938" y="4413250"/>
          <a:ext cx="861695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9" name="Equation" r:id="rId3" imgW="4013200" imgH="254000" progId="Equation.3">
                  <p:embed/>
                </p:oleObj>
              </mc:Choice>
              <mc:Fallback>
                <p:oleObj name="Equation" r:id="rId3" imgW="4013200" imgH="254000" progId="Equation.3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8" y="4413250"/>
                        <a:ext cx="8616950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966" name="Group 101"/>
          <p:cNvGrpSpPr>
            <a:grpSpLocks/>
          </p:cNvGrpSpPr>
          <p:nvPr/>
        </p:nvGrpSpPr>
        <p:grpSpPr bwMode="auto">
          <a:xfrm>
            <a:off x="763588" y="893763"/>
            <a:ext cx="7392987" cy="2530475"/>
            <a:chOff x="-28" y="732"/>
            <a:chExt cx="4657" cy="1594"/>
          </a:xfrm>
        </p:grpSpPr>
        <p:sp>
          <p:nvSpPr>
            <p:cNvPr id="40985" name="Line 5"/>
            <p:cNvSpPr>
              <a:spLocks noChangeAspect="1" noChangeShapeType="1"/>
            </p:cNvSpPr>
            <p:nvPr/>
          </p:nvSpPr>
          <p:spPr bwMode="auto">
            <a:xfrm>
              <a:off x="163" y="1497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6" name="Line 6"/>
            <p:cNvSpPr>
              <a:spLocks noChangeAspect="1" noChangeShapeType="1"/>
            </p:cNvSpPr>
            <p:nvPr/>
          </p:nvSpPr>
          <p:spPr bwMode="auto">
            <a:xfrm>
              <a:off x="1248" y="1507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7" name="Line 7"/>
            <p:cNvSpPr>
              <a:spLocks noChangeAspect="1" noChangeShapeType="1"/>
            </p:cNvSpPr>
            <p:nvPr/>
          </p:nvSpPr>
          <p:spPr bwMode="auto">
            <a:xfrm>
              <a:off x="2361" y="1516"/>
              <a:ext cx="10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8" name="Line 9"/>
            <p:cNvSpPr>
              <a:spLocks noChangeAspect="1" noChangeShapeType="1"/>
            </p:cNvSpPr>
            <p:nvPr/>
          </p:nvSpPr>
          <p:spPr bwMode="auto">
            <a:xfrm>
              <a:off x="701" y="997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9" name="Line 10"/>
            <p:cNvSpPr>
              <a:spLocks noChangeAspect="1" noChangeShapeType="1"/>
            </p:cNvSpPr>
            <p:nvPr/>
          </p:nvSpPr>
          <p:spPr bwMode="auto">
            <a:xfrm>
              <a:off x="1799" y="1002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0" name="Line 11"/>
            <p:cNvSpPr>
              <a:spLocks noChangeAspect="1" noChangeShapeType="1"/>
            </p:cNvSpPr>
            <p:nvPr/>
          </p:nvSpPr>
          <p:spPr bwMode="auto">
            <a:xfrm>
              <a:off x="2865" y="1011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1" name="Line 12"/>
            <p:cNvSpPr>
              <a:spLocks noChangeAspect="1" noChangeShapeType="1"/>
            </p:cNvSpPr>
            <p:nvPr/>
          </p:nvSpPr>
          <p:spPr bwMode="auto">
            <a:xfrm>
              <a:off x="720" y="2016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2" name="Line 13"/>
            <p:cNvSpPr>
              <a:spLocks noChangeAspect="1" noChangeShapeType="1"/>
            </p:cNvSpPr>
            <p:nvPr/>
          </p:nvSpPr>
          <p:spPr bwMode="auto">
            <a:xfrm>
              <a:off x="1808" y="2020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3" name="Line 14"/>
            <p:cNvSpPr>
              <a:spLocks noChangeAspect="1" noChangeShapeType="1"/>
            </p:cNvSpPr>
            <p:nvPr/>
          </p:nvSpPr>
          <p:spPr bwMode="auto">
            <a:xfrm>
              <a:off x="2868" y="2038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4" name="Line 22"/>
            <p:cNvSpPr>
              <a:spLocks noChangeAspect="1" noChangeShapeType="1"/>
            </p:cNvSpPr>
            <p:nvPr/>
          </p:nvSpPr>
          <p:spPr bwMode="auto">
            <a:xfrm rot="20955401" flipV="1">
              <a:off x="115" y="103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5" name="Line 23"/>
            <p:cNvSpPr>
              <a:spLocks noChangeAspect="1" noChangeShapeType="1"/>
            </p:cNvSpPr>
            <p:nvPr/>
          </p:nvSpPr>
          <p:spPr bwMode="auto">
            <a:xfrm rot="644599">
              <a:off x="115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6" name="Line 24"/>
            <p:cNvSpPr>
              <a:spLocks noChangeAspect="1" noChangeShapeType="1"/>
            </p:cNvSpPr>
            <p:nvPr/>
          </p:nvSpPr>
          <p:spPr bwMode="auto">
            <a:xfrm rot="20955401" flipV="1">
              <a:off x="662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7" name="Line 25"/>
            <p:cNvSpPr>
              <a:spLocks noChangeAspect="1" noChangeShapeType="1"/>
            </p:cNvSpPr>
            <p:nvPr/>
          </p:nvSpPr>
          <p:spPr bwMode="auto">
            <a:xfrm rot="644599">
              <a:off x="653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8" name="Line 26"/>
            <p:cNvSpPr>
              <a:spLocks noChangeAspect="1" noChangeShapeType="1"/>
            </p:cNvSpPr>
            <p:nvPr/>
          </p:nvSpPr>
          <p:spPr bwMode="auto">
            <a:xfrm rot="20955401" flipV="1">
              <a:off x="1200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9" name="Line 27"/>
            <p:cNvSpPr>
              <a:spLocks noChangeAspect="1" noChangeShapeType="1"/>
            </p:cNvSpPr>
            <p:nvPr/>
          </p:nvSpPr>
          <p:spPr bwMode="auto">
            <a:xfrm rot="644599">
              <a:off x="1200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00" name="Line 28"/>
            <p:cNvSpPr>
              <a:spLocks noChangeAspect="1" noChangeShapeType="1"/>
            </p:cNvSpPr>
            <p:nvPr/>
          </p:nvSpPr>
          <p:spPr bwMode="auto">
            <a:xfrm rot="20955401" flipV="1">
              <a:off x="1747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01" name="Line 29"/>
            <p:cNvSpPr>
              <a:spLocks noChangeAspect="1" noChangeShapeType="1"/>
            </p:cNvSpPr>
            <p:nvPr/>
          </p:nvSpPr>
          <p:spPr bwMode="auto">
            <a:xfrm rot="644599">
              <a:off x="1737" y="1053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002" name="Group 30"/>
            <p:cNvGrpSpPr>
              <a:grpSpLocks noChangeAspect="1"/>
            </p:cNvGrpSpPr>
            <p:nvPr/>
          </p:nvGrpSpPr>
          <p:grpSpPr bwMode="auto">
            <a:xfrm>
              <a:off x="2284" y="1053"/>
              <a:ext cx="1179" cy="919"/>
              <a:chOff x="1944" y="1835"/>
              <a:chExt cx="1474" cy="1149"/>
            </a:xfrm>
          </p:grpSpPr>
          <p:sp>
            <p:nvSpPr>
              <p:cNvPr id="41018" name="Line 31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1944" y="183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9" name="Line 32"/>
              <p:cNvSpPr>
                <a:spLocks noChangeAspect="1" noChangeShapeType="1"/>
              </p:cNvSpPr>
              <p:nvPr/>
            </p:nvSpPr>
            <p:spPr bwMode="auto">
              <a:xfrm rot="644599">
                <a:off x="1944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20" name="Line 33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2628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21" name="Line 34"/>
              <p:cNvSpPr>
                <a:spLocks noChangeAspect="1" noChangeShapeType="1"/>
              </p:cNvSpPr>
              <p:nvPr/>
            </p:nvSpPr>
            <p:spPr bwMode="auto">
              <a:xfrm rot="644599">
                <a:off x="2616" y="184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003" name="Text Box 45"/>
            <p:cNvSpPr txBox="1">
              <a:spLocks noChangeAspect="1" noChangeArrowheads="1"/>
            </p:cNvSpPr>
            <p:nvPr/>
          </p:nvSpPr>
          <p:spPr bwMode="auto">
            <a:xfrm>
              <a:off x="-28" y="1331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41004" name="Text Box 47"/>
            <p:cNvSpPr txBox="1">
              <a:spLocks noChangeAspect="1" noChangeArrowheads="1"/>
            </p:cNvSpPr>
            <p:nvPr/>
          </p:nvSpPr>
          <p:spPr bwMode="auto">
            <a:xfrm>
              <a:off x="4470" y="1399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grpSp>
          <p:nvGrpSpPr>
            <p:cNvPr id="41005" name="Group 82"/>
            <p:cNvGrpSpPr>
              <a:grpSpLocks/>
            </p:cNvGrpSpPr>
            <p:nvPr/>
          </p:nvGrpSpPr>
          <p:grpSpPr bwMode="auto">
            <a:xfrm>
              <a:off x="3352" y="1063"/>
              <a:ext cx="1179" cy="919"/>
              <a:chOff x="3377" y="909"/>
              <a:chExt cx="1179" cy="919"/>
            </a:xfrm>
          </p:grpSpPr>
          <p:sp>
            <p:nvSpPr>
              <p:cNvPr id="41011" name="Line 8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2" name="Line 35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377" y="909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3" name="Line 36"/>
              <p:cNvSpPr>
                <a:spLocks noChangeAspect="1" noChangeShapeType="1"/>
              </p:cNvSpPr>
              <p:nvPr/>
            </p:nvSpPr>
            <p:spPr bwMode="auto">
              <a:xfrm rot="644599">
                <a:off x="3377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4" name="Line 37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924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5" name="Line 38"/>
              <p:cNvSpPr>
                <a:spLocks noChangeAspect="1" noChangeShapeType="1"/>
              </p:cNvSpPr>
              <p:nvPr/>
            </p:nvSpPr>
            <p:spPr bwMode="auto">
              <a:xfrm rot="644599">
                <a:off x="3914" y="919"/>
                <a:ext cx="632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6" name="Oval 5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495" y="1355"/>
                <a:ext cx="51" cy="4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7" name="Line 55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10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006" name="Text Box 57"/>
            <p:cNvSpPr txBox="1">
              <a:spLocks noChangeAspect="1" noChangeArrowheads="1"/>
            </p:cNvSpPr>
            <p:nvPr/>
          </p:nvSpPr>
          <p:spPr bwMode="auto">
            <a:xfrm>
              <a:off x="2181" y="1205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41007" name="Text Box 60"/>
            <p:cNvSpPr txBox="1">
              <a:spLocks noChangeAspect="1" noChangeArrowheads="1"/>
            </p:cNvSpPr>
            <p:nvPr/>
          </p:nvSpPr>
          <p:spPr bwMode="auto">
            <a:xfrm>
              <a:off x="2768" y="765"/>
              <a:ext cx="610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41008" name="Text Box 62"/>
            <p:cNvSpPr txBox="1">
              <a:spLocks noChangeAspect="1" noChangeArrowheads="1"/>
            </p:cNvSpPr>
            <p:nvPr/>
          </p:nvSpPr>
          <p:spPr bwMode="auto">
            <a:xfrm>
              <a:off x="2790" y="1996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41009" name="Line 65"/>
            <p:cNvSpPr>
              <a:spLocks noChangeAspect="1" noChangeShapeType="1"/>
            </p:cNvSpPr>
            <p:nvPr/>
          </p:nvSpPr>
          <p:spPr bwMode="auto">
            <a:xfrm flipH="1">
              <a:off x="2309" y="732"/>
              <a:ext cx="9" cy="15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10" name="Line 84"/>
            <p:cNvSpPr>
              <a:spLocks noChangeAspect="1" noChangeShapeType="1"/>
            </p:cNvSpPr>
            <p:nvPr/>
          </p:nvSpPr>
          <p:spPr bwMode="auto">
            <a:xfrm>
              <a:off x="4531" y="1536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67" name="Text Box 96"/>
          <p:cNvSpPr txBox="1">
            <a:spLocks noChangeArrowheads="1"/>
          </p:cNvSpPr>
          <p:nvPr/>
        </p:nvSpPr>
        <p:spPr bwMode="auto">
          <a:xfrm>
            <a:off x="4746625" y="3424238"/>
            <a:ext cx="3768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b="1" i="1">
                <a:solidFill>
                  <a:schemeClr val="accent2"/>
                </a:solidFill>
              </a:rPr>
              <a:t>decomposition vertex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40968" name="Line 97"/>
          <p:cNvSpPr>
            <a:spLocks noChangeShapeType="1"/>
          </p:cNvSpPr>
          <p:nvPr/>
        </p:nvSpPr>
        <p:spPr bwMode="auto">
          <a:xfrm flipH="1" flipV="1">
            <a:off x="4516438" y="2195513"/>
            <a:ext cx="982662" cy="136683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Text Box 63"/>
          <p:cNvSpPr txBox="1">
            <a:spLocks noChangeAspect="1" noChangeArrowheads="1"/>
          </p:cNvSpPr>
          <p:nvPr/>
        </p:nvSpPr>
        <p:spPr bwMode="auto">
          <a:xfrm>
            <a:off x="4029075" y="893763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c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0970" name="Text Box 63"/>
          <p:cNvSpPr txBox="1">
            <a:spLocks noChangeAspect="1" noChangeArrowheads="1"/>
          </p:cNvSpPr>
          <p:nvPr/>
        </p:nvSpPr>
        <p:spPr bwMode="auto">
          <a:xfrm>
            <a:off x="4005263" y="2781300"/>
            <a:ext cx="96678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a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0971" name="Text Box 60"/>
          <p:cNvSpPr txBox="1">
            <a:spLocks noChangeAspect="1" noChangeArrowheads="1"/>
          </p:cNvSpPr>
          <p:nvPr/>
        </p:nvSpPr>
        <p:spPr bwMode="auto">
          <a:xfrm>
            <a:off x="3395663" y="946150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i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0972" name="Text Box 60"/>
          <p:cNvSpPr txBox="1">
            <a:spLocks noChangeAspect="1" noChangeArrowheads="1"/>
          </p:cNvSpPr>
          <p:nvPr/>
        </p:nvSpPr>
        <p:spPr bwMode="auto">
          <a:xfrm>
            <a:off x="3395663" y="28463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i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0973" name="Text Box 60"/>
          <p:cNvSpPr txBox="1">
            <a:spLocks noChangeAspect="1" noChangeArrowheads="1"/>
          </p:cNvSpPr>
          <p:nvPr/>
        </p:nvSpPr>
        <p:spPr bwMode="auto">
          <a:xfrm>
            <a:off x="2473325" y="912813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40974" name="Text Box 60"/>
          <p:cNvSpPr txBox="1">
            <a:spLocks noChangeAspect="1" noChangeArrowheads="1"/>
          </p:cNvSpPr>
          <p:nvPr/>
        </p:nvSpPr>
        <p:spPr bwMode="auto">
          <a:xfrm>
            <a:off x="2489200" y="2703513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40975" name="Text Box 60"/>
          <p:cNvSpPr txBox="1">
            <a:spLocks noChangeAspect="1" noChangeArrowheads="1"/>
          </p:cNvSpPr>
          <p:nvPr/>
        </p:nvSpPr>
        <p:spPr bwMode="auto">
          <a:xfrm>
            <a:off x="5927725" y="946150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40976" name="Text Box 60"/>
          <p:cNvSpPr txBox="1">
            <a:spLocks noChangeAspect="1" noChangeArrowheads="1"/>
          </p:cNvSpPr>
          <p:nvPr/>
        </p:nvSpPr>
        <p:spPr bwMode="auto">
          <a:xfrm>
            <a:off x="5927725" y="27320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40977" name="Text Box 60"/>
          <p:cNvSpPr txBox="1">
            <a:spLocks noChangeAspect="1" noChangeArrowheads="1"/>
          </p:cNvSpPr>
          <p:nvPr/>
        </p:nvSpPr>
        <p:spPr bwMode="auto">
          <a:xfrm>
            <a:off x="3386138" y="17541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40978" name="Text Box 60"/>
          <p:cNvSpPr txBox="1">
            <a:spLocks noChangeAspect="1" noChangeArrowheads="1"/>
          </p:cNvSpPr>
          <p:nvPr/>
        </p:nvSpPr>
        <p:spPr bwMode="auto">
          <a:xfrm>
            <a:off x="5110163" y="17541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40979" name="Rectangle 100"/>
          <p:cNvSpPr>
            <a:spLocks noChangeArrowheads="1"/>
          </p:cNvSpPr>
          <p:nvPr/>
        </p:nvSpPr>
        <p:spPr bwMode="auto">
          <a:xfrm>
            <a:off x="188913" y="5214938"/>
            <a:ext cx="88661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1" i="1" dirty="0"/>
              <a:t>E</a:t>
            </a:r>
            <a:r>
              <a:rPr lang="en-US" sz="2400" b="1" dirty="0"/>
              <a:t>(</a:t>
            </a:r>
            <a:r>
              <a:rPr lang="en-US" sz="2400" b="1" i="1" dirty="0" err="1"/>
              <a:t>p</a:t>
            </a:r>
            <a:r>
              <a:rPr lang="en-US" sz="2400" b="1" dirty="0" err="1"/>
              <a:t>,</a:t>
            </a:r>
            <a:r>
              <a:rPr lang="en-US" sz="2400" b="1" i="1" dirty="0" err="1"/>
              <a:t>q</a:t>
            </a:r>
            <a:r>
              <a:rPr lang="en-US" sz="2400" b="1" dirty="0"/>
              <a:t>)</a:t>
            </a:r>
            <a:r>
              <a:rPr lang="en-US" sz="2400" dirty="0"/>
              <a:t> is a </a:t>
            </a:r>
            <a:r>
              <a:rPr lang="en-US" sz="2400" b="1" dirty="0" err="1">
                <a:solidFill>
                  <a:srgbClr val="FF0000"/>
                </a:solidFill>
              </a:rPr>
              <a:t>subexpression</a:t>
            </a:r>
            <a:r>
              <a:rPr lang="en-US" sz="2400" dirty="0"/>
              <a:t> of a </a:t>
            </a:r>
            <a:r>
              <a:rPr lang="en-US" sz="2400" b="1" dirty="0" err="1">
                <a:solidFill>
                  <a:srgbClr val="FF0000"/>
                </a:solidFill>
              </a:rPr>
              <a:t>subgraph</a:t>
            </a:r>
            <a:r>
              <a:rPr lang="en-US" sz="2400" dirty="0"/>
              <a:t> with a source </a:t>
            </a:r>
            <a:r>
              <a:rPr lang="en-US" sz="2400" b="1" i="1" dirty="0"/>
              <a:t>p</a:t>
            </a:r>
            <a:r>
              <a:rPr lang="en-US" sz="2400" dirty="0"/>
              <a:t> and a sink </a:t>
            </a:r>
            <a:r>
              <a:rPr lang="en-US" sz="2400" b="1" i="1" dirty="0"/>
              <a:t>q</a:t>
            </a:r>
            <a:endParaRPr lang="ru-RU" sz="2400" i="1" dirty="0"/>
          </a:p>
        </p:txBody>
      </p:sp>
      <p:sp>
        <p:nvSpPr>
          <p:cNvPr id="64" name="Rectangle 63"/>
          <p:cNvSpPr/>
          <p:nvPr/>
        </p:nvSpPr>
        <p:spPr>
          <a:xfrm>
            <a:off x="1" y="5778500"/>
            <a:ext cx="905510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Decomposition vertex</a:t>
            </a:r>
            <a:r>
              <a:rPr lang="en-US" dirty="0"/>
              <a:t> is chosen in the </a:t>
            </a:r>
            <a:r>
              <a:rPr lang="en-US" b="1" dirty="0" smtClean="0">
                <a:solidFill>
                  <a:srgbClr val="FF3300"/>
                </a:solidFill>
              </a:rPr>
              <a:t>middle </a:t>
            </a:r>
            <a:r>
              <a:rPr lang="en-US" dirty="0">
                <a:solidFill>
                  <a:srgbClr val="000000"/>
                </a:solidFill>
              </a:rPr>
              <a:t>of </a:t>
            </a:r>
            <a:r>
              <a:rPr lang="en-US" dirty="0" err="1" smtClean="0">
                <a:solidFill>
                  <a:srgbClr val="000000"/>
                </a:solidFill>
              </a:rPr>
              <a:t>subgraph</a:t>
            </a:r>
            <a:r>
              <a:rPr lang="en-US" dirty="0">
                <a:solidFill>
                  <a:srgbClr val="000000"/>
                </a:solidFill>
              </a:rPr>
              <a:t>.</a:t>
            </a:r>
            <a:r>
              <a:rPr lang="en-US" b="1" dirty="0" smtClean="0">
                <a:solidFill>
                  <a:srgbClr val="FF3300"/>
                </a:solidFill>
              </a:rPr>
              <a:t> </a:t>
            </a:r>
            <a:r>
              <a:rPr lang="en-US" dirty="0" smtClean="0"/>
              <a:t> </a:t>
            </a:r>
            <a:endParaRPr lang="en-US" b="1" dirty="0"/>
          </a:p>
        </p:txBody>
      </p:sp>
      <p:sp>
        <p:nvSpPr>
          <p:cNvPr id="40981" name="Text Box 45"/>
          <p:cNvSpPr txBox="1">
            <a:spLocks noChangeAspect="1" noChangeArrowheads="1"/>
          </p:cNvSpPr>
          <p:nvPr/>
        </p:nvSpPr>
        <p:spPr bwMode="auto">
          <a:xfrm>
            <a:off x="1806575" y="833438"/>
            <a:ext cx="252413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p</a:t>
            </a:r>
          </a:p>
        </p:txBody>
      </p:sp>
      <p:sp>
        <p:nvSpPr>
          <p:cNvPr id="40982" name="Text Box 45"/>
          <p:cNvSpPr txBox="1">
            <a:spLocks noChangeAspect="1" noChangeArrowheads="1"/>
          </p:cNvSpPr>
          <p:nvPr/>
        </p:nvSpPr>
        <p:spPr bwMode="auto">
          <a:xfrm>
            <a:off x="1768475" y="2792413"/>
            <a:ext cx="252413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p</a:t>
            </a:r>
          </a:p>
        </p:txBody>
      </p:sp>
      <p:sp>
        <p:nvSpPr>
          <p:cNvPr id="40983" name="Text Box 53"/>
          <p:cNvSpPr txBox="1">
            <a:spLocks noChangeAspect="1" noChangeArrowheads="1"/>
          </p:cNvSpPr>
          <p:nvPr/>
        </p:nvSpPr>
        <p:spPr bwMode="auto">
          <a:xfrm>
            <a:off x="6775450" y="922338"/>
            <a:ext cx="815975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q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</a:p>
        </p:txBody>
      </p:sp>
      <p:sp>
        <p:nvSpPr>
          <p:cNvPr id="40984" name="Text Box 53"/>
          <p:cNvSpPr txBox="1">
            <a:spLocks noChangeAspect="1" noChangeArrowheads="1"/>
          </p:cNvSpPr>
          <p:nvPr/>
        </p:nvSpPr>
        <p:spPr bwMode="auto">
          <a:xfrm>
            <a:off x="6775450" y="2865438"/>
            <a:ext cx="815975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q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CB5DDC-DD73-40E1-BD9E-65DAC6E92F44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4198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50806E-935C-4777-B8BD-72E237EA2D6B}" type="slidenum">
              <a:rPr lang="he-IL" sz="1400" smtClean="0">
                <a:cs typeface="Arial" charset="0"/>
              </a:rPr>
              <a:pPr eaLnBrk="1" hangingPunct="1"/>
              <a:t>26</a:t>
            </a:fld>
            <a:endParaRPr lang="en-US" sz="1400" smtClean="0">
              <a:cs typeface="Arial" charset="0"/>
            </a:endParaRP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0" y="287338"/>
            <a:ext cx="8207375" cy="2736850"/>
          </a:xfrm>
        </p:spPr>
        <p:txBody>
          <a:bodyPr/>
          <a:lstStyle/>
          <a:p>
            <a:pPr algn="just" rtl="0" eaLnBrk="1" hangingPunct="1"/>
            <a:r>
              <a:rPr lang="en-US" sz="2800" smtClean="0"/>
              <a:t>Therefore, </a:t>
            </a:r>
            <a:r>
              <a:rPr lang="en-US" sz="2800" b="1" smtClean="0"/>
              <a:t>SR</a:t>
            </a:r>
            <a:r>
              <a:rPr lang="en-US" sz="2800" smtClean="0"/>
              <a:t> is decomposed into </a:t>
            </a:r>
            <a:r>
              <a:rPr lang="en-US" sz="2800" b="1" smtClean="0"/>
              <a:t>six</a:t>
            </a:r>
            <a:r>
              <a:rPr lang="en-US" sz="2800" smtClean="0"/>
              <a:t> subgraphs. </a:t>
            </a:r>
            <a:r>
              <a:rPr lang="en-US" sz="2800" b="1" smtClean="0"/>
              <a:t>Two</a:t>
            </a:r>
            <a:r>
              <a:rPr lang="en-US" sz="2800" smtClean="0"/>
              <a:t> of them are </a:t>
            </a:r>
            <a:r>
              <a:rPr lang="en-US" sz="2800" b="1" smtClean="0"/>
              <a:t>SR</a:t>
            </a:r>
            <a:r>
              <a:rPr lang="en-US" sz="2800" smtClean="0"/>
              <a:t>s. The other </a:t>
            </a:r>
            <a:r>
              <a:rPr lang="en-US" sz="2800" b="1" smtClean="0"/>
              <a:t>four</a:t>
            </a:r>
            <a:r>
              <a:rPr lang="en-US" sz="2800" smtClean="0"/>
              <a:t> subgraphs are SRs supplemented by </a:t>
            </a:r>
            <a:r>
              <a:rPr lang="en-US" sz="2800" b="1" smtClean="0">
                <a:solidFill>
                  <a:srgbClr val="CC0000"/>
                </a:solidFill>
              </a:rPr>
              <a:t>two additional edges</a:t>
            </a:r>
            <a:r>
              <a:rPr lang="en-US" sz="2800" smtClean="0"/>
              <a:t> at one of four sides </a:t>
            </a:r>
            <a:r>
              <a:rPr lang="en-US" sz="2800" smtClean="0">
                <a:cs typeface="Times New Roman" pitchFamily="18" charset="0"/>
              </a:rPr>
              <a:t>–</a:t>
            </a:r>
            <a:r>
              <a:rPr lang="en-US" sz="2800" smtClean="0"/>
              <a:t> </a:t>
            </a:r>
            <a:r>
              <a:rPr lang="en-US" sz="2800" b="1" i="1" smtClean="0">
                <a:solidFill>
                  <a:srgbClr val="CC0000"/>
                </a:solidFill>
              </a:rPr>
              <a:t>single-leaf square rhomboids</a:t>
            </a:r>
            <a:r>
              <a:rPr lang="en-US" sz="2800" smtClean="0"/>
              <a:t>        .</a:t>
            </a:r>
            <a:endParaRPr lang="ru-RU" sz="2800" smtClean="0"/>
          </a:p>
        </p:txBody>
      </p:sp>
      <p:graphicFrame>
        <p:nvGraphicFramePr>
          <p:cNvPr id="41989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7116763" y="1601788"/>
          <a:ext cx="538162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8" name="Equation" r:id="rId3" imgW="291973" imgH="253890" progId="Equation.3">
                  <p:embed/>
                </p:oleObj>
              </mc:Choice>
              <mc:Fallback>
                <p:oleObj name="Equation" r:id="rId3" imgW="291973" imgH="25389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6763" y="1601788"/>
                        <a:ext cx="538162" cy="468312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90" name="Group 134"/>
          <p:cNvGrpSpPr>
            <a:grpSpLocks/>
          </p:cNvGrpSpPr>
          <p:nvPr/>
        </p:nvGrpSpPr>
        <p:grpSpPr bwMode="auto">
          <a:xfrm>
            <a:off x="492125" y="3192463"/>
            <a:ext cx="7727950" cy="2057400"/>
            <a:chOff x="310" y="2011"/>
            <a:chExt cx="4868" cy="1296"/>
          </a:xfrm>
        </p:grpSpPr>
        <p:sp>
          <p:nvSpPr>
            <p:cNvPr id="41991" name="Line 108"/>
            <p:cNvSpPr>
              <a:spLocks noChangeShapeType="1"/>
            </p:cNvSpPr>
            <p:nvPr/>
          </p:nvSpPr>
          <p:spPr bwMode="auto">
            <a:xfrm>
              <a:off x="370" y="2654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2" name="Line 109"/>
            <p:cNvSpPr>
              <a:spLocks noChangeShapeType="1"/>
            </p:cNvSpPr>
            <p:nvPr/>
          </p:nvSpPr>
          <p:spPr bwMode="auto">
            <a:xfrm>
              <a:off x="1726" y="2666"/>
              <a:ext cx="13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3" name="Line 110"/>
            <p:cNvSpPr>
              <a:spLocks noChangeShapeType="1"/>
            </p:cNvSpPr>
            <p:nvPr/>
          </p:nvSpPr>
          <p:spPr bwMode="auto">
            <a:xfrm>
              <a:off x="4474" y="269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4" name="Line 111"/>
            <p:cNvSpPr>
              <a:spLocks noChangeShapeType="1"/>
            </p:cNvSpPr>
            <p:nvPr/>
          </p:nvSpPr>
          <p:spPr bwMode="auto">
            <a:xfrm>
              <a:off x="1042" y="2029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5" name="Line 112"/>
            <p:cNvSpPr>
              <a:spLocks noChangeShapeType="1"/>
            </p:cNvSpPr>
            <p:nvPr/>
          </p:nvSpPr>
          <p:spPr bwMode="auto">
            <a:xfrm>
              <a:off x="2415" y="2035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6" name="Line 113"/>
            <p:cNvSpPr>
              <a:spLocks noChangeShapeType="1"/>
            </p:cNvSpPr>
            <p:nvPr/>
          </p:nvSpPr>
          <p:spPr bwMode="auto">
            <a:xfrm>
              <a:off x="3771" y="2035"/>
              <a:ext cx="1344" cy="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7" name="Line 114"/>
            <p:cNvSpPr>
              <a:spLocks noChangeShapeType="1"/>
            </p:cNvSpPr>
            <p:nvPr/>
          </p:nvSpPr>
          <p:spPr bwMode="auto">
            <a:xfrm>
              <a:off x="1066" y="3302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8" name="Line 115"/>
            <p:cNvSpPr>
              <a:spLocks noChangeShapeType="1"/>
            </p:cNvSpPr>
            <p:nvPr/>
          </p:nvSpPr>
          <p:spPr bwMode="auto">
            <a:xfrm>
              <a:off x="2427" y="3307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9" name="Line 116"/>
            <p:cNvSpPr>
              <a:spLocks noChangeShapeType="1"/>
            </p:cNvSpPr>
            <p:nvPr/>
          </p:nvSpPr>
          <p:spPr bwMode="auto">
            <a:xfrm rot="20955401" flipV="1">
              <a:off x="310" y="207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0" name="Line 117"/>
            <p:cNvSpPr>
              <a:spLocks noChangeShapeType="1"/>
            </p:cNvSpPr>
            <p:nvPr/>
          </p:nvSpPr>
          <p:spPr bwMode="auto">
            <a:xfrm rot="644599">
              <a:off x="310" y="272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1" name="Line 118"/>
            <p:cNvSpPr>
              <a:spLocks noChangeShapeType="1"/>
            </p:cNvSpPr>
            <p:nvPr/>
          </p:nvSpPr>
          <p:spPr bwMode="auto">
            <a:xfrm rot="20955401" flipV="1">
              <a:off x="994" y="272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2" name="Line 119"/>
            <p:cNvSpPr>
              <a:spLocks noChangeShapeType="1"/>
            </p:cNvSpPr>
            <p:nvPr/>
          </p:nvSpPr>
          <p:spPr bwMode="auto">
            <a:xfrm rot="644599">
              <a:off x="982" y="208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3" name="Line 120"/>
            <p:cNvSpPr>
              <a:spLocks noChangeShapeType="1"/>
            </p:cNvSpPr>
            <p:nvPr/>
          </p:nvSpPr>
          <p:spPr bwMode="auto">
            <a:xfrm rot="20955401" flipV="1">
              <a:off x="1666" y="208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Line 121"/>
            <p:cNvSpPr>
              <a:spLocks noChangeShapeType="1"/>
            </p:cNvSpPr>
            <p:nvPr/>
          </p:nvSpPr>
          <p:spPr bwMode="auto">
            <a:xfrm rot="644599">
              <a:off x="1666" y="273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5" name="Line 122"/>
            <p:cNvSpPr>
              <a:spLocks noChangeShapeType="1"/>
            </p:cNvSpPr>
            <p:nvPr/>
          </p:nvSpPr>
          <p:spPr bwMode="auto">
            <a:xfrm rot="20955401" flipV="1">
              <a:off x="2350" y="273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Line 123"/>
            <p:cNvSpPr>
              <a:spLocks noChangeShapeType="1"/>
            </p:cNvSpPr>
            <p:nvPr/>
          </p:nvSpPr>
          <p:spPr bwMode="auto">
            <a:xfrm rot="644599">
              <a:off x="2338" y="209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Line 124"/>
            <p:cNvSpPr>
              <a:spLocks noChangeShapeType="1"/>
            </p:cNvSpPr>
            <p:nvPr/>
          </p:nvSpPr>
          <p:spPr bwMode="auto">
            <a:xfrm rot="20955401" flipV="1">
              <a:off x="3022" y="209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Line 125"/>
            <p:cNvSpPr>
              <a:spLocks noChangeShapeType="1"/>
            </p:cNvSpPr>
            <p:nvPr/>
          </p:nvSpPr>
          <p:spPr bwMode="auto">
            <a:xfrm rot="644599">
              <a:off x="3022" y="274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Line 126"/>
            <p:cNvSpPr>
              <a:spLocks noChangeShapeType="1"/>
            </p:cNvSpPr>
            <p:nvPr/>
          </p:nvSpPr>
          <p:spPr bwMode="auto">
            <a:xfrm rot="20955401" flipV="1">
              <a:off x="3706" y="274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0" name="Line 127"/>
            <p:cNvSpPr>
              <a:spLocks noChangeShapeType="1"/>
            </p:cNvSpPr>
            <p:nvPr/>
          </p:nvSpPr>
          <p:spPr bwMode="auto">
            <a:xfrm rot="644599">
              <a:off x="3694" y="211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Line 128"/>
            <p:cNvSpPr>
              <a:spLocks noChangeShapeType="1"/>
            </p:cNvSpPr>
            <p:nvPr/>
          </p:nvSpPr>
          <p:spPr bwMode="auto">
            <a:xfrm rot="20955401" flipV="1">
              <a:off x="4387" y="2101"/>
              <a:ext cx="791" cy="510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Line 129"/>
            <p:cNvSpPr>
              <a:spLocks noChangeShapeType="1"/>
            </p:cNvSpPr>
            <p:nvPr/>
          </p:nvSpPr>
          <p:spPr bwMode="auto">
            <a:xfrm>
              <a:off x="3063" y="2674"/>
              <a:ext cx="13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Oval 130"/>
            <p:cNvSpPr>
              <a:spLocks noChangeArrowheads="1"/>
            </p:cNvSpPr>
            <p:nvPr/>
          </p:nvSpPr>
          <p:spPr bwMode="auto">
            <a:xfrm>
              <a:off x="5081" y="2011"/>
              <a:ext cx="40" cy="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583D44C-BE89-4352-8F92-EBDB9A9061B3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4301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5CCB04-7825-41F4-B5E2-751F4FA19069}" type="slidenum">
              <a:rPr lang="he-IL" sz="1400" smtClean="0">
                <a:cs typeface="Arial" charset="0"/>
              </a:rPr>
              <a:pPr eaLnBrk="1" hangingPunct="1"/>
              <a:t>27</a:t>
            </a:fld>
            <a:endParaRPr lang="en-US" sz="1400" smtClean="0">
              <a:cs typeface="Arial" charset="0"/>
            </a:endParaRPr>
          </a:p>
        </p:txBody>
      </p:sp>
      <p:grpSp>
        <p:nvGrpSpPr>
          <p:cNvPr id="43012" name="Group 67"/>
          <p:cNvGrpSpPr>
            <a:grpSpLocks/>
          </p:cNvGrpSpPr>
          <p:nvPr/>
        </p:nvGrpSpPr>
        <p:grpSpPr bwMode="auto">
          <a:xfrm>
            <a:off x="369888" y="923925"/>
            <a:ext cx="8172450" cy="3163888"/>
            <a:chOff x="129" y="2057"/>
            <a:chExt cx="5148" cy="1993"/>
          </a:xfrm>
        </p:grpSpPr>
        <p:sp>
          <p:nvSpPr>
            <p:cNvPr id="43019" name="Line 38"/>
            <p:cNvSpPr>
              <a:spLocks noChangeShapeType="1"/>
            </p:cNvSpPr>
            <p:nvPr/>
          </p:nvSpPr>
          <p:spPr bwMode="auto">
            <a:xfrm>
              <a:off x="333" y="3042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0" name="Line 39"/>
            <p:cNvSpPr>
              <a:spLocks noChangeShapeType="1"/>
            </p:cNvSpPr>
            <p:nvPr/>
          </p:nvSpPr>
          <p:spPr bwMode="auto">
            <a:xfrm>
              <a:off x="1689" y="3054"/>
              <a:ext cx="13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1" name="Line 40"/>
            <p:cNvSpPr>
              <a:spLocks noChangeShapeType="1"/>
            </p:cNvSpPr>
            <p:nvPr/>
          </p:nvSpPr>
          <p:spPr bwMode="auto">
            <a:xfrm>
              <a:off x="4437" y="3078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2" name="Line 41"/>
            <p:cNvSpPr>
              <a:spLocks noChangeShapeType="1"/>
            </p:cNvSpPr>
            <p:nvPr/>
          </p:nvSpPr>
          <p:spPr bwMode="auto">
            <a:xfrm>
              <a:off x="1005" y="2417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3" name="Line 42"/>
            <p:cNvSpPr>
              <a:spLocks noChangeShapeType="1"/>
            </p:cNvSpPr>
            <p:nvPr/>
          </p:nvSpPr>
          <p:spPr bwMode="auto">
            <a:xfrm>
              <a:off x="2378" y="242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4" name="Line 43"/>
            <p:cNvSpPr>
              <a:spLocks noChangeShapeType="1"/>
            </p:cNvSpPr>
            <p:nvPr/>
          </p:nvSpPr>
          <p:spPr bwMode="auto">
            <a:xfrm>
              <a:off x="3734" y="242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5" name="Line 44"/>
            <p:cNvSpPr>
              <a:spLocks noChangeShapeType="1"/>
            </p:cNvSpPr>
            <p:nvPr/>
          </p:nvSpPr>
          <p:spPr bwMode="auto">
            <a:xfrm>
              <a:off x="1029" y="3690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6" name="Line 45"/>
            <p:cNvSpPr>
              <a:spLocks noChangeShapeType="1"/>
            </p:cNvSpPr>
            <p:nvPr/>
          </p:nvSpPr>
          <p:spPr bwMode="auto">
            <a:xfrm>
              <a:off x="2390" y="3695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7" name="Line 46"/>
            <p:cNvSpPr>
              <a:spLocks noChangeShapeType="1"/>
            </p:cNvSpPr>
            <p:nvPr/>
          </p:nvSpPr>
          <p:spPr bwMode="auto">
            <a:xfrm rot="20955401" flipV="1">
              <a:off x="273" y="246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8" name="Line 47"/>
            <p:cNvSpPr>
              <a:spLocks noChangeShapeType="1"/>
            </p:cNvSpPr>
            <p:nvPr/>
          </p:nvSpPr>
          <p:spPr bwMode="auto">
            <a:xfrm rot="644599">
              <a:off x="273" y="311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9" name="Line 48"/>
            <p:cNvSpPr>
              <a:spLocks noChangeShapeType="1"/>
            </p:cNvSpPr>
            <p:nvPr/>
          </p:nvSpPr>
          <p:spPr bwMode="auto">
            <a:xfrm rot="20955401" flipV="1">
              <a:off x="957" y="311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0" name="Line 49"/>
            <p:cNvSpPr>
              <a:spLocks noChangeShapeType="1"/>
            </p:cNvSpPr>
            <p:nvPr/>
          </p:nvSpPr>
          <p:spPr bwMode="auto">
            <a:xfrm rot="644599">
              <a:off x="945" y="247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1" name="Line 50"/>
            <p:cNvSpPr>
              <a:spLocks noChangeShapeType="1"/>
            </p:cNvSpPr>
            <p:nvPr/>
          </p:nvSpPr>
          <p:spPr bwMode="auto">
            <a:xfrm rot="20955401" flipV="1">
              <a:off x="1629" y="247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2" name="Line 51"/>
            <p:cNvSpPr>
              <a:spLocks noChangeShapeType="1"/>
            </p:cNvSpPr>
            <p:nvPr/>
          </p:nvSpPr>
          <p:spPr bwMode="auto">
            <a:xfrm rot="644599">
              <a:off x="1629" y="312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3" name="Line 52"/>
            <p:cNvSpPr>
              <a:spLocks noChangeShapeType="1"/>
            </p:cNvSpPr>
            <p:nvPr/>
          </p:nvSpPr>
          <p:spPr bwMode="auto">
            <a:xfrm rot="20955401" flipV="1">
              <a:off x="2313" y="3123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4" name="Line 53"/>
            <p:cNvSpPr>
              <a:spLocks noChangeShapeType="1"/>
            </p:cNvSpPr>
            <p:nvPr/>
          </p:nvSpPr>
          <p:spPr bwMode="auto">
            <a:xfrm rot="644599">
              <a:off x="2301" y="248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5" name="Line 54"/>
            <p:cNvSpPr>
              <a:spLocks noChangeShapeType="1"/>
            </p:cNvSpPr>
            <p:nvPr/>
          </p:nvSpPr>
          <p:spPr bwMode="auto">
            <a:xfrm rot="20955401" flipV="1">
              <a:off x="2985" y="248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6" name="Line 55"/>
            <p:cNvSpPr>
              <a:spLocks noChangeShapeType="1"/>
            </p:cNvSpPr>
            <p:nvPr/>
          </p:nvSpPr>
          <p:spPr bwMode="auto">
            <a:xfrm rot="644599">
              <a:off x="2985" y="313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7" name="Line 56"/>
            <p:cNvSpPr>
              <a:spLocks noChangeShapeType="1"/>
            </p:cNvSpPr>
            <p:nvPr/>
          </p:nvSpPr>
          <p:spPr bwMode="auto">
            <a:xfrm rot="20955401" flipV="1">
              <a:off x="3669" y="313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8" name="Line 57"/>
            <p:cNvSpPr>
              <a:spLocks noChangeShapeType="1"/>
            </p:cNvSpPr>
            <p:nvPr/>
          </p:nvSpPr>
          <p:spPr bwMode="auto">
            <a:xfrm rot="644599">
              <a:off x="3657" y="249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9" name="Line 58"/>
            <p:cNvSpPr>
              <a:spLocks noChangeShapeType="1"/>
            </p:cNvSpPr>
            <p:nvPr/>
          </p:nvSpPr>
          <p:spPr bwMode="auto">
            <a:xfrm rot="20955401" flipV="1">
              <a:off x="4351" y="249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0" name="Text Box 59"/>
            <p:cNvSpPr txBox="1">
              <a:spLocks noChangeArrowheads="1"/>
            </p:cNvSpPr>
            <p:nvPr/>
          </p:nvSpPr>
          <p:spPr bwMode="auto">
            <a:xfrm>
              <a:off x="129" y="2904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43041" name="Line 61"/>
            <p:cNvSpPr>
              <a:spLocks noChangeShapeType="1"/>
            </p:cNvSpPr>
            <p:nvPr/>
          </p:nvSpPr>
          <p:spPr bwMode="auto">
            <a:xfrm flipH="1">
              <a:off x="3030" y="2057"/>
              <a:ext cx="11" cy="19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2" name="Line 62"/>
            <p:cNvSpPr>
              <a:spLocks noChangeShapeType="1"/>
            </p:cNvSpPr>
            <p:nvPr/>
          </p:nvSpPr>
          <p:spPr bwMode="auto">
            <a:xfrm>
              <a:off x="3026" y="3062"/>
              <a:ext cx="13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43" name="Oval 63"/>
            <p:cNvSpPr>
              <a:spLocks noChangeArrowheads="1"/>
            </p:cNvSpPr>
            <p:nvPr/>
          </p:nvSpPr>
          <p:spPr bwMode="auto">
            <a:xfrm>
              <a:off x="5044" y="2399"/>
              <a:ext cx="40" cy="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44" name="Text Box 64"/>
            <p:cNvSpPr txBox="1">
              <a:spLocks noChangeArrowheads="1"/>
            </p:cNvSpPr>
            <p:nvPr/>
          </p:nvSpPr>
          <p:spPr bwMode="auto">
            <a:xfrm>
              <a:off x="5078" y="2238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sp>
          <p:nvSpPr>
            <p:cNvPr id="43045" name="Text Box 65"/>
            <p:cNvSpPr txBox="1">
              <a:spLocks noChangeArrowheads="1"/>
            </p:cNvSpPr>
            <p:nvPr/>
          </p:nvSpPr>
          <p:spPr bwMode="auto">
            <a:xfrm>
              <a:off x="2905" y="2762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</p:grpSp>
      <p:sp>
        <p:nvSpPr>
          <p:cNvPr id="41989" name="Rectangle 69"/>
          <p:cNvSpPr>
            <a:spLocks noChangeArrowheads="1"/>
          </p:cNvSpPr>
          <p:nvPr/>
        </p:nvSpPr>
        <p:spPr bwMode="auto">
          <a:xfrm>
            <a:off x="204788" y="0"/>
            <a:ext cx="86217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rtl="0">
              <a:defRPr/>
            </a:pPr>
            <a:r>
              <a:rPr lang="en-US" sz="4400" kern="0" dirty="0">
                <a:solidFill>
                  <a:srgbClr val="000000"/>
                </a:solidFill>
                <a:latin typeface="Times New Roman"/>
                <a:ea typeface="+mj-ea"/>
                <a:cs typeface="+mj-cs"/>
              </a:rPr>
              <a:t>Square Rhomboid – 1-VDM</a:t>
            </a:r>
            <a:r>
              <a:rPr lang="en-US" sz="3600" dirty="0">
                <a:solidFill>
                  <a:schemeClr val="tx2"/>
                </a:solidFill>
              </a:rPr>
              <a:t/>
            </a:r>
            <a:br>
              <a:rPr lang="en-US" sz="3600" dirty="0">
                <a:solidFill>
                  <a:schemeClr val="tx2"/>
                </a:solidFill>
              </a:rPr>
            </a:br>
            <a:endParaRPr lang="ru-RU" sz="3600" b="1" baseline="-25000" dirty="0">
              <a:solidFill>
                <a:schemeClr val="tx2"/>
              </a:solidFill>
            </a:endParaRPr>
          </a:p>
        </p:txBody>
      </p:sp>
      <p:sp>
        <p:nvSpPr>
          <p:cNvPr id="43014" name="Rectangle 73"/>
          <p:cNvSpPr>
            <a:spLocks noChangeArrowheads="1"/>
          </p:cNvSpPr>
          <p:nvPr/>
        </p:nvSpPr>
        <p:spPr bwMode="auto">
          <a:xfrm>
            <a:off x="204788" y="4321175"/>
            <a:ext cx="91440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 rtl="0">
              <a:spcBef>
                <a:spcPct val="20000"/>
              </a:spcBef>
            </a:pPr>
            <a:r>
              <a:rPr lang="en-US" b="1" dirty="0"/>
              <a:t>	</a:t>
            </a:r>
            <a:r>
              <a:rPr lang="en-US" dirty="0"/>
              <a:t>   is decomposed into </a:t>
            </a:r>
            <a:r>
              <a:rPr lang="en-US" b="1" dirty="0"/>
              <a:t>six</a:t>
            </a:r>
            <a:r>
              <a:rPr lang="en-US" dirty="0"/>
              <a:t> </a:t>
            </a:r>
            <a:r>
              <a:rPr lang="en-US" dirty="0" err="1"/>
              <a:t>subgraphs</a:t>
            </a:r>
            <a:r>
              <a:rPr lang="en-US" dirty="0"/>
              <a:t>: </a:t>
            </a:r>
            <a:r>
              <a:rPr lang="en-US" b="1" dirty="0"/>
              <a:t>one </a:t>
            </a:r>
            <a:r>
              <a:rPr lang="en-US" b="1" i="1" dirty="0"/>
              <a:t>SR</a:t>
            </a:r>
            <a:r>
              <a:rPr lang="en-US" dirty="0"/>
              <a:t>, </a:t>
            </a:r>
            <a:r>
              <a:rPr lang="en-US" b="1" dirty="0"/>
              <a:t>three </a:t>
            </a:r>
            <a:endParaRPr lang="en-US" dirty="0"/>
          </a:p>
          <a:p>
            <a:pPr marL="342900" indent="-342900" algn="just" rtl="0">
              <a:spcBef>
                <a:spcPct val="20000"/>
              </a:spcBef>
            </a:pPr>
            <a:r>
              <a:rPr lang="en-US" dirty="0" err="1"/>
              <a:t>subgraphs</a:t>
            </a:r>
            <a:r>
              <a:rPr lang="en-US" dirty="0"/>
              <a:t>, and </a:t>
            </a:r>
            <a:r>
              <a:rPr lang="en-US" b="1" dirty="0"/>
              <a:t>two </a:t>
            </a:r>
            <a:r>
              <a:rPr lang="en-US" dirty="0"/>
              <a:t>       </a:t>
            </a:r>
            <a:r>
              <a:rPr lang="en-US" dirty="0" err="1"/>
              <a:t>subgraphs</a:t>
            </a:r>
            <a:r>
              <a:rPr lang="en-US" dirty="0"/>
              <a:t> – </a:t>
            </a:r>
            <a:r>
              <a:rPr lang="en-US" i="1" dirty="0"/>
              <a:t>SR</a:t>
            </a:r>
            <a:r>
              <a:rPr lang="en-US" dirty="0"/>
              <a:t>s supplemented by </a:t>
            </a:r>
          </a:p>
          <a:p>
            <a:pPr marL="342900" indent="-342900" algn="just" rtl="0">
              <a:spcBef>
                <a:spcPct val="20000"/>
              </a:spcBef>
            </a:pPr>
            <a:r>
              <a:rPr lang="en-US" b="1" dirty="0">
                <a:solidFill>
                  <a:srgbClr val="CC0000"/>
                </a:solidFill>
              </a:rPr>
              <a:t>two additional pairs of edges </a:t>
            </a:r>
            <a:r>
              <a:rPr lang="en-US" b="1" dirty="0"/>
              <a:t>(</a:t>
            </a:r>
            <a:r>
              <a:rPr lang="en-US" b="1" i="1" dirty="0">
                <a:solidFill>
                  <a:srgbClr val="CC0000"/>
                </a:solidFill>
              </a:rPr>
              <a:t>dipterous square rhomboids</a:t>
            </a:r>
            <a:r>
              <a:rPr lang="en-US" b="1" dirty="0"/>
              <a:t>)</a:t>
            </a:r>
            <a:r>
              <a:rPr lang="en-US" dirty="0"/>
              <a:t>.</a:t>
            </a:r>
            <a:endParaRPr lang="en-US" b="1" i="1" dirty="0">
              <a:solidFill>
                <a:srgbClr val="CC0000"/>
              </a:solidFill>
            </a:endParaRPr>
          </a:p>
          <a:p>
            <a:pPr marL="342900" indent="-342900" algn="just" rtl="0">
              <a:spcBef>
                <a:spcPct val="20000"/>
              </a:spcBef>
            </a:pPr>
            <a:r>
              <a:rPr lang="en-US" dirty="0"/>
              <a:t> </a:t>
            </a:r>
            <a:endParaRPr lang="ru-RU" dirty="0"/>
          </a:p>
        </p:txBody>
      </p:sp>
      <p:graphicFrame>
        <p:nvGraphicFramePr>
          <p:cNvPr id="43015" name="Object 74"/>
          <p:cNvGraphicFramePr>
            <a:graphicFrameLocks noChangeAspect="1"/>
          </p:cNvGraphicFramePr>
          <p:nvPr>
            <p:ph sz="half" idx="1"/>
          </p:nvPr>
        </p:nvGraphicFramePr>
        <p:xfrm>
          <a:off x="225425" y="4235450"/>
          <a:ext cx="598488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4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" y="4235450"/>
                        <a:ext cx="598488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Object 76"/>
          <p:cNvGraphicFramePr>
            <a:graphicFrameLocks noChangeAspect="1"/>
          </p:cNvGraphicFramePr>
          <p:nvPr>
            <p:ph sz="quarter" idx="2"/>
          </p:nvPr>
        </p:nvGraphicFramePr>
        <p:xfrm>
          <a:off x="3151188" y="4767263"/>
          <a:ext cx="5429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5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88" y="4767263"/>
                        <a:ext cx="542925" cy="542925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7" name="Object 79"/>
          <p:cNvGraphicFramePr>
            <a:graphicFrameLocks noChangeAspect="1"/>
          </p:cNvGraphicFramePr>
          <p:nvPr>
            <p:ph sz="quarter" idx="3"/>
          </p:nvPr>
        </p:nvGraphicFramePr>
        <p:xfrm>
          <a:off x="7954963" y="4273550"/>
          <a:ext cx="5429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6" name="Equation" r:id="rId7" imgW="228600" imgH="228600" progId="Equation.3">
                  <p:embed/>
                </p:oleObj>
              </mc:Choice>
              <mc:Fallback>
                <p:oleObj name="Equation" r:id="rId7" imgW="228600" imgH="228600" progId="Equation.3">
                  <p:embed/>
                  <p:pic>
                    <p:nvPicPr>
                      <p:cNvPr id="0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4963" y="4273550"/>
                        <a:ext cx="542925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/>
          <p:nvPr/>
        </p:nvSpPr>
        <p:spPr>
          <a:xfrm>
            <a:off x="90153" y="5778500"/>
            <a:ext cx="9053848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Decomposition vertex</a:t>
            </a:r>
            <a:r>
              <a:rPr lang="en-US" dirty="0"/>
              <a:t> is chosen in the </a:t>
            </a:r>
            <a:r>
              <a:rPr lang="en-US" b="1" dirty="0" smtClean="0">
                <a:solidFill>
                  <a:srgbClr val="FF3300"/>
                </a:solidFill>
              </a:rPr>
              <a:t>middle </a:t>
            </a:r>
            <a:r>
              <a:rPr lang="en-US" dirty="0"/>
              <a:t>of </a:t>
            </a:r>
            <a:r>
              <a:rPr lang="en-US" dirty="0" err="1" smtClean="0"/>
              <a:t>subgraph</a:t>
            </a:r>
            <a:r>
              <a:rPr lang="en-US" dirty="0" smtClean="0"/>
              <a:t>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3423AFC-FDD5-43A4-969D-17A8E8B90C55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4403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D9FF052-A35B-43CD-9D4E-6103B7AF2421}" type="slidenum">
              <a:rPr lang="he-IL" sz="1400" smtClean="0">
                <a:cs typeface="Arial" charset="0"/>
              </a:rPr>
              <a:pPr eaLnBrk="1" hangingPunct="1"/>
              <a:t>28</a:t>
            </a:fld>
            <a:endParaRPr lang="en-US" sz="1400" smtClean="0">
              <a:cs typeface="Arial" charset="0"/>
            </a:endParaRP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488"/>
            <a:ext cx="9144000" cy="4114800"/>
          </a:xfrm>
        </p:spPr>
        <p:txBody>
          <a:bodyPr/>
          <a:lstStyle/>
          <a:p>
            <a:pPr algn="just" rtl="0" eaLnBrk="1" hangingPunct="1">
              <a:buFontTx/>
              <a:buNone/>
            </a:pPr>
            <a:r>
              <a:rPr lang="en-US" sz="2800" b="1" smtClean="0"/>
              <a:t>	</a:t>
            </a:r>
            <a:r>
              <a:rPr lang="en-US" sz="2800" smtClean="0"/>
              <a:t>   is decomposed into </a:t>
            </a:r>
            <a:r>
              <a:rPr lang="en-US" sz="2800" b="1" smtClean="0"/>
              <a:t>six</a:t>
            </a:r>
            <a:r>
              <a:rPr lang="en-US" sz="2800" smtClean="0"/>
              <a:t> subgraphs: </a:t>
            </a:r>
            <a:r>
              <a:rPr lang="en-US" sz="2800" b="1" smtClean="0"/>
              <a:t>one </a:t>
            </a:r>
            <a:r>
              <a:rPr lang="en-US" sz="2800" b="1" i="1" smtClean="0"/>
              <a:t>SR</a:t>
            </a:r>
            <a:r>
              <a:rPr lang="en-US" sz="2800" smtClean="0"/>
              <a:t>, </a:t>
            </a:r>
            <a:r>
              <a:rPr lang="en-US" sz="2800" b="1" smtClean="0"/>
              <a:t>three</a:t>
            </a:r>
            <a:endParaRPr lang="en-US" sz="2800" smtClean="0"/>
          </a:p>
          <a:p>
            <a:pPr algn="just" rtl="0" eaLnBrk="1" hangingPunct="1">
              <a:buFontTx/>
              <a:buNone/>
            </a:pPr>
            <a:r>
              <a:rPr lang="en-US" sz="2800" smtClean="0"/>
              <a:t>subgraphs, and </a:t>
            </a:r>
            <a:r>
              <a:rPr lang="en-US" sz="2800" b="1" smtClean="0"/>
              <a:t>two </a:t>
            </a:r>
            <a:r>
              <a:rPr lang="en-US" sz="2800" smtClean="0"/>
              <a:t>       subgraphs – </a:t>
            </a:r>
            <a:r>
              <a:rPr lang="en-US" sz="2800" i="1" smtClean="0"/>
              <a:t>SR</a:t>
            </a:r>
            <a:r>
              <a:rPr lang="en-US" sz="2800" smtClean="0"/>
              <a:t>s supplemented by </a:t>
            </a:r>
          </a:p>
          <a:p>
            <a:pPr algn="just" rtl="0" eaLnBrk="1" hangingPunct="1">
              <a:buFontTx/>
              <a:buNone/>
            </a:pPr>
            <a:r>
              <a:rPr lang="en-US" sz="2800" b="1" smtClean="0">
                <a:solidFill>
                  <a:srgbClr val="CC0000"/>
                </a:solidFill>
              </a:rPr>
              <a:t>two additional pairs of edges </a:t>
            </a:r>
            <a:r>
              <a:rPr lang="en-US" sz="2800" b="1" smtClean="0"/>
              <a:t>(</a:t>
            </a:r>
            <a:r>
              <a:rPr lang="en-US" sz="2800" b="1" i="1" smtClean="0">
                <a:solidFill>
                  <a:srgbClr val="CC0000"/>
                </a:solidFill>
              </a:rPr>
              <a:t>dipterous square rhomboids</a:t>
            </a:r>
            <a:r>
              <a:rPr lang="en-US" sz="2800" b="1" smtClean="0"/>
              <a:t>)</a:t>
            </a:r>
            <a:r>
              <a:rPr lang="en-US" sz="2800" smtClean="0"/>
              <a:t>.</a:t>
            </a:r>
            <a:endParaRPr lang="en-US" sz="2800" b="1" i="1" smtClean="0">
              <a:solidFill>
                <a:srgbClr val="CC0000"/>
              </a:solidFill>
            </a:endParaRPr>
          </a:p>
          <a:p>
            <a:pPr algn="just" rtl="0" eaLnBrk="1" hangingPunct="1">
              <a:buFontTx/>
              <a:buNone/>
            </a:pPr>
            <a:r>
              <a:rPr lang="en-US" sz="2800" smtClean="0"/>
              <a:t> </a:t>
            </a:r>
            <a:endParaRPr lang="ru-RU" sz="2800" smtClean="0"/>
          </a:p>
        </p:txBody>
      </p:sp>
      <p:graphicFrame>
        <p:nvGraphicFramePr>
          <p:cNvPr id="44037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0" y="0"/>
          <a:ext cx="604838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2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604838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14"/>
          <p:cNvGraphicFramePr>
            <a:graphicFrameLocks noChangeAspect="1"/>
          </p:cNvGraphicFramePr>
          <p:nvPr>
            <p:ph sz="quarter" idx="3"/>
          </p:nvPr>
        </p:nvGraphicFramePr>
        <p:xfrm>
          <a:off x="2917825" y="508000"/>
          <a:ext cx="5651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3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825" y="508000"/>
                        <a:ext cx="565150" cy="565150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17"/>
          <p:cNvGraphicFramePr>
            <a:graphicFrameLocks noChangeAspect="1"/>
          </p:cNvGraphicFramePr>
          <p:nvPr/>
        </p:nvGraphicFramePr>
        <p:xfrm>
          <a:off x="7772400" y="0"/>
          <a:ext cx="61753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4" name="Equation" r:id="rId7" imgW="228600" imgH="228600" progId="Equation.3">
                  <p:embed/>
                </p:oleObj>
              </mc:Choice>
              <mc:Fallback>
                <p:oleObj name="Equation" r:id="rId7" imgW="228600" imgH="228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0"/>
                        <a:ext cx="617538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40" name="Line 20"/>
          <p:cNvSpPr>
            <a:spLocks noChangeShapeType="1"/>
          </p:cNvSpPr>
          <p:nvPr/>
        </p:nvSpPr>
        <p:spPr bwMode="auto">
          <a:xfrm>
            <a:off x="1382713" y="3190875"/>
            <a:ext cx="2095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Line 22"/>
          <p:cNvSpPr>
            <a:spLocks noChangeShapeType="1"/>
          </p:cNvSpPr>
          <p:nvPr/>
        </p:nvSpPr>
        <p:spPr bwMode="auto">
          <a:xfrm>
            <a:off x="5745163" y="32289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Line 23"/>
          <p:cNvSpPr>
            <a:spLocks noChangeShapeType="1"/>
          </p:cNvSpPr>
          <p:nvPr/>
        </p:nvSpPr>
        <p:spPr bwMode="auto">
          <a:xfrm>
            <a:off x="296863" y="2179638"/>
            <a:ext cx="21336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Line 24"/>
          <p:cNvSpPr>
            <a:spLocks noChangeShapeType="1"/>
          </p:cNvSpPr>
          <p:nvPr/>
        </p:nvSpPr>
        <p:spPr bwMode="auto">
          <a:xfrm>
            <a:off x="2476500" y="218916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4" name="Line 25"/>
          <p:cNvSpPr>
            <a:spLocks noChangeShapeType="1"/>
          </p:cNvSpPr>
          <p:nvPr/>
        </p:nvSpPr>
        <p:spPr bwMode="auto">
          <a:xfrm>
            <a:off x="4629150" y="2189163"/>
            <a:ext cx="21336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5" name="Line 27"/>
          <p:cNvSpPr>
            <a:spLocks noChangeShapeType="1"/>
          </p:cNvSpPr>
          <p:nvPr/>
        </p:nvSpPr>
        <p:spPr bwMode="auto">
          <a:xfrm>
            <a:off x="2495550" y="4208463"/>
            <a:ext cx="211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6" name="Line 34"/>
          <p:cNvSpPr>
            <a:spLocks noChangeShapeType="1"/>
          </p:cNvSpPr>
          <p:nvPr/>
        </p:nvSpPr>
        <p:spPr bwMode="auto">
          <a:xfrm rot="644599">
            <a:off x="201613" y="2271713"/>
            <a:ext cx="1254125" cy="7953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7" name="Line 35"/>
          <p:cNvSpPr>
            <a:spLocks noChangeShapeType="1"/>
          </p:cNvSpPr>
          <p:nvPr/>
        </p:nvSpPr>
        <p:spPr bwMode="auto">
          <a:xfrm rot="20955401" flipV="1">
            <a:off x="1287463" y="227171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Line 36"/>
          <p:cNvSpPr>
            <a:spLocks noChangeShapeType="1"/>
          </p:cNvSpPr>
          <p:nvPr/>
        </p:nvSpPr>
        <p:spPr bwMode="auto">
          <a:xfrm rot="644599">
            <a:off x="1287463" y="330041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Line 37"/>
          <p:cNvSpPr>
            <a:spLocks noChangeShapeType="1"/>
          </p:cNvSpPr>
          <p:nvPr/>
        </p:nvSpPr>
        <p:spPr bwMode="auto">
          <a:xfrm rot="20955401" flipV="1">
            <a:off x="2373313" y="330041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0" name="Line 38"/>
          <p:cNvSpPr>
            <a:spLocks noChangeShapeType="1"/>
          </p:cNvSpPr>
          <p:nvPr/>
        </p:nvSpPr>
        <p:spPr bwMode="auto">
          <a:xfrm rot="644599">
            <a:off x="2354263" y="229076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1" name="Line 40"/>
          <p:cNvSpPr>
            <a:spLocks noChangeShapeType="1"/>
          </p:cNvSpPr>
          <p:nvPr/>
        </p:nvSpPr>
        <p:spPr bwMode="auto">
          <a:xfrm rot="20955401" flipV="1">
            <a:off x="3440113" y="229076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2" name="Line 41"/>
          <p:cNvSpPr>
            <a:spLocks noChangeShapeType="1"/>
          </p:cNvSpPr>
          <p:nvPr/>
        </p:nvSpPr>
        <p:spPr bwMode="auto">
          <a:xfrm rot="644599">
            <a:off x="3440113" y="331946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3" name="Line 42"/>
          <p:cNvSpPr>
            <a:spLocks noChangeShapeType="1"/>
          </p:cNvSpPr>
          <p:nvPr/>
        </p:nvSpPr>
        <p:spPr bwMode="auto">
          <a:xfrm rot="20955401" flipV="1">
            <a:off x="4525963" y="331946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4" name="Line 43"/>
          <p:cNvSpPr>
            <a:spLocks noChangeShapeType="1"/>
          </p:cNvSpPr>
          <p:nvPr/>
        </p:nvSpPr>
        <p:spPr bwMode="auto">
          <a:xfrm rot="644599">
            <a:off x="4506913" y="2309813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5" name="Line 44"/>
          <p:cNvSpPr>
            <a:spLocks noChangeShapeType="1"/>
          </p:cNvSpPr>
          <p:nvPr/>
        </p:nvSpPr>
        <p:spPr bwMode="auto">
          <a:xfrm rot="20955401" flipV="1">
            <a:off x="5608638" y="2309813"/>
            <a:ext cx="1254125" cy="7953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6" name="Oval 56"/>
          <p:cNvSpPr>
            <a:spLocks noChangeArrowheads="1"/>
          </p:cNvSpPr>
          <p:nvPr/>
        </p:nvSpPr>
        <p:spPr bwMode="auto">
          <a:xfrm flipH="1" flipV="1">
            <a:off x="6726238" y="2146300"/>
            <a:ext cx="101600" cy="87313"/>
          </a:xfrm>
          <a:prstGeom prst="ellipse">
            <a:avLst/>
          </a:prstGeom>
          <a:solidFill>
            <a:srgbClr val="00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57" name="Line 65"/>
          <p:cNvSpPr>
            <a:spLocks noChangeShapeType="1"/>
          </p:cNvSpPr>
          <p:nvPr/>
        </p:nvSpPr>
        <p:spPr bwMode="auto">
          <a:xfrm>
            <a:off x="3544888" y="3203575"/>
            <a:ext cx="2111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8" name="Line 69"/>
          <p:cNvSpPr>
            <a:spLocks noChangeShapeType="1"/>
          </p:cNvSpPr>
          <p:nvPr/>
        </p:nvSpPr>
        <p:spPr bwMode="auto">
          <a:xfrm>
            <a:off x="3238500" y="5746750"/>
            <a:ext cx="2095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9" name="Line 70"/>
          <p:cNvSpPr>
            <a:spLocks noChangeShapeType="1"/>
          </p:cNvSpPr>
          <p:nvPr/>
        </p:nvSpPr>
        <p:spPr bwMode="auto">
          <a:xfrm>
            <a:off x="7600950" y="5784850"/>
            <a:ext cx="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0" name="Line 72"/>
          <p:cNvSpPr>
            <a:spLocks noChangeShapeType="1"/>
          </p:cNvSpPr>
          <p:nvPr/>
        </p:nvSpPr>
        <p:spPr bwMode="auto">
          <a:xfrm>
            <a:off x="4332288" y="4745038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Line 73"/>
          <p:cNvSpPr>
            <a:spLocks noChangeShapeType="1"/>
          </p:cNvSpPr>
          <p:nvPr/>
        </p:nvSpPr>
        <p:spPr bwMode="auto">
          <a:xfrm>
            <a:off x="6484938" y="4745038"/>
            <a:ext cx="21336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2" name="Line 74"/>
          <p:cNvSpPr>
            <a:spLocks noChangeShapeType="1"/>
          </p:cNvSpPr>
          <p:nvPr/>
        </p:nvSpPr>
        <p:spPr bwMode="auto">
          <a:xfrm>
            <a:off x="4351338" y="6764338"/>
            <a:ext cx="211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3" name="Line 76"/>
          <p:cNvSpPr>
            <a:spLocks noChangeShapeType="1"/>
          </p:cNvSpPr>
          <p:nvPr/>
        </p:nvSpPr>
        <p:spPr bwMode="auto">
          <a:xfrm rot="20955401" flipV="1">
            <a:off x="3143250" y="482758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4" name="Line 77"/>
          <p:cNvSpPr>
            <a:spLocks noChangeShapeType="1"/>
          </p:cNvSpPr>
          <p:nvPr/>
        </p:nvSpPr>
        <p:spPr bwMode="auto">
          <a:xfrm rot="644599">
            <a:off x="3143250" y="585628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5" name="Line 78"/>
          <p:cNvSpPr>
            <a:spLocks noChangeShapeType="1"/>
          </p:cNvSpPr>
          <p:nvPr/>
        </p:nvSpPr>
        <p:spPr bwMode="auto">
          <a:xfrm rot="20955401" flipV="1">
            <a:off x="4229100" y="585628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6" name="Line 79"/>
          <p:cNvSpPr>
            <a:spLocks noChangeShapeType="1"/>
          </p:cNvSpPr>
          <p:nvPr/>
        </p:nvSpPr>
        <p:spPr bwMode="auto">
          <a:xfrm rot="644599">
            <a:off x="4210050" y="484663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7" name="Line 80"/>
          <p:cNvSpPr>
            <a:spLocks noChangeShapeType="1"/>
          </p:cNvSpPr>
          <p:nvPr/>
        </p:nvSpPr>
        <p:spPr bwMode="auto">
          <a:xfrm rot="20955401" flipV="1">
            <a:off x="5295900" y="484663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8" name="Line 81"/>
          <p:cNvSpPr>
            <a:spLocks noChangeShapeType="1"/>
          </p:cNvSpPr>
          <p:nvPr/>
        </p:nvSpPr>
        <p:spPr bwMode="auto">
          <a:xfrm rot="644599">
            <a:off x="5295900" y="587533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9" name="Line 82"/>
          <p:cNvSpPr>
            <a:spLocks noChangeShapeType="1"/>
          </p:cNvSpPr>
          <p:nvPr/>
        </p:nvSpPr>
        <p:spPr bwMode="auto">
          <a:xfrm rot="20955401" flipV="1">
            <a:off x="6381750" y="587533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0" name="Line 83"/>
          <p:cNvSpPr>
            <a:spLocks noChangeShapeType="1"/>
          </p:cNvSpPr>
          <p:nvPr/>
        </p:nvSpPr>
        <p:spPr bwMode="auto">
          <a:xfrm rot="644599">
            <a:off x="6362700" y="4865688"/>
            <a:ext cx="1254125" cy="795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1" name="Line 84"/>
          <p:cNvSpPr>
            <a:spLocks noChangeShapeType="1"/>
          </p:cNvSpPr>
          <p:nvPr/>
        </p:nvSpPr>
        <p:spPr bwMode="auto">
          <a:xfrm rot="20955401" flipV="1">
            <a:off x="7464425" y="4865688"/>
            <a:ext cx="1254125" cy="7953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2" name="Oval 85"/>
          <p:cNvSpPr>
            <a:spLocks noChangeArrowheads="1"/>
          </p:cNvSpPr>
          <p:nvPr/>
        </p:nvSpPr>
        <p:spPr bwMode="auto">
          <a:xfrm flipH="1" flipV="1">
            <a:off x="8582025" y="4702175"/>
            <a:ext cx="101600" cy="87313"/>
          </a:xfrm>
          <a:prstGeom prst="ellipse">
            <a:avLst/>
          </a:prstGeom>
          <a:solidFill>
            <a:srgbClr val="000000"/>
          </a:solidFill>
          <a:ln w="25400" algn="ctr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3" name="Line 86"/>
          <p:cNvSpPr>
            <a:spLocks noChangeShapeType="1"/>
          </p:cNvSpPr>
          <p:nvPr/>
        </p:nvSpPr>
        <p:spPr bwMode="auto">
          <a:xfrm>
            <a:off x="5400675" y="5759450"/>
            <a:ext cx="2111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4" name="Line 89"/>
          <p:cNvSpPr>
            <a:spLocks noChangeShapeType="1"/>
          </p:cNvSpPr>
          <p:nvPr/>
        </p:nvSpPr>
        <p:spPr bwMode="auto">
          <a:xfrm rot="20955401" flipV="1">
            <a:off x="2058988" y="5854700"/>
            <a:ext cx="1254125" cy="795338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5" name="Line 90"/>
          <p:cNvSpPr>
            <a:spLocks noChangeShapeType="1"/>
          </p:cNvSpPr>
          <p:nvPr/>
        </p:nvSpPr>
        <p:spPr bwMode="auto">
          <a:xfrm>
            <a:off x="2130425" y="6762750"/>
            <a:ext cx="215265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076" name="Group 99"/>
          <p:cNvGrpSpPr>
            <a:grpSpLocks/>
          </p:cNvGrpSpPr>
          <p:nvPr/>
        </p:nvGrpSpPr>
        <p:grpSpPr bwMode="auto">
          <a:xfrm>
            <a:off x="6181725" y="2649538"/>
            <a:ext cx="2524125" cy="585787"/>
            <a:chOff x="3970" y="1712"/>
            <a:chExt cx="1590" cy="369"/>
          </a:xfrm>
        </p:grpSpPr>
        <p:graphicFrame>
          <p:nvGraphicFramePr>
            <p:cNvPr id="44080" name="Object 92"/>
            <p:cNvGraphicFramePr>
              <a:graphicFrameLocks noChangeAspect="1"/>
            </p:cNvGraphicFramePr>
            <p:nvPr/>
          </p:nvGraphicFramePr>
          <p:xfrm>
            <a:off x="5204" y="1712"/>
            <a:ext cx="356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55" name="Equation" r:id="rId9" imgW="228600" imgH="228600" progId="Equation.3">
                    <p:embed/>
                  </p:oleObj>
                </mc:Choice>
                <mc:Fallback>
                  <p:oleObj name="Equation" r:id="rId9" imgW="228600" imgH="228600" progId="Equation.3">
                    <p:embed/>
                    <p:pic>
                      <p:nvPicPr>
                        <p:cNvPr id="0" name="Object 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04" y="1712"/>
                          <a:ext cx="356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81" name="Text Box 94"/>
            <p:cNvSpPr txBox="1">
              <a:spLocks noChangeArrowheads="1"/>
            </p:cNvSpPr>
            <p:nvPr/>
          </p:nvSpPr>
          <p:spPr bwMode="auto">
            <a:xfrm>
              <a:off x="3970" y="1754"/>
              <a:ext cx="15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 eaLnBrk="1" hangingPunct="1">
                <a:spcBef>
                  <a:spcPct val="50000"/>
                </a:spcBef>
              </a:pPr>
              <a:r>
                <a:rPr lang="en-US"/>
                <a:t>Trapezoidal</a:t>
              </a:r>
              <a:endParaRPr lang="ru-RU"/>
            </a:p>
          </p:txBody>
        </p:sp>
      </p:grpSp>
      <p:grpSp>
        <p:nvGrpSpPr>
          <p:cNvPr id="44077" name="Group 96"/>
          <p:cNvGrpSpPr>
            <a:grpSpLocks/>
          </p:cNvGrpSpPr>
          <p:nvPr/>
        </p:nvGrpSpPr>
        <p:grpSpPr bwMode="auto">
          <a:xfrm>
            <a:off x="444500" y="4964113"/>
            <a:ext cx="2908300" cy="596900"/>
            <a:chOff x="4192" y="1755"/>
            <a:chExt cx="1376" cy="376"/>
          </a:xfrm>
        </p:grpSpPr>
        <p:graphicFrame>
          <p:nvGraphicFramePr>
            <p:cNvPr id="44078" name="Object 97"/>
            <p:cNvGraphicFramePr>
              <a:graphicFrameLocks noChangeAspect="1"/>
            </p:cNvGraphicFramePr>
            <p:nvPr/>
          </p:nvGraphicFramePr>
          <p:xfrm>
            <a:off x="5212" y="1755"/>
            <a:ext cx="356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56" name="Equation" r:id="rId11" imgW="228600" imgH="228600" progId="Equation.3">
                    <p:embed/>
                  </p:oleObj>
                </mc:Choice>
                <mc:Fallback>
                  <p:oleObj name="Equation" r:id="rId11" imgW="228600" imgH="228600" progId="Equation.3">
                    <p:embed/>
                    <p:pic>
                      <p:nvPicPr>
                        <p:cNvPr id="0" name="Object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2" y="1755"/>
                          <a:ext cx="356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79" name="Text Box 98"/>
            <p:cNvSpPr txBox="1">
              <a:spLocks noChangeArrowheads="1"/>
            </p:cNvSpPr>
            <p:nvPr/>
          </p:nvSpPr>
          <p:spPr bwMode="auto">
            <a:xfrm>
              <a:off x="4192" y="1804"/>
              <a:ext cx="1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 eaLnBrk="1" hangingPunct="1">
                <a:spcBef>
                  <a:spcPct val="50000"/>
                </a:spcBef>
              </a:pPr>
              <a:r>
                <a:rPr lang="en-US"/>
                <a:t>Parallelogram</a:t>
              </a: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F4FC64E-576C-4BEA-83C5-FBF867C8DE40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450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505DE42-894D-413D-A446-2C334874C9C6}" type="slidenum">
              <a:rPr lang="he-IL" sz="1400" smtClean="0">
                <a:cs typeface="Arial" charset="0"/>
              </a:rPr>
              <a:pPr eaLnBrk="1" hangingPunct="1"/>
              <a:t>29</a:t>
            </a:fld>
            <a:endParaRPr lang="en-US" sz="1400" smtClean="0">
              <a:cs typeface="Arial" charset="0"/>
            </a:endParaRPr>
          </a:p>
        </p:txBody>
      </p:sp>
      <p:graphicFrame>
        <p:nvGraphicFramePr>
          <p:cNvPr id="45060" name="Object 26"/>
          <p:cNvGraphicFramePr>
            <a:graphicFrameLocks noChangeAspect="1"/>
          </p:cNvGraphicFramePr>
          <p:nvPr>
            <p:ph idx="1"/>
          </p:nvPr>
        </p:nvGraphicFramePr>
        <p:xfrm>
          <a:off x="5597525" y="0"/>
          <a:ext cx="633413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9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7525" y="0"/>
                        <a:ext cx="633413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Line 24"/>
          <p:cNvSpPr>
            <a:spLocks noChangeShapeType="1"/>
          </p:cNvSpPr>
          <p:nvPr/>
        </p:nvSpPr>
        <p:spPr bwMode="auto">
          <a:xfrm flipH="1">
            <a:off x="5594350" y="715963"/>
            <a:ext cx="17463" cy="285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2" name="Text Box 28"/>
          <p:cNvSpPr txBox="1">
            <a:spLocks noChangeArrowheads="1"/>
          </p:cNvSpPr>
          <p:nvPr/>
        </p:nvSpPr>
        <p:spPr bwMode="auto">
          <a:xfrm>
            <a:off x="8793163" y="830263"/>
            <a:ext cx="315912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q</a:t>
            </a:r>
          </a:p>
        </p:txBody>
      </p:sp>
      <p:sp>
        <p:nvSpPr>
          <p:cNvPr id="45063" name="Rectangle 60"/>
          <p:cNvSpPr>
            <a:spLocks noGrp="1" noChangeArrowheads="1"/>
          </p:cNvSpPr>
          <p:nvPr>
            <p:ph type="title"/>
          </p:nvPr>
        </p:nvSpPr>
        <p:spPr>
          <a:xfrm>
            <a:off x="1319213" y="0"/>
            <a:ext cx="7062787" cy="663575"/>
          </a:xfrm>
          <a:noFill/>
        </p:spPr>
        <p:txBody>
          <a:bodyPr/>
          <a:lstStyle/>
          <a:p>
            <a:pPr eaLnBrk="1" hangingPunct="1"/>
            <a:r>
              <a:rPr lang="en-US" sz="4000" b="1" dirty="0" smtClean="0"/>
              <a:t>	 </a:t>
            </a:r>
            <a:r>
              <a:rPr lang="en-US" sz="2800" b="1" dirty="0" smtClean="0"/>
              <a:t>Decomposition of  </a:t>
            </a:r>
            <a:r>
              <a:rPr lang="en-US" sz="4000" dirty="0" smtClean="0"/>
              <a:t>   </a:t>
            </a:r>
            <a:endParaRPr lang="ru-RU" sz="4000" dirty="0" smtClean="0"/>
          </a:p>
        </p:txBody>
      </p:sp>
      <p:grpSp>
        <p:nvGrpSpPr>
          <p:cNvPr id="45064" name="Group 70"/>
          <p:cNvGrpSpPr>
            <a:grpSpLocks/>
          </p:cNvGrpSpPr>
          <p:nvPr/>
        </p:nvGrpSpPr>
        <p:grpSpPr bwMode="auto">
          <a:xfrm>
            <a:off x="0" y="638175"/>
            <a:ext cx="8915400" cy="2498725"/>
            <a:chOff x="144" y="453"/>
            <a:chExt cx="5616" cy="1574"/>
          </a:xfrm>
        </p:grpSpPr>
        <p:sp>
          <p:nvSpPr>
            <p:cNvPr id="45097" name="Line 5"/>
            <p:cNvSpPr>
              <a:spLocks noChangeShapeType="1"/>
            </p:cNvSpPr>
            <p:nvPr/>
          </p:nvSpPr>
          <p:spPr bwMode="auto">
            <a:xfrm>
              <a:off x="973" y="1386"/>
              <a:ext cx="13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8" name="Line 6"/>
            <p:cNvSpPr>
              <a:spLocks noChangeShapeType="1"/>
            </p:cNvSpPr>
            <p:nvPr/>
          </p:nvSpPr>
          <p:spPr bwMode="auto">
            <a:xfrm>
              <a:off x="3705" y="141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9" name="Line 7"/>
            <p:cNvSpPr>
              <a:spLocks noChangeShapeType="1"/>
            </p:cNvSpPr>
            <p:nvPr/>
          </p:nvSpPr>
          <p:spPr bwMode="auto">
            <a:xfrm>
              <a:off x="273" y="749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0" name="Line 8"/>
            <p:cNvSpPr>
              <a:spLocks noChangeShapeType="1"/>
            </p:cNvSpPr>
            <p:nvPr/>
          </p:nvSpPr>
          <p:spPr bwMode="auto">
            <a:xfrm>
              <a:off x="1646" y="755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1" name="Line 9"/>
            <p:cNvSpPr>
              <a:spLocks noChangeShapeType="1"/>
            </p:cNvSpPr>
            <p:nvPr/>
          </p:nvSpPr>
          <p:spPr bwMode="auto">
            <a:xfrm>
              <a:off x="3002" y="755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2" name="Line 10"/>
            <p:cNvSpPr>
              <a:spLocks noChangeShapeType="1"/>
            </p:cNvSpPr>
            <p:nvPr/>
          </p:nvSpPr>
          <p:spPr bwMode="auto">
            <a:xfrm>
              <a:off x="1658" y="2027"/>
              <a:ext cx="13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3" name="Line 11"/>
            <p:cNvSpPr>
              <a:spLocks noChangeShapeType="1"/>
            </p:cNvSpPr>
            <p:nvPr/>
          </p:nvSpPr>
          <p:spPr bwMode="auto">
            <a:xfrm rot="644599">
              <a:off x="213" y="80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4" name="Line 12"/>
            <p:cNvSpPr>
              <a:spLocks noChangeShapeType="1"/>
            </p:cNvSpPr>
            <p:nvPr/>
          </p:nvSpPr>
          <p:spPr bwMode="auto">
            <a:xfrm rot="20955401" flipV="1">
              <a:off x="897" y="80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5" name="Line 13"/>
            <p:cNvSpPr>
              <a:spLocks noChangeShapeType="1"/>
            </p:cNvSpPr>
            <p:nvPr/>
          </p:nvSpPr>
          <p:spPr bwMode="auto">
            <a:xfrm rot="644599">
              <a:off x="897" y="145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6" name="Line 14"/>
            <p:cNvSpPr>
              <a:spLocks noChangeShapeType="1"/>
            </p:cNvSpPr>
            <p:nvPr/>
          </p:nvSpPr>
          <p:spPr bwMode="auto">
            <a:xfrm rot="20955401" flipV="1">
              <a:off x="1581" y="145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7" name="Line 15"/>
            <p:cNvSpPr>
              <a:spLocks noChangeShapeType="1"/>
            </p:cNvSpPr>
            <p:nvPr/>
          </p:nvSpPr>
          <p:spPr bwMode="auto">
            <a:xfrm rot="644599">
              <a:off x="1569" y="81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8" name="Line 16"/>
            <p:cNvSpPr>
              <a:spLocks noChangeShapeType="1"/>
            </p:cNvSpPr>
            <p:nvPr/>
          </p:nvSpPr>
          <p:spPr bwMode="auto">
            <a:xfrm rot="20955401" flipV="1">
              <a:off x="2253" y="81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09" name="Line 17"/>
            <p:cNvSpPr>
              <a:spLocks noChangeShapeType="1"/>
            </p:cNvSpPr>
            <p:nvPr/>
          </p:nvSpPr>
          <p:spPr bwMode="auto">
            <a:xfrm rot="644599">
              <a:off x="2253" y="146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0" name="Line 18"/>
            <p:cNvSpPr>
              <a:spLocks noChangeShapeType="1"/>
            </p:cNvSpPr>
            <p:nvPr/>
          </p:nvSpPr>
          <p:spPr bwMode="auto">
            <a:xfrm rot="20955401" flipV="1">
              <a:off x="2937" y="146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1" name="Line 19"/>
            <p:cNvSpPr>
              <a:spLocks noChangeShapeType="1"/>
            </p:cNvSpPr>
            <p:nvPr/>
          </p:nvSpPr>
          <p:spPr bwMode="auto">
            <a:xfrm rot="644599">
              <a:off x="2925" y="83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2" name="Line 20"/>
            <p:cNvSpPr>
              <a:spLocks noChangeShapeType="1"/>
            </p:cNvSpPr>
            <p:nvPr/>
          </p:nvSpPr>
          <p:spPr bwMode="auto">
            <a:xfrm rot="20955401" flipV="1">
              <a:off x="3619" y="831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3" name="Oval 22"/>
            <p:cNvSpPr>
              <a:spLocks noChangeArrowheads="1"/>
            </p:cNvSpPr>
            <p:nvPr/>
          </p:nvSpPr>
          <p:spPr bwMode="auto">
            <a:xfrm flipH="1" flipV="1">
              <a:off x="5670" y="730"/>
              <a:ext cx="6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4" name="Text Box 23"/>
            <p:cNvSpPr txBox="1">
              <a:spLocks noChangeArrowheads="1"/>
            </p:cNvSpPr>
            <p:nvPr/>
          </p:nvSpPr>
          <p:spPr bwMode="auto">
            <a:xfrm>
              <a:off x="3548" y="1088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45115" name="Line 25"/>
            <p:cNvSpPr>
              <a:spLocks noChangeShapeType="1"/>
            </p:cNvSpPr>
            <p:nvPr/>
          </p:nvSpPr>
          <p:spPr bwMode="auto">
            <a:xfrm>
              <a:off x="2319" y="1394"/>
              <a:ext cx="13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6" name="Text Box 57"/>
            <p:cNvSpPr txBox="1">
              <a:spLocks noChangeArrowheads="1"/>
            </p:cNvSpPr>
            <p:nvPr/>
          </p:nvSpPr>
          <p:spPr bwMode="auto">
            <a:xfrm>
              <a:off x="144" y="453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45117" name="Line 62"/>
            <p:cNvSpPr>
              <a:spLocks noChangeShapeType="1"/>
            </p:cNvSpPr>
            <p:nvPr/>
          </p:nvSpPr>
          <p:spPr bwMode="auto">
            <a:xfrm>
              <a:off x="4358" y="759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8" name="Line 63"/>
            <p:cNvSpPr>
              <a:spLocks noChangeShapeType="1"/>
            </p:cNvSpPr>
            <p:nvPr/>
          </p:nvSpPr>
          <p:spPr bwMode="auto">
            <a:xfrm>
              <a:off x="3686" y="1395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19" name="Line 64"/>
            <p:cNvSpPr>
              <a:spLocks noChangeShapeType="1"/>
            </p:cNvSpPr>
            <p:nvPr/>
          </p:nvSpPr>
          <p:spPr bwMode="auto">
            <a:xfrm>
              <a:off x="2998" y="2023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0" name="Line 65"/>
            <p:cNvSpPr>
              <a:spLocks noChangeShapeType="1"/>
            </p:cNvSpPr>
            <p:nvPr/>
          </p:nvSpPr>
          <p:spPr bwMode="auto">
            <a:xfrm rot="20955401" flipV="1">
              <a:off x="4279" y="1460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1" name="Line 66"/>
            <p:cNvSpPr>
              <a:spLocks noChangeShapeType="1"/>
            </p:cNvSpPr>
            <p:nvPr/>
          </p:nvSpPr>
          <p:spPr bwMode="auto">
            <a:xfrm rot="20955401" flipV="1">
              <a:off x="4970" y="807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2" name="Line 67"/>
            <p:cNvSpPr>
              <a:spLocks noChangeShapeType="1"/>
            </p:cNvSpPr>
            <p:nvPr/>
          </p:nvSpPr>
          <p:spPr bwMode="auto">
            <a:xfrm rot="644599">
              <a:off x="3628" y="1475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123" name="Line 68"/>
            <p:cNvSpPr>
              <a:spLocks noChangeShapeType="1"/>
            </p:cNvSpPr>
            <p:nvPr/>
          </p:nvSpPr>
          <p:spPr bwMode="auto">
            <a:xfrm rot="644599">
              <a:off x="4298" y="819"/>
              <a:ext cx="790" cy="5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065" name="Group 83"/>
          <p:cNvGrpSpPr>
            <a:grpSpLocks/>
          </p:cNvGrpSpPr>
          <p:nvPr/>
        </p:nvGrpSpPr>
        <p:grpSpPr bwMode="auto">
          <a:xfrm>
            <a:off x="77788" y="3673475"/>
            <a:ext cx="9020175" cy="2805113"/>
            <a:chOff x="49" y="2314"/>
            <a:chExt cx="5682" cy="1767"/>
          </a:xfrm>
        </p:grpSpPr>
        <p:sp>
          <p:nvSpPr>
            <p:cNvPr id="45068" name="Text Box 56"/>
            <p:cNvSpPr txBox="1">
              <a:spLocks noChangeArrowheads="1"/>
            </p:cNvSpPr>
            <p:nvPr/>
          </p:nvSpPr>
          <p:spPr bwMode="auto">
            <a:xfrm>
              <a:off x="5532" y="2314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sp>
          <p:nvSpPr>
            <p:cNvPr id="45069" name="Text Box 71"/>
            <p:cNvSpPr txBox="1">
              <a:spLocks noChangeArrowheads="1"/>
            </p:cNvSpPr>
            <p:nvPr/>
          </p:nvSpPr>
          <p:spPr bwMode="auto">
            <a:xfrm>
              <a:off x="2036" y="2918"/>
              <a:ext cx="762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45070" name="Text Box 21"/>
            <p:cNvSpPr txBox="1">
              <a:spLocks noChangeArrowheads="1"/>
            </p:cNvSpPr>
            <p:nvPr/>
          </p:nvSpPr>
          <p:spPr bwMode="auto">
            <a:xfrm>
              <a:off x="49" y="3804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grpSp>
          <p:nvGrpSpPr>
            <p:cNvPr id="45071" name="Group 82"/>
            <p:cNvGrpSpPr>
              <a:grpSpLocks/>
            </p:cNvGrpSpPr>
            <p:nvPr/>
          </p:nvGrpSpPr>
          <p:grpSpPr bwMode="auto">
            <a:xfrm>
              <a:off x="88" y="2563"/>
              <a:ext cx="5530" cy="1302"/>
              <a:chOff x="158" y="2553"/>
              <a:chExt cx="5530" cy="1302"/>
            </a:xfrm>
          </p:grpSpPr>
          <p:sp>
            <p:nvSpPr>
              <p:cNvPr id="45072" name="Line 35"/>
              <p:cNvSpPr>
                <a:spLocks noChangeShapeType="1"/>
              </p:cNvSpPr>
              <p:nvPr/>
            </p:nvSpPr>
            <p:spPr bwMode="auto">
              <a:xfrm>
                <a:off x="901" y="3212"/>
                <a:ext cx="13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3" name="Line 36"/>
              <p:cNvSpPr>
                <a:spLocks noChangeShapeType="1"/>
              </p:cNvSpPr>
              <p:nvPr/>
            </p:nvSpPr>
            <p:spPr bwMode="auto">
              <a:xfrm>
                <a:off x="3649" y="3236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4" name="Line 37"/>
              <p:cNvSpPr>
                <a:spLocks noChangeShapeType="1"/>
              </p:cNvSpPr>
              <p:nvPr/>
            </p:nvSpPr>
            <p:spPr bwMode="auto">
              <a:xfrm>
                <a:off x="1590" y="2581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5" name="Line 38"/>
              <p:cNvSpPr>
                <a:spLocks noChangeShapeType="1"/>
              </p:cNvSpPr>
              <p:nvPr/>
            </p:nvSpPr>
            <p:spPr bwMode="auto">
              <a:xfrm>
                <a:off x="2946" y="2581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6" name="Line 39"/>
              <p:cNvSpPr>
                <a:spLocks noChangeShapeType="1"/>
              </p:cNvSpPr>
              <p:nvPr/>
            </p:nvSpPr>
            <p:spPr bwMode="auto">
              <a:xfrm>
                <a:off x="1602" y="3853"/>
                <a:ext cx="13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7" name="Line 40"/>
              <p:cNvSpPr>
                <a:spLocks noChangeShapeType="1"/>
              </p:cNvSpPr>
              <p:nvPr/>
            </p:nvSpPr>
            <p:spPr bwMode="auto">
              <a:xfrm rot="20955401" flipV="1">
                <a:off x="841" y="263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8" name="Line 41"/>
              <p:cNvSpPr>
                <a:spLocks noChangeShapeType="1"/>
              </p:cNvSpPr>
              <p:nvPr/>
            </p:nvSpPr>
            <p:spPr bwMode="auto">
              <a:xfrm rot="644599">
                <a:off x="841" y="328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9" name="Line 42"/>
              <p:cNvSpPr>
                <a:spLocks noChangeShapeType="1"/>
              </p:cNvSpPr>
              <p:nvPr/>
            </p:nvSpPr>
            <p:spPr bwMode="auto">
              <a:xfrm rot="20955401" flipV="1">
                <a:off x="1525" y="328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0" name="Line 43"/>
              <p:cNvSpPr>
                <a:spLocks noChangeShapeType="1"/>
              </p:cNvSpPr>
              <p:nvPr/>
            </p:nvSpPr>
            <p:spPr bwMode="auto">
              <a:xfrm rot="644599">
                <a:off x="1513" y="264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1" name="Line 44"/>
              <p:cNvSpPr>
                <a:spLocks noChangeShapeType="1"/>
              </p:cNvSpPr>
              <p:nvPr/>
            </p:nvSpPr>
            <p:spPr bwMode="auto">
              <a:xfrm rot="20955401" flipV="1">
                <a:off x="2197" y="264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2" name="Line 45"/>
              <p:cNvSpPr>
                <a:spLocks noChangeShapeType="1"/>
              </p:cNvSpPr>
              <p:nvPr/>
            </p:nvSpPr>
            <p:spPr bwMode="auto">
              <a:xfrm rot="644599">
                <a:off x="2197" y="329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3" name="Line 46"/>
              <p:cNvSpPr>
                <a:spLocks noChangeShapeType="1"/>
              </p:cNvSpPr>
              <p:nvPr/>
            </p:nvSpPr>
            <p:spPr bwMode="auto">
              <a:xfrm rot="20955401" flipV="1">
                <a:off x="2881" y="329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4" name="Line 47"/>
              <p:cNvSpPr>
                <a:spLocks noChangeShapeType="1"/>
              </p:cNvSpPr>
              <p:nvPr/>
            </p:nvSpPr>
            <p:spPr bwMode="auto">
              <a:xfrm rot="644599">
                <a:off x="2869" y="265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5" name="Line 48"/>
              <p:cNvSpPr>
                <a:spLocks noChangeShapeType="1"/>
              </p:cNvSpPr>
              <p:nvPr/>
            </p:nvSpPr>
            <p:spPr bwMode="auto">
              <a:xfrm rot="20955401" flipV="1">
                <a:off x="3563" y="265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6" name="Oval 49"/>
              <p:cNvSpPr>
                <a:spLocks noChangeArrowheads="1"/>
              </p:cNvSpPr>
              <p:nvPr/>
            </p:nvSpPr>
            <p:spPr bwMode="auto">
              <a:xfrm flipH="1" flipV="1">
                <a:off x="5602" y="2553"/>
                <a:ext cx="64" cy="5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7" name="Line 50"/>
              <p:cNvSpPr>
                <a:spLocks noChangeShapeType="1"/>
              </p:cNvSpPr>
              <p:nvPr/>
            </p:nvSpPr>
            <p:spPr bwMode="auto">
              <a:xfrm>
                <a:off x="2263" y="3220"/>
                <a:ext cx="13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8" name="Line 51"/>
              <p:cNvSpPr>
                <a:spLocks noChangeShapeType="1"/>
              </p:cNvSpPr>
              <p:nvPr/>
            </p:nvSpPr>
            <p:spPr bwMode="auto">
              <a:xfrm rot="20955401" flipV="1">
                <a:off x="158" y="3280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9" name="Line 52"/>
              <p:cNvSpPr>
                <a:spLocks noChangeShapeType="1"/>
              </p:cNvSpPr>
              <p:nvPr/>
            </p:nvSpPr>
            <p:spPr bwMode="auto">
              <a:xfrm>
                <a:off x="203" y="3852"/>
                <a:ext cx="13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90" name="Line 72"/>
              <p:cNvSpPr>
                <a:spLocks noChangeShapeType="1"/>
              </p:cNvSpPr>
              <p:nvPr/>
            </p:nvSpPr>
            <p:spPr bwMode="auto">
              <a:xfrm>
                <a:off x="4284" y="2581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91" name="Line 74"/>
              <p:cNvSpPr>
                <a:spLocks noChangeShapeType="1"/>
              </p:cNvSpPr>
              <p:nvPr/>
            </p:nvSpPr>
            <p:spPr bwMode="auto">
              <a:xfrm>
                <a:off x="3605" y="3220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92" name="Line 75"/>
              <p:cNvSpPr>
                <a:spLocks noChangeShapeType="1"/>
              </p:cNvSpPr>
              <p:nvPr/>
            </p:nvSpPr>
            <p:spPr bwMode="auto">
              <a:xfrm>
                <a:off x="2940" y="3855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93" name="Line 76"/>
              <p:cNvSpPr>
                <a:spLocks noChangeShapeType="1"/>
              </p:cNvSpPr>
              <p:nvPr/>
            </p:nvSpPr>
            <p:spPr bwMode="auto">
              <a:xfrm rot="20955401" flipV="1">
                <a:off x="4226" y="3280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94" name="Line 77"/>
              <p:cNvSpPr>
                <a:spLocks noChangeShapeType="1"/>
              </p:cNvSpPr>
              <p:nvPr/>
            </p:nvSpPr>
            <p:spPr bwMode="auto">
              <a:xfrm rot="20955401" flipV="1">
                <a:off x="4898" y="265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95" name="Line 78"/>
              <p:cNvSpPr>
                <a:spLocks noChangeShapeType="1"/>
              </p:cNvSpPr>
              <p:nvPr/>
            </p:nvSpPr>
            <p:spPr bwMode="auto">
              <a:xfrm rot="644599">
                <a:off x="4226" y="264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96" name="Line 79"/>
              <p:cNvSpPr>
                <a:spLocks noChangeShapeType="1"/>
              </p:cNvSpPr>
              <p:nvPr/>
            </p:nvSpPr>
            <p:spPr bwMode="auto">
              <a:xfrm rot="644599">
                <a:off x="3554" y="3281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5066" name="Line 84"/>
          <p:cNvSpPr>
            <a:spLocks noChangeShapeType="1"/>
          </p:cNvSpPr>
          <p:nvPr/>
        </p:nvSpPr>
        <p:spPr bwMode="auto">
          <a:xfrm flipH="1">
            <a:off x="3444875" y="3717925"/>
            <a:ext cx="17463" cy="2854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157956" y="3351213"/>
            <a:ext cx="8716169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Decomposition vertex</a:t>
            </a:r>
            <a:r>
              <a:rPr lang="en-US" dirty="0"/>
              <a:t> is chosen in the </a:t>
            </a:r>
            <a:r>
              <a:rPr lang="en-US" b="1" dirty="0" smtClean="0">
                <a:solidFill>
                  <a:srgbClr val="FF3300"/>
                </a:solidFill>
              </a:rPr>
              <a:t>middle </a:t>
            </a:r>
            <a:r>
              <a:rPr lang="en-US" dirty="0"/>
              <a:t>of </a:t>
            </a:r>
            <a:r>
              <a:rPr lang="en-US" dirty="0" err="1" smtClean="0"/>
              <a:t>subgraph</a:t>
            </a:r>
            <a:r>
              <a:rPr lang="en-US" dirty="0" smtClean="0"/>
              <a:t>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DD8B2BA-6782-4131-9707-8BD4F912E504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46083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A9ECFB-993E-4C4D-863F-3BC92E92BE9B}" type="slidenum">
              <a:rPr lang="he-IL" sz="1400" smtClean="0">
                <a:cs typeface="Arial" charset="0"/>
              </a:rPr>
              <a:pPr eaLnBrk="1" hangingPunct="1"/>
              <a:t>30</a:t>
            </a:fld>
            <a:endParaRPr lang="en-US" sz="1400" smtClean="0">
              <a:cs typeface="Arial" charset="0"/>
            </a:endParaRP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174625"/>
            <a:ext cx="8982075" cy="2838450"/>
          </a:xfrm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b="1" smtClean="0"/>
              <a:t>	</a:t>
            </a:r>
            <a:r>
              <a:rPr lang="en-US" sz="2800" smtClean="0"/>
              <a:t>      is decomposed into </a:t>
            </a:r>
            <a:r>
              <a:rPr lang="en-US" sz="2800" b="1" smtClean="0"/>
              <a:t>six</a:t>
            </a:r>
            <a:r>
              <a:rPr lang="en-US" sz="2800" smtClean="0"/>
              <a:t> subgraphs: </a:t>
            </a:r>
            <a:r>
              <a:rPr lang="en-US" sz="2800" b="1" smtClean="0"/>
              <a:t>two</a:t>
            </a:r>
            <a:r>
              <a:rPr lang="en-US" sz="2800" smtClean="0"/>
              <a:t>          subgraphs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smtClean="0"/>
              <a:t>  and </a:t>
            </a:r>
            <a:r>
              <a:rPr lang="en-US" sz="2800" b="1" smtClean="0"/>
              <a:t>four </a:t>
            </a:r>
            <a:r>
              <a:rPr lang="en-US" sz="2800" smtClean="0"/>
              <a:t>        subgraphs.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   </a:t>
            </a:r>
            <a:r>
              <a:rPr lang="en-US" sz="2800" b="1" smtClean="0"/>
              <a:t>There are no new kinds of subgraphs!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400" smtClean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  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</a:t>
            </a:r>
          </a:p>
        </p:txBody>
      </p:sp>
      <p:graphicFrame>
        <p:nvGraphicFramePr>
          <p:cNvPr id="46085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334963" y="0"/>
          <a:ext cx="604837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6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0"/>
                        <a:ext cx="604837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5"/>
          <p:cNvGraphicFramePr>
            <a:graphicFrameLocks noChangeAspect="1"/>
          </p:cNvGraphicFramePr>
          <p:nvPr/>
        </p:nvGraphicFramePr>
        <p:xfrm>
          <a:off x="6757988" y="0"/>
          <a:ext cx="61753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7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7988" y="0"/>
                        <a:ext cx="617537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7" name="Object 58"/>
          <p:cNvGraphicFramePr>
            <a:graphicFrameLocks noChangeAspect="1"/>
          </p:cNvGraphicFramePr>
          <p:nvPr>
            <p:ph sz="quarter" idx="3"/>
          </p:nvPr>
        </p:nvGraphicFramePr>
        <p:xfrm>
          <a:off x="1773238" y="446088"/>
          <a:ext cx="604837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8" name="Equation" r:id="rId7" imgW="228600" imgH="228600" progId="Equation.3">
                  <p:embed/>
                </p:oleObj>
              </mc:Choice>
              <mc:Fallback>
                <p:oleObj name="Equation" r:id="rId7" imgW="228600" imgH="2286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446088"/>
                        <a:ext cx="604837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81" name="Text Box 61"/>
          <p:cNvSpPr txBox="1">
            <a:spLocks noChangeArrowheads="1"/>
          </p:cNvSpPr>
          <p:nvPr/>
        </p:nvSpPr>
        <p:spPr bwMode="auto">
          <a:xfrm>
            <a:off x="630238" y="2084388"/>
            <a:ext cx="7469187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dirty="0"/>
              <a:t>Thus, a current </a:t>
            </a:r>
            <a:r>
              <a:rPr lang="en-US" b="1" dirty="0" err="1"/>
              <a:t>subgraph</a:t>
            </a:r>
            <a:r>
              <a:rPr lang="en-US" dirty="0"/>
              <a:t> is decomposed into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</a:t>
            </a:r>
            <a:r>
              <a:rPr lang="en-US" dirty="0"/>
              <a:t> </a:t>
            </a:r>
            <a:r>
              <a:rPr lang="en-US" b="1" dirty="0" err="1"/>
              <a:t>subgraphs</a:t>
            </a:r>
            <a:r>
              <a:rPr lang="en-US" dirty="0"/>
              <a:t> in each recursive step.</a:t>
            </a:r>
          </a:p>
        </p:txBody>
      </p:sp>
      <p:graphicFrame>
        <p:nvGraphicFramePr>
          <p:cNvPr id="209986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0084589"/>
              </p:ext>
            </p:extLst>
          </p:nvPr>
        </p:nvGraphicFramePr>
        <p:xfrm>
          <a:off x="2463800" y="4600575"/>
          <a:ext cx="3530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9" name="Equation" r:id="rId9" imgW="977760" imgH="228600" progId="Equation.3">
                  <p:embed/>
                </p:oleObj>
              </mc:Choice>
              <mc:Fallback>
                <p:oleObj name="Equation" r:id="rId9" imgW="977760" imgH="2286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4600575"/>
                        <a:ext cx="3530600" cy="825500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87" name="Text Box 67"/>
          <p:cNvSpPr txBox="1">
            <a:spLocks noChangeArrowheads="1"/>
          </p:cNvSpPr>
          <p:nvPr/>
        </p:nvSpPr>
        <p:spPr bwMode="auto">
          <a:xfrm>
            <a:off x="438150" y="5695950"/>
            <a:ext cx="8358188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rtl="0">
              <a:spcBef>
                <a:spcPct val="50000"/>
              </a:spcBef>
              <a:defRPr/>
            </a:pPr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same polynomial complexity!</a:t>
            </a:r>
            <a:endParaRPr lang="ru-RU" sz="4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9988" name="Text Box 68"/>
          <p:cNvSpPr txBox="1">
            <a:spLocks noChangeArrowheads="1"/>
          </p:cNvSpPr>
          <p:nvPr/>
        </p:nvSpPr>
        <p:spPr bwMode="auto">
          <a:xfrm>
            <a:off x="325438" y="3624263"/>
            <a:ext cx="8335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sz="2400" b="1" dirty="0"/>
              <a:t>The total number of labels in the expression for SR of size </a:t>
            </a:r>
            <a:r>
              <a:rPr lang="en-US" sz="2400" b="1" i="1" dirty="0"/>
              <a:t>n</a:t>
            </a:r>
            <a:r>
              <a:rPr lang="en-US" sz="2400" b="1" dirty="0"/>
              <a:t>: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0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87" grpId="0"/>
      <p:bldP spid="20998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315" y="261870"/>
            <a:ext cx="7772400" cy="1143000"/>
          </a:xfrm>
        </p:spPr>
        <p:txBody>
          <a:bodyPr/>
          <a:lstStyle/>
          <a:p>
            <a:pPr rtl="0"/>
            <a:r>
              <a:rPr lang="en-US" dirty="0">
                <a:solidFill>
                  <a:srgbClr val="000000"/>
                </a:solidFill>
              </a:rPr>
              <a:t>Square Rhomboid: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1-VDM against 2-VDM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11557" y="1891047"/>
                <a:ext cx="7943045" cy="4728694"/>
              </a:xfrm>
            </p:spPr>
            <p:txBody>
              <a:bodyPr/>
              <a:lstStyle/>
              <a:p>
                <a:pPr algn="l" rtl="0"/>
                <a:r>
                  <a:rPr lang="en-US" sz="2800" dirty="0" smtClean="0"/>
                  <a:t>Numerically 1-VDM is more efficient than 2-VDM</a:t>
                </a:r>
              </a:p>
              <a:p>
                <a:pPr algn="l" rtl="0"/>
                <a:endParaRPr lang="en-US" sz="2400" dirty="0" smtClean="0"/>
              </a:p>
              <a:p>
                <a:pPr lvl="0" algn="l" rtl="0"/>
                <a:r>
                  <a:rPr lang="en-US" sz="2800" dirty="0">
                    <a:solidFill>
                      <a:srgbClr val="000000"/>
                    </a:solidFill>
                  </a:rPr>
                  <a:t>Example:</a:t>
                </a:r>
                <a:endParaRPr lang="en-US" sz="2800" dirty="0">
                  <a:solidFill>
                    <a:srgbClr val="000000"/>
                  </a:solidFill>
                </a:endParaRPr>
              </a:p>
              <a:p>
                <a:pPr lvl="1" algn="l" rtl="0">
                  <a:buFont typeface="Arial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</a:rPr>
                  <a:t>2-VDM –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  <a:ea typeface="+mn-ea"/>
                        <a:cs typeface="+mn-cs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US">
                            <a:solidFill>
                              <a:srgbClr val="000000"/>
                            </a:solidFill>
                            <a:latin typeface="Cambria Math"/>
                            <a:ea typeface="+mn-ea"/>
                            <a:cs typeface="+mn-cs"/>
                          </a:rPr>
                          <m:t>50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=</a:t>
                </a:r>
                <a:r>
                  <a:rPr lang="en-US" dirty="0">
                    <a:solidFill>
                      <a:srgbClr val="FF0000"/>
                    </a:solidFill>
                  </a:rPr>
                  <a:t>43585</a:t>
                </a:r>
              </a:p>
              <a:p>
                <a:pPr lvl="1" algn="l" rtl="0">
                  <a:buFont typeface="Arial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</a:rPr>
                  <a:t>1-VDM </a:t>
                </a:r>
                <a:r>
                  <a:rPr lang="en-US" dirty="0">
                    <a:solidFill>
                      <a:srgbClr val="000000"/>
                    </a:solidFill>
                  </a:rPr>
                  <a:t>–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>
                            <a:solidFill>
                              <a:srgbClr val="000000"/>
                            </a:solidFill>
                            <a:latin typeface="Cambria Math"/>
                          </a:rPr>
                          <m:t>50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=</a:t>
                </a:r>
                <a:r>
                  <a:rPr lang="en-US" dirty="0">
                    <a:solidFill>
                      <a:srgbClr val="FF0000"/>
                    </a:solidFill>
                  </a:rPr>
                  <a:t>28741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pPr algn="l" rtl="0"/>
                <a:endParaRPr lang="en-US" sz="2800" dirty="0" smtClean="0">
                  <a:solidFill>
                    <a:srgbClr val="000000"/>
                  </a:solidFill>
                </a:endParaRPr>
              </a:p>
              <a:p>
                <a:pPr algn="l" rtl="0"/>
                <a:r>
                  <a:rPr lang="en-US" sz="2800" dirty="0" smtClean="0">
                    <a:solidFill>
                      <a:srgbClr val="000000"/>
                    </a:solidFill>
                  </a:rPr>
                  <a:t>Explicit formula for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00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800" dirty="0" smtClean="0"/>
                  <a:t> (</a:t>
                </a:r>
                <a:r>
                  <a:rPr lang="en-US" sz="2800" b="1" i="1" kern="12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r>
                  <a:rPr lang="en-US" sz="2800" b="1" kern="12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lang="en-US" sz="2800" b="1" kern="1200" dirty="0">
                    <a:solidFill>
                      <a:srgbClr val="000000"/>
                    </a:solidFill>
                    <a:latin typeface="Times New Roman" pitchFamily="18" charset="0"/>
                  </a:rPr>
                  <a:t>= </a:t>
                </a:r>
                <a:r>
                  <a:rPr lang="en-US" sz="2800" b="1" kern="12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r>
                  <a:rPr lang="en-US" sz="2800" b="1" i="1" kern="1200" baseline="300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r>
                  <a:rPr lang="en-US" sz="2800" kern="12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r>
                  <a:rPr lang="en-US" sz="2800" dirty="0" smtClean="0"/>
                  <a:t>:</a:t>
                </a:r>
              </a:p>
              <a:p>
                <a:pPr lvl="1" algn="l" rtl="0">
                  <a:buFont typeface="Arial" pitchFamily="34" charset="0"/>
                  <a:buChar char="•"/>
                </a:pPr>
                <a:r>
                  <a:rPr lang="en-US" dirty="0" smtClean="0"/>
                  <a:t>2-VDM – includes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𝟏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</a:rPr>
                      <m:t>𝟓𝟕</m:t>
                    </m:r>
                    <m:sSup>
                      <m:sSup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𝑛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 algn="l" rtl="0">
                  <a:buFont typeface="Arial" pitchFamily="34" charset="0"/>
                  <a:buChar char="•"/>
                </a:pPr>
                <a:r>
                  <a:rPr lang="en-US" dirty="0" smtClean="0">
                    <a:solidFill>
                      <a:srgbClr val="000000"/>
                    </a:solidFill>
                    <a:ea typeface="+mn-ea"/>
                    <a:cs typeface="+mn-cs"/>
                  </a:rPr>
                  <a:t>1-VDM </a:t>
                </a:r>
                <a:r>
                  <a:rPr lang="en-US" dirty="0">
                    <a:solidFill>
                      <a:srgbClr val="000000"/>
                    </a:solidFill>
                    <a:ea typeface="+mn-ea"/>
                    <a:cs typeface="+mn-cs"/>
                  </a:rPr>
                  <a:t>– includes </a:t>
                </a:r>
                <a14:m>
                  <m:oMath xmlns:m="http://schemas.openxmlformats.org/officeDocument/2006/math">
                    <m:r>
                      <a:rPr kumimoji="0" lang="en-US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𝟏</m:t>
                    </m:r>
                    <m:r>
                      <a:rPr kumimoji="0" lang="en-US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.</m:t>
                    </m:r>
                    <m:r>
                      <a:rPr kumimoji="0" lang="en-US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/>
                        <a:ea typeface="+mn-ea"/>
                        <a:cs typeface="+mn-cs"/>
                      </a:rPr>
                      <m:t>𝟏𝟒</m:t>
                    </m:r>
                    <m:sSup>
                      <m:sSupPr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+mn-ea"/>
                            <a:cs typeface="+mn-cs"/>
                          </a:rPr>
                          <m:t>𝑛</m:t>
                        </m:r>
                      </m:e>
                      <m:sup>
                        <m:sSub>
                          <m:sSubPr>
                            <m:ctrlP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𝑙𝑜𝑔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  <a:ea typeface="+mn-ea"/>
                            <a:cs typeface="+mn-cs"/>
                          </a:rPr>
                          <m:t>6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algn="l" rtl="0"/>
                <a:endParaRPr lang="en-US" sz="2400" dirty="0"/>
              </a:p>
              <a:p>
                <a:pPr lvl="1" algn="l" rtl="0">
                  <a:buFont typeface="Arial" pitchFamily="34" charset="0"/>
                  <a:buChar char="•"/>
                </a:pPr>
                <a:endParaRPr lang="en-US" dirty="0">
                  <a:solidFill>
                    <a:srgbClr val="000000"/>
                  </a:solidFill>
                </a:endParaRPr>
              </a:p>
              <a:p>
                <a:pPr algn="l" rtl="0"/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1557" y="1891047"/>
                <a:ext cx="7943045" cy="4728694"/>
              </a:xfrm>
              <a:blipFill rotWithShape="1">
                <a:blip r:embed="rId2"/>
                <a:stretch>
                  <a:fillRect l="-1381" t="-1289" r="-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05926D-2B3A-4F6C-93EE-E83F12CBF8BE}" type="datetime5">
              <a:rPr lang="en-US" smtClean="0"/>
              <a:pPr>
                <a:defRPr/>
              </a:pPr>
              <a:t>5-Feb-15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CA073-8A9A-4229-9204-D1E832ACE2CB}" type="slidenum">
              <a:rPr lang="he-IL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01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63"/>
          <p:cNvSpPr txBox="1">
            <a:spLocks noChangeAspect="1" noChangeArrowheads="1"/>
          </p:cNvSpPr>
          <p:nvPr/>
        </p:nvSpPr>
        <p:spPr bwMode="auto">
          <a:xfrm>
            <a:off x="4918075" y="2728913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f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endParaRPr lang="en-US" sz="2400" i="1"/>
          </a:p>
        </p:txBody>
      </p:sp>
      <p:sp>
        <p:nvSpPr>
          <p:cNvPr id="48131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411CD7-FEA3-4F5C-9A34-1577428A77D1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4813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1A782E2-9DB5-46EE-8AD6-D5240BFEE3C5}" type="slidenum">
              <a:rPr lang="he-IL" sz="1400" smtClean="0">
                <a:cs typeface="Arial" charset="0"/>
              </a:rPr>
              <a:pPr eaLnBrk="1" hangingPunct="1"/>
              <a:t>32</a:t>
            </a:fld>
            <a:endParaRPr lang="en-US" sz="1400" smtClean="0">
              <a:cs typeface="Arial" charset="0"/>
            </a:endParaRPr>
          </a:p>
        </p:txBody>
      </p:sp>
      <p:sp>
        <p:nvSpPr>
          <p:cNvPr id="48133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0"/>
            <a:ext cx="8921750" cy="1143000"/>
          </a:xfrm>
        </p:spPr>
        <p:txBody>
          <a:bodyPr/>
          <a:lstStyle/>
          <a:p>
            <a:pPr rtl="0"/>
            <a:r>
              <a:rPr lang="en-US" dirty="0" smtClean="0"/>
              <a:t>Full Square Rhomboid – 2-VDM</a:t>
            </a:r>
            <a:br>
              <a:rPr lang="en-US" dirty="0" smtClean="0"/>
            </a:br>
            <a:endParaRPr lang="ru-RU" sz="3200" b="1" baseline="-25000" dirty="0" smtClean="0"/>
          </a:p>
        </p:txBody>
      </p:sp>
      <p:graphicFrame>
        <p:nvGraphicFramePr>
          <p:cNvPr id="48134" name="Object 80"/>
          <p:cNvGraphicFramePr>
            <a:graphicFrameLocks noChangeAspect="1"/>
          </p:cNvGraphicFramePr>
          <p:nvPr>
            <p:ph sz="half" idx="2"/>
          </p:nvPr>
        </p:nvGraphicFramePr>
        <p:xfrm>
          <a:off x="223838" y="4557713"/>
          <a:ext cx="854710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27" name="Equation" r:id="rId3" imgW="3543300" imgH="254000" progId="Equation.3">
                  <p:embed/>
                </p:oleObj>
              </mc:Choice>
              <mc:Fallback>
                <p:oleObj name="Equation" r:id="rId3" imgW="3543300" imgH="254000" progId="Equation.3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38" y="4557713"/>
                        <a:ext cx="8547100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35" name="Group 101"/>
          <p:cNvGrpSpPr>
            <a:grpSpLocks/>
          </p:cNvGrpSpPr>
          <p:nvPr/>
        </p:nvGrpSpPr>
        <p:grpSpPr bwMode="auto">
          <a:xfrm>
            <a:off x="0" y="1071563"/>
            <a:ext cx="8967788" cy="2620962"/>
            <a:chOff x="0" y="675"/>
            <a:chExt cx="5649" cy="1651"/>
          </a:xfrm>
        </p:grpSpPr>
        <p:sp>
          <p:nvSpPr>
            <p:cNvPr id="48159" name="Line 5"/>
            <p:cNvSpPr>
              <a:spLocks noChangeAspect="1" noChangeShapeType="1"/>
            </p:cNvSpPr>
            <p:nvPr/>
          </p:nvSpPr>
          <p:spPr bwMode="auto">
            <a:xfrm>
              <a:off x="163" y="1497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0" name="Line 6"/>
            <p:cNvSpPr>
              <a:spLocks noChangeAspect="1" noChangeShapeType="1"/>
            </p:cNvSpPr>
            <p:nvPr/>
          </p:nvSpPr>
          <p:spPr bwMode="auto">
            <a:xfrm>
              <a:off x="1248" y="1507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1" name="Line 7"/>
            <p:cNvSpPr>
              <a:spLocks noChangeAspect="1" noChangeShapeType="1"/>
            </p:cNvSpPr>
            <p:nvPr/>
          </p:nvSpPr>
          <p:spPr bwMode="auto">
            <a:xfrm>
              <a:off x="2361" y="1516"/>
              <a:ext cx="10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2" name="Line 9"/>
            <p:cNvSpPr>
              <a:spLocks noChangeAspect="1" noChangeShapeType="1"/>
            </p:cNvSpPr>
            <p:nvPr/>
          </p:nvSpPr>
          <p:spPr bwMode="auto">
            <a:xfrm>
              <a:off x="701" y="997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3" name="Line 10"/>
            <p:cNvSpPr>
              <a:spLocks noChangeAspect="1" noChangeShapeType="1"/>
            </p:cNvSpPr>
            <p:nvPr/>
          </p:nvSpPr>
          <p:spPr bwMode="auto">
            <a:xfrm>
              <a:off x="1799" y="1002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4" name="Line 11"/>
            <p:cNvSpPr>
              <a:spLocks noChangeAspect="1" noChangeShapeType="1"/>
            </p:cNvSpPr>
            <p:nvPr/>
          </p:nvSpPr>
          <p:spPr bwMode="auto">
            <a:xfrm>
              <a:off x="2865" y="1011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5" name="Line 12"/>
            <p:cNvSpPr>
              <a:spLocks noChangeAspect="1" noChangeShapeType="1"/>
            </p:cNvSpPr>
            <p:nvPr/>
          </p:nvSpPr>
          <p:spPr bwMode="auto">
            <a:xfrm>
              <a:off x="720" y="2016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6" name="Line 13"/>
            <p:cNvSpPr>
              <a:spLocks noChangeAspect="1" noChangeShapeType="1"/>
            </p:cNvSpPr>
            <p:nvPr/>
          </p:nvSpPr>
          <p:spPr bwMode="auto">
            <a:xfrm>
              <a:off x="1808" y="2020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7" name="Line 14"/>
            <p:cNvSpPr>
              <a:spLocks noChangeAspect="1" noChangeShapeType="1"/>
            </p:cNvSpPr>
            <p:nvPr/>
          </p:nvSpPr>
          <p:spPr bwMode="auto">
            <a:xfrm>
              <a:off x="2868" y="2038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8" name="Line 22"/>
            <p:cNvSpPr>
              <a:spLocks noChangeAspect="1" noChangeShapeType="1"/>
            </p:cNvSpPr>
            <p:nvPr/>
          </p:nvSpPr>
          <p:spPr bwMode="auto">
            <a:xfrm rot="20955401" flipV="1">
              <a:off x="115" y="103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69" name="Line 23"/>
            <p:cNvSpPr>
              <a:spLocks noChangeAspect="1" noChangeShapeType="1"/>
            </p:cNvSpPr>
            <p:nvPr/>
          </p:nvSpPr>
          <p:spPr bwMode="auto">
            <a:xfrm rot="644599">
              <a:off x="115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70" name="Line 24"/>
            <p:cNvSpPr>
              <a:spLocks noChangeAspect="1" noChangeShapeType="1"/>
            </p:cNvSpPr>
            <p:nvPr/>
          </p:nvSpPr>
          <p:spPr bwMode="auto">
            <a:xfrm rot="20955401" flipV="1">
              <a:off x="662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71" name="Line 25"/>
            <p:cNvSpPr>
              <a:spLocks noChangeAspect="1" noChangeShapeType="1"/>
            </p:cNvSpPr>
            <p:nvPr/>
          </p:nvSpPr>
          <p:spPr bwMode="auto">
            <a:xfrm rot="644599">
              <a:off x="653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72" name="Line 26"/>
            <p:cNvSpPr>
              <a:spLocks noChangeAspect="1" noChangeShapeType="1"/>
            </p:cNvSpPr>
            <p:nvPr/>
          </p:nvSpPr>
          <p:spPr bwMode="auto">
            <a:xfrm rot="20955401" flipV="1">
              <a:off x="1200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73" name="Line 27"/>
            <p:cNvSpPr>
              <a:spLocks noChangeAspect="1" noChangeShapeType="1"/>
            </p:cNvSpPr>
            <p:nvPr/>
          </p:nvSpPr>
          <p:spPr bwMode="auto">
            <a:xfrm rot="644599">
              <a:off x="1200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74" name="Line 28"/>
            <p:cNvSpPr>
              <a:spLocks noChangeAspect="1" noChangeShapeType="1"/>
            </p:cNvSpPr>
            <p:nvPr/>
          </p:nvSpPr>
          <p:spPr bwMode="auto">
            <a:xfrm rot="20955401" flipV="1">
              <a:off x="1747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75" name="Line 29"/>
            <p:cNvSpPr>
              <a:spLocks noChangeAspect="1" noChangeShapeType="1"/>
            </p:cNvSpPr>
            <p:nvPr/>
          </p:nvSpPr>
          <p:spPr bwMode="auto">
            <a:xfrm rot="644599">
              <a:off x="1737" y="1053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176" name="Group 30"/>
            <p:cNvGrpSpPr>
              <a:grpSpLocks noChangeAspect="1"/>
            </p:cNvGrpSpPr>
            <p:nvPr/>
          </p:nvGrpSpPr>
          <p:grpSpPr bwMode="auto">
            <a:xfrm>
              <a:off x="2284" y="1053"/>
              <a:ext cx="1179" cy="919"/>
              <a:chOff x="1944" y="1835"/>
              <a:chExt cx="1474" cy="1149"/>
            </a:xfrm>
          </p:grpSpPr>
          <p:sp>
            <p:nvSpPr>
              <p:cNvPr id="48207" name="Line 31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1944" y="183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8" name="Line 32"/>
              <p:cNvSpPr>
                <a:spLocks noChangeAspect="1" noChangeShapeType="1"/>
              </p:cNvSpPr>
              <p:nvPr/>
            </p:nvSpPr>
            <p:spPr bwMode="auto">
              <a:xfrm rot="644599">
                <a:off x="1944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9" name="Line 33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2628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0" name="Line 34"/>
              <p:cNvSpPr>
                <a:spLocks noChangeAspect="1" noChangeShapeType="1"/>
              </p:cNvSpPr>
              <p:nvPr/>
            </p:nvSpPr>
            <p:spPr bwMode="auto">
              <a:xfrm rot="644599">
                <a:off x="2616" y="184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177" name="Text Box 45"/>
            <p:cNvSpPr txBox="1">
              <a:spLocks noChangeAspect="1" noChangeArrowheads="1"/>
            </p:cNvSpPr>
            <p:nvPr/>
          </p:nvSpPr>
          <p:spPr bwMode="auto">
            <a:xfrm>
              <a:off x="0" y="1414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48178" name="Text Box 47"/>
            <p:cNvSpPr txBox="1">
              <a:spLocks noChangeAspect="1" noChangeArrowheads="1"/>
            </p:cNvSpPr>
            <p:nvPr/>
          </p:nvSpPr>
          <p:spPr bwMode="auto">
            <a:xfrm>
              <a:off x="5490" y="1488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sp>
          <p:nvSpPr>
            <p:cNvPr id="48179" name="Text Box 48"/>
            <p:cNvSpPr txBox="1">
              <a:spLocks noChangeAspect="1" noChangeArrowheads="1"/>
            </p:cNvSpPr>
            <p:nvPr/>
          </p:nvSpPr>
          <p:spPr bwMode="auto">
            <a:xfrm>
              <a:off x="622" y="675"/>
              <a:ext cx="16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48180" name="Text Box 50"/>
            <p:cNvSpPr txBox="1">
              <a:spLocks noChangeAspect="1" noChangeArrowheads="1"/>
            </p:cNvSpPr>
            <p:nvPr/>
          </p:nvSpPr>
          <p:spPr bwMode="auto">
            <a:xfrm>
              <a:off x="4897" y="1994"/>
              <a:ext cx="451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  <a:r>
                <a:rPr lang="en-US" sz="2400" b="1">
                  <a:solidFill>
                    <a:srgbClr val="FF3300"/>
                  </a:solidFill>
                </a:rPr>
                <a:t>-1</a:t>
              </a:r>
            </a:p>
          </p:txBody>
        </p:sp>
        <p:sp>
          <p:nvSpPr>
            <p:cNvPr id="48181" name="Text Box 51"/>
            <p:cNvSpPr txBox="1">
              <a:spLocks noChangeAspect="1" noChangeArrowheads="1"/>
            </p:cNvSpPr>
            <p:nvPr/>
          </p:nvSpPr>
          <p:spPr bwMode="auto">
            <a:xfrm>
              <a:off x="626" y="1999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48182" name="Text Box 53"/>
            <p:cNvSpPr txBox="1">
              <a:spLocks noChangeAspect="1" noChangeArrowheads="1"/>
            </p:cNvSpPr>
            <p:nvPr/>
          </p:nvSpPr>
          <p:spPr bwMode="auto">
            <a:xfrm>
              <a:off x="4839" y="721"/>
              <a:ext cx="51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  <a:r>
                <a:rPr lang="en-US" sz="2400" b="1">
                  <a:solidFill>
                    <a:srgbClr val="FF3300"/>
                  </a:solidFill>
                </a:rPr>
                <a:t>-1</a:t>
              </a:r>
            </a:p>
          </p:txBody>
        </p:sp>
        <p:grpSp>
          <p:nvGrpSpPr>
            <p:cNvPr id="48183" name="Group 82"/>
            <p:cNvGrpSpPr>
              <a:grpSpLocks/>
            </p:cNvGrpSpPr>
            <p:nvPr/>
          </p:nvGrpSpPr>
          <p:grpSpPr bwMode="auto">
            <a:xfrm>
              <a:off x="3352" y="1063"/>
              <a:ext cx="1179" cy="919"/>
              <a:chOff x="3377" y="909"/>
              <a:chExt cx="1179" cy="919"/>
            </a:xfrm>
          </p:grpSpPr>
          <p:sp>
            <p:nvSpPr>
              <p:cNvPr id="48200" name="Line 8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1" name="Line 35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377" y="909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2" name="Line 36"/>
              <p:cNvSpPr>
                <a:spLocks noChangeAspect="1" noChangeShapeType="1"/>
              </p:cNvSpPr>
              <p:nvPr/>
            </p:nvSpPr>
            <p:spPr bwMode="auto">
              <a:xfrm rot="644599">
                <a:off x="3377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3" name="Line 37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924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4" name="Line 38"/>
              <p:cNvSpPr>
                <a:spLocks noChangeAspect="1" noChangeShapeType="1"/>
              </p:cNvSpPr>
              <p:nvPr/>
            </p:nvSpPr>
            <p:spPr bwMode="auto">
              <a:xfrm rot="644599">
                <a:off x="3914" y="919"/>
                <a:ext cx="632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5" name="Oval 5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495" y="1355"/>
                <a:ext cx="51" cy="4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6" name="Line 55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10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184" name="Text Box 57"/>
            <p:cNvSpPr txBox="1">
              <a:spLocks noChangeAspect="1" noChangeArrowheads="1"/>
            </p:cNvSpPr>
            <p:nvPr/>
          </p:nvSpPr>
          <p:spPr bwMode="auto">
            <a:xfrm>
              <a:off x="2224" y="1227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48185" name="Text Box 60"/>
            <p:cNvSpPr txBox="1">
              <a:spLocks noChangeAspect="1" noChangeArrowheads="1"/>
            </p:cNvSpPr>
            <p:nvPr/>
          </p:nvSpPr>
          <p:spPr bwMode="auto">
            <a:xfrm>
              <a:off x="2718" y="765"/>
              <a:ext cx="610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48186" name="Text Box 62"/>
            <p:cNvSpPr txBox="1">
              <a:spLocks noChangeAspect="1" noChangeArrowheads="1"/>
            </p:cNvSpPr>
            <p:nvPr/>
          </p:nvSpPr>
          <p:spPr bwMode="auto">
            <a:xfrm>
              <a:off x="2723" y="2015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48187" name="Text Box 63"/>
            <p:cNvSpPr txBox="1">
              <a:spLocks noChangeAspect="1" noChangeArrowheads="1"/>
            </p:cNvSpPr>
            <p:nvPr/>
          </p:nvSpPr>
          <p:spPr bwMode="auto">
            <a:xfrm>
              <a:off x="2651" y="1253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b</a:t>
              </a:r>
              <a:r>
                <a:rPr lang="en-US" sz="2400" b="1" i="1" baseline="-25000">
                  <a:solidFill>
                    <a:srgbClr val="FF3300"/>
                  </a:solidFill>
                </a:rPr>
                <a:t>i</a:t>
              </a:r>
              <a:endParaRPr lang="en-US" sz="2400" b="1" i="1">
                <a:solidFill>
                  <a:srgbClr val="FF3300"/>
                </a:solidFill>
              </a:endParaRPr>
            </a:p>
            <a:p>
              <a:pPr algn="l" rtl="0"/>
              <a:endParaRPr lang="en-US" sz="2400" i="1"/>
            </a:p>
          </p:txBody>
        </p:sp>
        <p:sp>
          <p:nvSpPr>
            <p:cNvPr id="48188" name="Line 65"/>
            <p:cNvSpPr>
              <a:spLocks noChangeAspect="1" noChangeShapeType="1"/>
            </p:cNvSpPr>
            <p:nvPr/>
          </p:nvSpPr>
          <p:spPr bwMode="auto">
            <a:xfrm flipH="1">
              <a:off x="2855" y="732"/>
              <a:ext cx="9" cy="15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189" name="Group 83"/>
            <p:cNvGrpSpPr>
              <a:grpSpLocks/>
            </p:cNvGrpSpPr>
            <p:nvPr/>
          </p:nvGrpSpPr>
          <p:grpSpPr bwMode="auto">
            <a:xfrm>
              <a:off x="4462" y="1073"/>
              <a:ext cx="1179" cy="919"/>
              <a:chOff x="3377" y="909"/>
              <a:chExt cx="1179" cy="919"/>
            </a:xfrm>
          </p:grpSpPr>
          <p:sp>
            <p:nvSpPr>
              <p:cNvPr id="48193" name="Line 84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4" name="Line 85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377" y="909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5" name="Line 86"/>
              <p:cNvSpPr>
                <a:spLocks noChangeAspect="1" noChangeShapeType="1"/>
              </p:cNvSpPr>
              <p:nvPr/>
            </p:nvSpPr>
            <p:spPr bwMode="auto">
              <a:xfrm rot="644599">
                <a:off x="3377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6" name="Line 87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924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7" name="Line 88"/>
              <p:cNvSpPr>
                <a:spLocks noChangeAspect="1" noChangeShapeType="1"/>
              </p:cNvSpPr>
              <p:nvPr/>
            </p:nvSpPr>
            <p:spPr bwMode="auto">
              <a:xfrm rot="644599">
                <a:off x="3914" y="919"/>
                <a:ext cx="632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8" name="Oval 8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495" y="1355"/>
                <a:ext cx="51" cy="4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9" name="Line 90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10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190" name="Line 91"/>
            <p:cNvSpPr>
              <a:spLocks noChangeAspect="1" noChangeShapeType="1"/>
            </p:cNvSpPr>
            <p:nvPr/>
          </p:nvSpPr>
          <p:spPr bwMode="auto">
            <a:xfrm>
              <a:off x="3959" y="1012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91" name="Line 92"/>
            <p:cNvSpPr>
              <a:spLocks noChangeAspect="1" noChangeShapeType="1"/>
            </p:cNvSpPr>
            <p:nvPr/>
          </p:nvSpPr>
          <p:spPr bwMode="auto">
            <a:xfrm>
              <a:off x="3959" y="2044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92" name="Text Box 93"/>
            <p:cNvSpPr txBox="1">
              <a:spLocks noChangeAspect="1" noChangeArrowheads="1"/>
            </p:cNvSpPr>
            <p:nvPr/>
          </p:nvSpPr>
          <p:spPr bwMode="auto">
            <a:xfrm>
              <a:off x="3249" y="1253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  <a:r>
                <a:rPr lang="en-US" sz="2400" b="1">
                  <a:solidFill>
                    <a:srgbClr val="FF3300"/>
                  </a:solidFill>
                </a:rPr>
                <a:t>+1</a:t>
              </a:r>
              <a:endParaRPr lang="en-US" sz="2400" b="1" i="1">
                <a:solidFill>
                  <a:srgbClr val="FF3300"/>
                </a:solidFill>
              </a:endParaRPr>
            </a:p>
            <a:p>
              <a:pPr algn="l" rtl="0"/>
              <a:endParaRPr lang="en-US" sz="2400" i="1"/>
            </a:p>
          </p:txBody>
        </p:sp>
      </p:grpSp>
      <p:sp>
        <p:nvSpPr>
          <p:cNvPr id="48136" name="Text Box 96"/>
          <p:cNvSpPr txBox="1">
            <a:spLocks noChangeArrowheads="1"/>
          </p:cNvSpPr>
          <p:nvPr/>
        </p:nvSpPr>
        <p:spPr bwMode="auto">
          <a:xfrm>
            <a:off x="4911725" y="3944938"/>
            <a:ext cx="3768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</a:rPr>
              <a:t>2 </a:t>
            </a:r>
            <a:r>
              <a:rPr lang="en-US" b="1" i="1">
                <a:solidFill>
                  <a:schemeClr val="accent2"/>
                </a:solidFill>
              </a:rPr>
              <a:t>decomposition vertices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48137" name="Line 97"/>
          <p:cNvSpPr>
            <a:spLocks noChangeShapeType="1"/>
          </p:cNvSpPr>
          <p:nvPr/>
        </p:nvSpPr>
        <p:spPr bwMode="auto">
          <a:xfrm flipH="1" flipV="1">
            <a:off x="4572000" y="3263900"/>
            <a:ext cx="1104900" cy="81756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8" name="Line 98"/>
          <p:cNvSpPr>
            <a:spLocks noChangeShapeType="1"/>
          </p:cNvSpPr>
          <p:nvPr/>
        </p:nvSpPr>
        <p:spPr bwMode="auto">
          <a:xfrm flipH="1" flipV="1">
            <a:off x="4584700" y="1679575"/>
            <a:ext cx="1338263" cy="23749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7" name="Rectangle 100"/>
          <p:cNvSpPr>
            <a:spLocks noChangeArrowheads="1"/>
          </p:cNvSpPr>
          <p:nvPr/>
        </p:nvSpPr>
        <p:spPr bwMode="auto">
          <a:xfrm>
            <a:off x="388938" y="5195888"/>
            <a:ext cx="8621712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2400" dirty="0"/>
              <a:t>New edges (</a:t>
            </a:r>
            <a:r>
              <a:rPr lang="en-US" sz="2400" b="1" i="1" dirty="0">
                <a:solidFill>
                  <a:srgbClr val="FF3300"/>
                </a:solidFill>
              </a:rPr>
              <a:t>f</a:t>
            </a:r>
            <a:r>
              <a:rPr lang="en-US" sz="2400" dirty="0"/>
              <a:t> and </a:t>
            </a:r>
            <a:r>
              <a:rPr lang="en-US" sz="2400" b="1" i="1" dirty="0">
                <a:solidFill>
                  <a:srgbClr val="FF3300"/>
                </a:solidFill>
              </a:rPr>
              <a:t>g</a:t>
            </a:r>
            <a:r>
              <a:rPr lang="en-US" sz="2400" dirty="0"/>
              <a:t>) </a:t>
            </a:r>
            <a:r>
              <a:rPr lang="en-US" sz="2400" b="1" dirty="0"/>
              <a:t>do not cross </a:t>
            </a:r>
            <a:r>
              <a:rPr lang="en-US" sz="2400" dirty="0"/>
              <a:t>the </a:t>
            </a:r>
            <a:r>
              <a:rPr lang="en-US" sz="2400" b="1" dirty="0"/>
              <a:t>splitting line </a:t>
            </a:r>
            <a:r>
              <a:rPr lang="en-US" sz="2400" dirty="0"/>
              <a:t>and are together </a:t>
            </a:r>
          </a:p>
          <a:p>
            <a:pPr algn="l" rtl="0">
              <a:defRPr/>
            </a:pPr>
            <a:r>
              <a:rPr lang="en-US" sz="2400" dirty="0"/>
              <a:t>with pairs of </a:t>
            </a:r>
            <a:r>
              <a:rPr lang="en-US" sz="2400" b="1" i="1" dirty="0">
                <a:solidFill>
                  <a:srgbClr val="FF3300"/>
                </a:solidFill>
              </a:rPr>
              <a:t>d </a:t>
            </a:r>
            <a:r>
              <a:rPr lang="en-US" sz="2400" dirty="0"/>
              <a:t>and </a:t>
            </a:r>
            <a:r>
              <a:rPr lang="en-US" sz="2400" b="1" i="1" dirty="0">
                <a:solidFill>
                  <a:srgbClr val="FF3300"/>
                </a:solidFill>
              </a:rPr>
              <a:t>e</a:t>
            </a:r>
            <a:r>
              <a:rPr lang="en-US" sz="2400" dirty="0"/>
              <a:t>.</a:t>
            </a:r>
          </a:p>
          <a:p>
            <a:pPr algn="ctr" rtl="0"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FSR is decomposed like SR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140" name="Arc 32"/>
          <p:cNvSpPr>
            <a:spLocks/>
          </p:cNvSpPr>
          <p:nvPr/>
        </p:nvSpPr>
        <p:spPr bwMode="auto">
          <a:xfrm rot="13368407" flipH="1">
            <a:off x="723900" y="2344738"/>
            <a:ext cx="2405063" cy="190500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1" name="Arc 32"/>
          <p:cNvSpPr>
            <a:spLocks/>
          </p:cNvSpPr>
          <p:nvPr/>
        </p:nvSpPr>
        <p:spPr bwMode="auto">
          <a:xfrm rot="13368407" flipH="1">
            <a:off x="2397125" y="2332038"/>
            <a:ext cx="2403475" cy="192087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2" name="Arc 32"/>
          <p:cNvSpPr>
            <a:spLocks/>
          </p:cNvSpPr>
          <p:nvPr/>
        </p:nvSpPr>
        <p:spPr bwMode="auto">
          <a:xfrm rot="13368407" flipH="1">
            <a:off x="4176713" y="2395538"/>
            <a:ext cx="2403475" cy="2000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3" name="Arc 32"/>
          <p:cNvSpPr>
            <a:spLocks/>
          </p:cNvSpPr>
          <p:nvPr/>
        </p:nvSpPr>
        <p:spPr bwMode="auto">
          <a:xfrm rot="13368407" flipH="1">
            <a:off x="5845175" y="2398713"/>
            <a:ext cx="2403475" cy="177800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4" name="Arc 32"/>
          <p:cNvSpPr>
            <a:spLocks/>
          </p:cNvSpPr>
          <p:nvPr/>
        </p:nvSpPr>
        <p:spPr bwMode="auto">
          <a:xfrm rot="8273970" flipH="1">
            <a:off x="890588" y="2351088"/>
            <a:ext cx="2281237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5" name="Arc 32"/>
          <p:cNvSpPr>
            <a:spLocks/>
          </p:cNvSpPr>
          <p:nvPr/>
        </p:nvSpPr>
        <p:spPr bwMode="auto">
          <a:xfrm rot="8273970" flipH="1">
            <a:off x="2606675" y="2386013"/>
            <a:ext cx="2282825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6" name="Arc 32"/>
          <p:cNvSpPr>
            <a:spLocks/>
          </p:cNvSpPr>
          <p:nvPr/>
        </p:nvSpPr>
        <p:spPr bwMode="auto">
          <a:xfrm rot="8273970" flipH="1">
            <a:off x="4310063" y="2392363"/>
            <a:ext cx="2282825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7" name="Arc 32"/>
          <p:cNvSpPr>
            <a:spLocks/>
          </p:cNvSpPr>
          <p:nvPr/>
        </p:nvSpPr>
        <p:spPr bwMode="auto">
          <a:xfrm rot="8273970" flipH="1">
            <a:off x="6057900" y="2417763"/>
            <a:ext cx="2282825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8" name="Text Box 63"/>
          <p:cNvSpPr txBox="1">
            <a:spLocks noChangeAspect="1" noChangeArrowheads="1"/>
          </p:cNvSpPr>
          <p:nvPr/>
        </p:nvSpPr>
        <p:spPr bwMode="auto">
          <a:xfrm>
            <a:off x="3657600" y="1597025"/>
            <a:ext cx="9667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e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49" name="Text Box 63"/>
          <p:cNvSpPr txBox="1">
            <a:spLocks noChangeAspect="1" noChangeArrowheads="1"/>
          </p:cNvSpPr>
          <p:nvPr/>
        </p:nvSpPr>
        <p:spPr bwMode="auto">
          <a:xfrm>
            <a:off x="2722563" y="2443163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d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-2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50" name="Text Box 63"/>
          <p:cNvSpPr txBox="1">
            <a:spLocks noChangeAspect="1" noChangeArrowheads="1"/>
          </p:cNvSpPr>
          <p:nvPr/>
        </p:nvSpPr>
        <p:spPr bwMode="auto">
          <a:xfrm>
            <a:off x="3275013" y="2697163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f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51" name="Text Box 63"/>
          <p:cNvSpPr txBox="1">
            <a:spLocks noChangeAspect="1" noChangeArrowheads="1"/>
          </p:cNvSpPr>
          <p:nvPr/>
        </p:nvSpPr>
        <p:spPr bwMode="auto">
          <a:xfrm>
            <a:off x="4730750" y="1601788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e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52" name="Text Box 63"/>
          <p:cNvSpPr txBox="1">
            <a:spLocks noChangeAspect="1" noChangeArrowheads="1"/>
          </p:cNvSpPr>
          <p:nvPr/>
        </p:nvSpPr>
        <p:spPr bwMode="auto">
          <a:xfrm>
            <a:off x="5678488" y="2479675"/>
            <a:ext cx="96678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d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+1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53" name="Text Box 63"/>
          <p:cNvSpPr txBox="1">
            <a:spLocks noChangeAspect="1" noChangeArrowheads="1"/>
          </p:cNvSpPr>
          <p:nvPr/>
        </p:nvSpPr>
        <p:spPr bwMode="auto">
          <a:xfrm>
            <a:off x="5451475" y="2705100"/>
            <a:ext cx="9667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g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endParaRPr lang="en-US" sz="2400" i="1"/>
          </a:p>
        </p:txBody>
      </p:sp>
      <p:sp>
        <p:nvSpPr>
          <p:cNvPr id="48154" name="Text Box 63"/>
          <p:cNvSpPr txBox="1">
            <a:spLocks noChangeAspect="1" noChangeArrowheads="1"/>
          </p:cNvSpPr>
          <p:nvPr/>
        </p:nvSpPr>
        <p:spPr bwMode="auto">
          <a:xfrm>
            <a:off x="3748088" y="2713038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g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55" name="Text Box 63"/>
          <p:cNvSpPr txBox="1">
            <a:spLocks noChangeAspect="1" noChangeArrowheads="1"/>
          </p:cNvSpPr>
          <p:nvPr/>
        </p:nvSpPr>
        <p:spPr bwMode="auto">
          <a:xfrm>
            <a:off x="3038475" y="1631950"/>
            <a:ext cx="9667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e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-2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56" name="Text Box 63"/>
          <p:cNvSpPr txBox="1">
            <a:spLocks noChangeAspect="1" noChangeArrowheads="1"/>
          </p:cNvSpPr>
          <p:nvPr/>
        </p:nvSpPr>
        <p:spPr bwMode="auto">
          <a:xfrm>
            <a:off x="5318125" y="1577975"/>
            <a:ext cx="9667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e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+1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57" name="Text Box 63"/>
          <p:cNvSpPr txBox="1">
            <a:spLocks noChangeAspect="1" noChangeArrowheads="1"/>
          </p:cNvSpPr>
          <p:nvPr/>
        </p:nvSpPr>
        <p:spPr bwMode="auto">
          <a:xfrm>
            <a:off x="3944938" y="2471738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d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48158" name="Text Box 63"/>
          <p:cNvSpPr txBox="1">
            <a:spLocks noChangeAspect="1" noChangeArrowheads="1"/>
          </p:cNvSpPr>
          <p:nvPr/>
        </p:nvSpPr>
        <p:spPr bwMode="auto">
          <a:xfrm>
            <a:off x="4591050" y="2471738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d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4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8526989-D4F2-4BC3-882A-C920CED3DFC7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4915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F776BAB-3791-4167-B9BF-DD188204EF1E}" type="slidenum">
              <a:rPr lang="he-IL" sz="1400" smtClean="0">
                <a:cs typeface="Arial" charset="0"/>
              </a:rPr>
              <a:pPr eaLnBrk="1" hangingPunct="1"/>
              <a:t>33</a:t>
            </a:fld>
            <a:endParaRPr lang="en-US" sz="1400" smtClean="0">
              <a:cs typeface="Arial" charset="0"/>
            </a:endParaRP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174625"/>
            <a:ext cx="8982075" cy="2838450"/>
          </a:xfrm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b="1" smtClean="0"/>
              <a:t>	</a:t>
            </a:r>
            <a:r>
              <a:rPr lang="en-US" sz="2800" smtClean="0"/>
              <a:t>      and           are decomposed into </a:t>
            </a:r>
            <a:r>
              <a:rPr lang="en-US" sz="2800" b="1" smtClean="0"/>
              <a:t>six</a:t>
            </a:r>
            <a:r>
              <a:rPr lang="en-US" sz="2800" smtClean="0"/>
              <a:t> subgraphs in a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800" smtClean="0"/>
              <a:t>similar way to          and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  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   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smtClean="0"/>
              <a:t> </a:t>
            </a:r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2417763" y="822325"/>
          <a:ext cx="61753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44" name="Equation" r:id="rId3" imgW="228600" imgH="228600" progId="Equation.3">
                  <p:embed/>
                </p:oleObj>
              </mc:Choice>
              <mc:Fallback>
                <p:oleObj name="Equation" r:id="rId3" imgW="2286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63" y="822325"/>
                        <a:ext cx="617537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8" name="Object 58"/>
          <p:cNvGraphicFramePr>
            <a:graphicFrameLocks noChangeAspect="1"/>
          </p:cNvGraphicFramePr>
          <p:nvPr>
            <p:ph sz="quarter" idx="3"/>
          </p:nvPr>
        </p:nvGraphicFramePr>
        <p:xfrm>
          <a:off x="3849688" y="844550"/>
          <a:ext cx="604837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45" name="Equation" r:id="rId5" imgW="228600" imgH="228600" progId="Equation.3">
                  <p:embed/>
                </p:oleObj>
              </mc:Choice>
              <mc:Fallback>
                <p:oleObj name="Equation" r:id="rId5" imgW="228600" imgH="2286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9688" y="844550"/>
                        <a:ext cx="604837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86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835318"/>
              </p:ext>
            </p:extLst>
          </p:nvPr>
        </p:nvGraphicFramePr>
        <p:xfrm>
          <a:off x="2463800" y="3724275"/>
          <a:ext cx="3530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46" name="Equation" r:id="rId7" imgW="977760" imgH="228600" progId="Equation.3">
                  <p:embed/>
                </p:oleObj>
              </mc:Choice>
              <mc:Fallback>
                <p:oleObj name="Equation" r:id="rId7" imgW="977760" imgH="2286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3724275"/>
                        <a:ext cx="3530600" cy="825500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87" name="Text Box 67"/>
          <p:cNvSpPr txBox="1">
            <a:spLocks noChangeArrowheads="1"/>
          </p:cNvSpPr>
          <p:nvPr/>
        </p:nvSpPr>
        <p:spPr bwMode="auto">
          <a:xfrm>
            <a:off x="438150" y="4932363"/>
            <a:ext cx="8358188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rtl="0">
              <a:spcBef>
                <a:spcPct val="50000"/>
              </a:spcBef>
              <a:defRPr/>
            </a:pPr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same polynomial complexity!</a:t>
            </a:r>
            <a:endParaRPr lang="ru-RU" sz="4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9988" name="Text Box 68"/>
          <p:cNvSpPr txBox="1">
            <a:spLocks noChangeArrowheads="1"/>
          </p:cNvSpPr>
          <p:nvPr/>
        </p:nvSpPr>
        <p:spPr bwMode="auto">
          <a:xfrm>
            <a:off x="438150" y="2632075"/>
            <a:ext cx="8335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sz="2400" b="1"/>
              <a:t>The total number of labels in the expression for FSR of size </a:t>
            </a:r>
            <a:r>
              <a:rPr lang="en-US" sz="2400" b="1" i="1"/>
              <a:t>n</a:t>
            </a:r>
            <a:r>
              <a:rPr lang="en-US" sz="2400" b="1"/>
              <a:t>:</a:t>
            </a:r>
            <a:endParaRPr lang="ru-RU" sz="2400" b="1"/>
          </a:p>
        </p:txBody>
      </p:sp>
      <p:graphicFrame>
        <p:nvGraphicFramePr>
          <p:cNvPr id="49162" name="Object 1"/>
          <p:cNvGraphicFramePr>
            <a:graphicFrameLocks noChangeAspect="1"/>
          </p:cNvGraphicFramePr>
          <p:nvPr/>
        </p:nvGraphicFramePr>
        <p:xfrm>
          <a:off x="1738313" y="0"/>
          <a:ext cx="839787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47" name="Equation" r:id="rId9" imgW="317362" imgH="228501" progId="Equation.3">
                  <p:embed/>
                </p:oleObj>
              </mc:Choice>
              <mc:Fallback>
                <p:oleObj name="Equation" r:id="rId9" imgW="317362" imgH="22850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0"/>
                        <a:ext cx="839787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3" name="Object 2"/>
          <p:cNvGraphicFramePr>
            <a:graphicFrameLocks noChangeAspect="1"/>
          </p:cNvGraphicFramePr>
          <p:nvPr/>
        </p:nvGraphicFramePr>
        <p:xfrm>
          <a:off x="201613" y="0"/>
          <a:ext cx="85725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48" name="Equation" r:id="rId11" imgW="317362" imgH="228501" progId="Equation.3">
                  <p:embed/>
                </p:oleObj>
              </mc:Choice>
              <mc:Fallback>
                <p:oleObj name="Equation" r:id="rId11" imgW="317362" imgH="228501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3" y="0"/>
                        <a:ext cx="857250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0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87" grpId="0"/>
      <p:bldP spid="20998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0"/>
          <p:cNvSpPr>
            <a:spLocks noChangeArrowheads="1"/>
          </p:cNvSpPr>
          <p:nvPr/>
        </p:nvSpPr>
        <p:spPr bwMode="auto">
          <a:xfrm>
            <a:off x="82550" y="4043363"/>
            <a:ext cx="9053513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sz="2400" dirty="0"/>
              <a:t>New edges (</a:t>
            </a:r>
            <a:r>
              <a:rPr lang="en-US" sz="2400" b="1" i="1" dirty="0">
                <a:solidFill>
                  <a:srgbClr val="FF3300"/>
                </a:solidFill>
              </a:rPr>
              <a:t>f</a:t>
            </a:r>
            <a:r>
              <a:rPr lang="en-US" sz="2400" b="1" i="1" baseline="-25000" dirty="0">
                <a:solidFill>
                  <a:srgbClr val="FF3300"/>
                </a:solidFill>
              </a:rPr>
              <a:t>i</a:t>
            </a:r>
            <a:r>
              <a:rPr lang="en-US" sz="2400" b="1" baseline="-25000" dirty="0">
                <a:solidFill>
                  <a:srgbClr val="FF3300"/>
                </a:solidFill>
              </a:rPr>
              <a:t>-1</a:t>
            </a:r>
            <a:r>
              <a:rPr lang="en-US" sz="2400" b="1" dirty="0">
                <a:solidFill>
                  <a:srgbClr val="FF3300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b="1" i="1" dirty="0">
                <a:solidFill>
                  <a:srgbClr val="FF3300"/>
                </a:solidFill>
              </a:rPr>
              <a:t>g</a:t>
            </a:r>
            <a:r>
              <a:rPr lang="en-US" sz="2400" b="1" i="1" baseline="-25000" dirty="0">
                <a:solidFill>
                  <a:srgbClr val="FF3300"/>
                </a:solidFill>
              </a:rPr>
              <a:t>i</a:t>
            </a:r>
            <a:r>
              <a:rPr lang="en-US" sz="2400" b="1" baseline="-25000" dirty="0">
                <a:solidFill>
                  <a:srgbClr val="FF3300"/>
                </a:solidFill>
              </a:rPr>
              <a:t>-1</a:t>
            </a:r>
            <a:r>
              <a:rPr lang="en-US" sz="2400" dirty="0"/>
              <a:t>) </a:t>
            </a:r>
            <a:r>
              <a:rPr lang="en-US" sz="2400" b="1" dirty="0"/>
              <a:t>cross </a:t>
            </a:r>
            <a:r>
              <a:rPr lang="en-US" sz="2400" dirty="0"/>
              <a:t>the </a:t>
            </a:r>
            <a:r>
              <a:rPr lang="en-US" sz="2400" b="1" dirty="0"/>
              <a:t>splitting line</a:t>
            </a:r>
            <a:r>
              <a:rPr lang="en-US" sz="2400" dirty="0"/>
              <a:t>.</a:t>
            </a:r>
          </a:p>
          <a:p>
            <a:pPr algn="l" rtl="0"/>
            <a:r>
              <a:rPr lang="en-US" sz="2400" b="1" dirty="0"/>
              <a:t>Any path</a:t>
            </a:r>
            <a:r>
              <a:rPr lang="en-US" sz="2400" dirty="0"/>
              <a:t> from </a:t>
            </a:r>
            <a:r>
              <a:rPr lang="en-US" sz="2400" b="1" i="1" dirty="0">
                <a:solidFill>
                  <a:srgbClr val="FF3300"/>
                </a:solidFill>
              </a:rPr>
              <a:t>p</a:t>
            </a:r>
            <a:r>
              <a:rPr lang="en-US" sz="2400" dirty="0">
                <a:solidFill>
                  <a:srgbClr val="FF3300"/>
                </a:solidFill>
              </a:rPr>
              <a:t>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FF3300"/>
                </a:solidFill>
              </a:rPr>
              <a:t> </a:t>
            </a:r>
            <a:r>
              <a:rPr lang="en-US" sz="2400" b="1" i="1" dirty="0">
                <a:solidFill>
                  <a:srgbClr val="FF3300"/>
                </a:solidFill>
              </a:rPr>
              <a:t>q </a:t>
            </a:r>
            <a:r>
              <a:rPr lang="en-US" sz="2400" dirty="0"/>
              <a:t>passes through vertex </a:t>
            </a:r>
            <a:r>
              <a:rPr lang="en-US" sz="2400" b="1" i="1" dirty="0">
                <a:solidFill>
                  <a:srgbClr val="FF3300"/>
                </a:solidFill>
              </a:rPr>
              <a:t>i </a:t>
            </a:r>
            <a:r>
              <a:rPr lang="en-US" sz="2400" dirty="0"/>
              <a:t>or edges </a:t>
            </a:r>
            <a:r>
              <a:rPr lang="en-US" sz="2400" b="1" i="1" dirty="0">
                <a:solidFill>
                  <a:srgbClr val="FF3300"/>
                </a:solidFill>
              </a:rPr>
              <a:t>c</a:t>
            </a:r>
            <a:r>
              <a:rPr lang="en-US" sz="2400" b="1" i="1" baseline="-25000" dirty="0">
                <a:solidFill>
                  <a:srgbClr val="FF3300"/>
                </a:solidFill>
              </a:rPr>
              <a:t>i</a:t>
            </a:r>
            <a:r>
              <a:rPr lang="en-US" sz="2400" b="1" baseline="-25000" dirty="0">
                <a:solidFill>
                  <a:srgbClr val="FF3300"/>
                </a:solidFill>
              </a:rPr>
              <a:t>-1  </a:t>
            </a:r>
            <a:r>
              <a:rPr lang="en-US" sz="2400" b="1" i="1" dirty="0">
                <a:solidFill>
                  <a:srgbClr val="FF3300"/>
                </a:solidFill>
              </a:rPr>
              <a:t> a</a:t>
            </a:r>
            <a:r>
              <a:rPr lang="en-US" sz="2400" b="1" i="1" baseline="-25000" dirty="0">
                <a:solidFill>
                  <a:srgbClr val="FF3300"/>
                </a:solidFill>
              </a:rPr>
              <a:t>i</a:t>
            </a:r>
            <a:r>
              <a:rPr lang="en-US" sz="2400" b="1" baseline="-25000" dirty="0">
                <a:solidFill>
                  <a:srgbClr val="FF3300"/>
                </a:solidFill>
              </a:rPr>
              <a:t>-1</a:t>
            </a:r>
            <a:r>
              <a:rPr lang="en-US" sz="2400" baseline="-25000" dirty="0"/>
              <a:t>   </a:t>
            </a:r>
            <a:r>
              <a:rPr lang="en-US" sz="2400" b="1" i="1" dirty="0">
                <a:solidFill>
                  <a:srgbClr val="FF3300"/>
                </a:solidFill>
              </a:rPr>
              <a:t> g</a:t>
            </a:r>
            <a:r>
              <a:rPr lang="en-US" sz="2400" b="1" i="1" baseline="-25000" dirty="0">
                <a:solidFill>
                  <a:srgbClr val="FF3300"/>
                </a:solidFill>
              </a:rPr>
              <a:t>i</a:t>
            </a:r>
            <a:r>
              <a:rPr lang="en-US" sz="2400" b="1" baseline="-25000" dirty="0">
                <a:solidFill>
                  <a:srgbClr val="FF3300"/>
                </a:solidFill>
              </a:rPr>
              <a:t>-1</a:t>
            </a:r>
            <a:r>
              <a:rPr lang="en-US" sz="2400" b="1" baseline="-25000" dirty="0"/>
              <a:t>  </a:t>
            </a:r>
            <a:r>
              <a:rPr lang="en-US" sz="2400" b="1" baseline="-25000" dirty="0">
                <a:solidFill>
                  <a:srgbClr val="FF3300"/>
                </a:solidFill>
              </a:rPr>
              <a:t> </a:t>
            </a:r>
            <a:r>
              <a:rPr lang="en-US" sz="2400" b="1" i="1" dirty="0">
                <a:solidFill>
                  <a:srgbClr val="FF3300"/>
                </a:solidFill>
              </a:rPr>
              <a:t> f</a:t>
            </a:r>
            <a:r>
              <a:rPr lang="en-US" sz="2400" b="1" i="1" baseline="-25000" dirty="0">
                <a:solidFill>
                  <a:srgbClr val="FF3300"/>
                </a:solidFill>
              </a:rPr>
              <a:t>i</a:t>
            </a:r>
            <a:r>
              <a:rPr lang="en-US" sz="2400" b="1" baseline="-25000" dirty="0">
                <a:solidFill>
                  <a:srgbClr val="FF3300"/>
                </a:solidFill>
              </a:rPr>
              <a:t>-1</a:t>
            </a:r>
            <a:endParaRPr lang="en-US" sz="2400" b="1" i="1" dirty="0">
              <a:solidFill>
                <a:srgbClr val="FF3300"/>
              </a:solidFill>
            </a:endParaRPr>
          </a:p>
          <a:p>
            <a:pPr algn="l" rtl="0"/>
            <a:endParaRPr lang="en-US" sz="2400" b="1" i="1" dirty="0">
              <a:solidFill>
                <a:srgbClr val="FF3300"/>
              </a:solidFill>
            </a:endParaRPr>
          </a:p>
          <a:p>
            <a:pPr algn="l" rtl="0"/>
            <a:endParaRPr lang="en-US" sz="2400" b="1" i="1" dirty="0">
              <a:solidFill>
                <a:srgbClr val="FF3300"/>
              </a:solidFill>
            </a:endParaRPr>
          </a:p>
          <a:p>
            <a:pPr algn="l" rtl="0"/>
            <a:endParaRPr lang="en-US" sz="2400" dirty="0"/>
          </a:p>
        </p:txBody>
      </p:sp>
      <p:sp>
        <p:nvSpPr>
          <p:cNvPr id="50179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03935CD-E0ED-4EA3-AA34-AACE14B130C7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5018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ED55FA3-B45E-461F-9B5C-0878BD6B2F59}" type="slidenum">
              <a:rPr lang="he-IL" sz="1400" smtClean="0">
                <a:cs typeface="Arial" charset="0"/>
              </a:rPr>
              <a:pPr eaLnBrk="1" hangingPunct="1"/>
              <a:t>34</a:t>
            </a:fld>
            <a:endParaRPr lang="en-US" sz="1400" smtClean="0">
              <a:cs typeface="Arial" charset="0"/>
            </a:endParaRPr>
          </a:p>
        </p:txBody>
      </p:sp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0"/>
            <a:ext cx="8921750" cy="1143000"/>
          </a:xfrm>
        </p:spPr>
        <p:txBody>
          <a:bodyPr/>
          <a:lstStyle/>
          <a:p>
            <a:pPr rtl="0" eaLnBrk="1" hangingPunct="1"/>
            <a:r>
              <a:rPr lang="en-US" dirty="0" smtClean="0">
                <a:solidFill>
                  <a:srgbClr val="000000"/>
                </a:solidFill>
              </a:rPr>
              <a:t>Full Square Rhomboid – 1-VDM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sz="3200" b="1" baseline="-25000" dirty="0" smtClean="0"/>
          </a:p>
        </p:txBody>
      </p:sp>
      <p:graphicFrame>
        <p:nvGraphicFramePr>
          <p:cNvPr id="40966" name="Object 80"/>
          <p:cNvGraphicFramePr>
            <a:graphicFrameLocks noChangeAspect="1"/>
          </p:cNvGraphicFramePr>
          <p:nvPr>
            <p:ph sz="half" idx="2"/>
          </p:nvPr>
        </p:nvGraphicFramePr>
        <p:xfrm>
          <a:off x="-6350" y="5137150"/>
          <a:ext cx="874077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6" name="Equation" r:id="rId3" imgW="4114800" imgH="508000" progId="Equation.3">
                  <p:embed/>
                </p:oleObj>
              </mc:Choice>
              <mc:Fallback>
                <p:oleObj name="Equation" r:id="rId3" imgW="4114800" imgH="508000" progId="Equation.3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350" y="5137150"/>
                        <a:ext cx="874077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0183" name="Group 101"/>
          <p:cNvGrpSpPr>
            <a:grpSpLocks/>
          </p:cNvGrpSpPr>
          <p:nvPr/>
        </p:nvGrpSpPr>
        <p:grpSpPr bwMode="auto">
          <a:xfrm>
            <a:off x="763588" y="893763"/>
            <a:ext cx="7392987" cy="2530475"/>
            <a:chOff x="-28" y="732"/>
            <a:chExt cx="4657" cy="1594"/>
          </a:xfrm>
        </p:grpSpPr>
        <p:sp>
          <p:nvSpPr>
            <p:cNvPr id="50214" name="Line 5"/>
            <p:cNvSpPr>
              <a:spLocks noChangeAspect="1" noChangeShapeType="1"/>
            </p:cNvSpPr>
            <p:nvPr/>
          </p:nvSpPr>
          <p:spPr bwMode="auto">
            <a:xfrm>
              <a:off x="163" y="1497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5" name="Line 6"/>
            <p:cNvSpPr>
              <a:spLocks noChangeAspect="1" noChangeShapeType="1"/>
            </p:cNvSpPr>
            <p:nvPr/>
          </p:nvSpPr>
          <p:spPr bwMode="auto">
            <a:xfrm>
              <a:off x="1248" y="1507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6" name="Line 7"/>
            <p:cNvSpPr>
              <a:spLocks noChangeAspect="1" noChangeShapeType="1"/>
            </p:cNvSpPr>
            <p:nvPr/>
          </p:nvSpPr>
          <p:spPr bwMode="auto">
            <a:xfrm>
              <a:off x="2361" y="1516"/>
              <a:ext cx="10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7" name="Line 9"/>
            <p:cNvSpPr>
              <a:spLocks noChangeAspect="1" noChangeShapeType="1"/>
            </p:cNvSpPr>
            <p:nvPr/>
          </p:nvSpPr>
          <p:spPr bwMode="auto">
            <a:xfrm>
              <a:off x="701" y="997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8" name="Line 10"/>
            <p:cNvSpPr>
              <a:spLocks noChangeAspect="1" noChangeShapeType="1"/>
            </p:cNvSpPr>
            <p:nvPr/>
          </p:nvSpPr>
          <p:spPr bwMode="auto">
            <a:xfrm>
              <a:off x="1799" y="1002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19" name="Line 11"/>
            <p:cNvSpPr>
              <a:spLocks noChangeAspect="1" noChangeShapeType="1"/>
            </p:cNvSpPr>
            <p:nvPr/>
          </p:nvSpPr>
          <p:spPr bwMode="auto">
            <a:xfrm>
              <a:off x="2865" y="1011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0" name="Line 12"/>
            <p:cNvSpPr>
              <a:spLocks noChangeAspect="1" noChangeShapeType="1"/>
            </p:cNvSpPr>
            <p:nvPr/>
          </p:nvSpPr>
          <p:spPr bwMode="auto">
            <a:xfrm>
              <a:off x="720" y="2016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1" name="Line 13"/>
            <p:cNvSpPr>
              <a:spLocks noChangeAspect="1" noChangeShapeType="1"/>
            </p:cNvSpPr>
            <p:nvPr/>
          </p:nvSpPr>
          <p:spPr bwMode="auto">
            <a:xfrm>
              <a:off x="1808" y="2020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2" name="Line 14"/>
            <p:cNvSpPr>
              <a:spLocks noChangeAspect="1" noChangeShapeType="1"/>
            </p:cNvSpPr>
            <p:nvPr/>
          </p:nvSpPr>
          <p:spPr bwMode="auto">
            <a:xfrm>
              <a:off x="2868" y="2038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3" name="Line 22"/>
            <p:cNvSpPr>
              <a:spLocks noChangeAspect="1" noChangeShapeType="1"/>
            </p:cNvSpPr>
            <p:nvPr/>
          </p:nvSpPr>
          <p:spPr bwMode="auto">
            <a:xfrm rot="20955401" flipV="1">
              <a:off x="115" y="103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4" name="Line 23"/>
            <p:cNvSpPr>
              <a:spLocks noChangeAspect="1" noChangeShapeType="1"/>
            </p:cNvSpPr>
            <p:nvPr/>
          </p:nvSpPr>
          <p:spPr bwMode="auto">
            <a:xfrm rot="644599">
              <a:off x="115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5" name="Line 24"/>
            <p:cNvSpPr>
              <a:spLocks noChangeAspect="1" noChangeShapeType="1"/>
            </p:cNvSpPr>
            <p:nvPr/>
          </p:nvSpPr>
          <p:spPr bwMode="auto">
            <a:xfrm rot="20955401" flipV="1">
              <a:off x="662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6" name="Line 25"/>
            <p:cNvSpPr>
              <a:spLocks noChangeAspect="1" noChangeShapeType="1"/>
            </p:cNvSpPr>
            <p:nvPr/>
          </p:nvSpPr>
          <p:spPr bwMode="auto">
            <a:xfrm rot="644599">
              <a:off x="653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7" name="Line 26"/>
            <p:cNvSpPr>
              <a:spLocks noChangeAspect="1" noChangeShapeType="1"/>
            </p:cNvSpPr>
            <p:nvPr/>
          </p:nvSpPr>
          <p:spPr bwMode="auto">
            <a:xfrm rot="20955401" flipV="1">
              <a:off x="1200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8" name="Line 27"/>
            <p:cNvSpPr>
              <a:spLocks noChangeAspect="1" noChangeShapeType="1"/>
            </p:cNvSpPr>
            <p:nvPr/>
          </p:nvSpPr>
          <p:spPr bwMode="auto">
            <a:xfrm rot="644599">
              <a:off x="1200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29" name="Line 28"/>
            <p:cNvSpPr>
              <a:spLocks noChangeAspect="1" noChangeShapeType="1"/>
            </p:cNvSpPr>
            <p:nvPr/>
          </p:nvSpPr>
          <p:spPr bwMode="auto">
            <a:xfrm rot="20955401" flipV="1">
              <a:off x="1747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30" name="Line 29"/>
            <p:cNvSpPr>
              <a:spLocks noChangeAspect="1" noChangeShapeType="1"/>
            </p:cNvSpPr>
            <p:nvPr/>
          </p:nvSpPr>
          <p:spPr bwMode="auto">
            <a:xfrm rot="644599">
              <a:off x="1737" y="1053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0231" name="Group 30"/>
            <p:cNvGrpSpPr>
              <a:grpSpLocks noChangeAspect="1"/>
            </p:cNvGrpSpPr>
            <p:nvPr/>
          </p:nvGrpSpPr>
          <p:grpSpPr bwMode="auto">
            <a:xfrm>
              <a:off x="2284" y="1053"/>
              <a:ext cx="1179" cy="919"/>
              <a:chOff x="1944" y="1835"/>
              <a:chExt cx="1474" cy="1149"/>
            </a:xfrm>
          </p:grpSpPr>
          <p:sp>
            <p:nvSpPr>
              <p:cNvPr id="50246" name="Line 31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1944" y="183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7" name="Line 32"/>
              <p:cNvSpPr>
                <a:spLocks noChangeAspect="1" noChangeShapeType="1"/>
              </p:cNvSpPr>
              <p:nvPr/>
            </p:nvSpPr>
            <p:spPr bwMode="auto">
              <a:xfrm rot="644599">
                <a:off x="1944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8" name="Line 33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2628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9" name="Line 34"/>
              <p:cNvSpPr>
                <a:spLocks noChangeAspect="1" noChangeShapeType="1"/>
              </p:cNvSpPr>
              <p:nvPr/>
            </p:nvSpPr>
            <p:spPr bwMode="auto">
              <a:xfrm rot="644599">
                <a:off x="2616" y="184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232" name="Text Box 45"/>
            <p:cNvSpPr txBox="1">
              <a:spLocks noChangeAspect="1" noChangeArrowheads="1"/>
            </p:cNvSpPr>
            <p:nvPr/>
          </p:nvSpPr>
          <p:spPr bwMode="auto">
            <a:xfrm>
              <a:off x="-28" y="1331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50233" name="Text Box 47"/>
            <p:cNvSpPr txBox="1">
              <a:spLocks noChangeAspect="1" noChangeArrowheads="1"/>
            </p:cNvSpPr>
            <p:nvPr/>
          </p:nvSpPr>
          <p:spPr bwMode="auto">
            <a:xfrm>
              <a:off x="4470" y="1399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grpSp>
          <p:nvGrpSpPr>
            <p:cNvPr id="50234" name="Group 82"/>
            <p:cNvGrpSpPr>
              <a:grpSpLocks/>
            </p:cNvGrpSpPr>
            <p:nvPr/>
          </p:nvGrpSpPr>
          <p:grpSpPr bwMode="auto">
            <a:xfrm>
              <a:off x="3352" y="1063"/>
              <a:ext cx="1179" cy="919"/>
              <a:chOff x="3377" y="909"/>
              <a:chExt cx="1179" cy="919"/>
            </a:xfrm>
          </p:grpSpPr>
          <p:sp>
            <p:nvSpPr>
              <p:cNvPr id="50239" name="Line 8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0" name="Line 35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377" y="909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1" name="Line 36"/>
              <p:cNvSpPr>
                <a:spLocks noChangeAspect="1" noChangeShapeType="1"/>
              </p:cNvSpPr>
              <p:nvPr/>
            </p:nvSpPr>
            <p:spPr bwMode="auto">
              <a:xfrm rot="644599">
                <a:off x="3377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2" name="Line 37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924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3" name="Line 38"/>
              <p:cNvSpPr>
                <a:spLocks noChangeAspect="1" noChangeShapeType="1"/>
              </p:cNvSpPr>
              <p:nvPr/>
            </p:nvSpPr>
            <p:spPr bwMode="auto">
              <a:xfrm rot="644599">
                <a:off x="3914" y="919"/>
                <a:ext cx="632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4" name="Oval 5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495" y="1355"/>
                <a:ext cx="51" cy="4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45" name="Line 55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10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235" name="Text Box 57"/>
            <p:cNvSpPr txBox="1">
              <a:spLocks noChangeAspect="1" noChangeArrowheads="1"/>
            </p:cNvSpPr>
            <p:nvPr/>
          </p:nvSpPr>
          <p:spPr bwMode="auto">
            <a:xfrm>
              <a:off x="2181" y="1205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50236" name="Text Box 60"/>
            <p:cNvSpPr txBox="1">
              <a:spLocks noChangeAspect="1" noChangeArrowheads="1"/>
            </p:cNvSpPr>
            <p:nvPr/>
          </p:nvSpPr>
          <p:spPr bwMode="auto">
            <a:xfrm>
              <a:off x="2768" y="765"/>
              <a:ext cx="610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50237" name="Line 65"/>
            <p:cNvSpPr>
              <a:spLocks noChangeAspect="1" noChangeShapeType="1"/>
            </p:cNvSpPr>
            <p:nvPr/>
          </p:nvSpPr>
          <p:spPr bwMode="auto">
            <a:xfrm flipH="1">
              <a:off x="2309" y="732"/>
              <a:ext cx="9" cy="15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38" name="Line 84"/>
            <p:cNvSpPr>
              <a:spLocks noChangeAspect="1" noChangeShapeType="1"/>
            </p:cNvSpPr>
            <p:nvPr/>
          </p:nvSpPr>
          <p:spPr bwMode="auto">
            <a:xfrm>
              <a:off x="4531" y="1536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84" name="Text Box 96"/>
          <p:cNvSpPr txBox="1">
            <a:spLocks noChangeArrowheads="1"/>
          </p:cNvSpPr>
          <p:nvPr/>
        </p:nvSpPr>
        <p:spPr bwMode="auto">
          <a:xfrm>
            <a:off x="4746625" y="3424238"/>
            <a:ext cx="3768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b="1" i="1">
                <a:solidFill>
                  <a:schemeClr val="accent2"/>
                </a:solidFill>
              </a:rPr>
              <a:t>decomposition vertex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50185" name="Line 97"/>
          <p:cNvSpPr>
            <a:spLocks noChangeShapeType="1"/>
          </p:cNvSpPr>
          <p:nvPr/>
        </p:nvSpPr>
        <p:spPr bwMode="auto">
          <a:xfrm flipH="1" flipV="1">
            <a:off x="4516438" y="2195513"/>
            <a:ext cx="982662" cy="136683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6" name="Text Box 63"/>
          <p:cNvSpPr txBox="1">
            <a:spLocks noChangeAspect="1" noChangeArrowheads="1"/>
          </p:cNvSpPr>
          <p:nvPr/>
        </p:nvSpPr>
        <p:spPr bwMode="auto">
          <a:xfrm>
            <a:off x="4029075" y="893763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c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187" name="Text Box 63"/>
          <p:cNvSpPr txBox="1">
            <a:spLocks noChangeAspect="1" noChangeArrowheads="1"/>
          </p:cNvSpPr>
          <p:nvPr/>
        </p:nvSpPr>
        <p:spPr bwMode="auto">
          <a:xfrm>
            <a:off x="4005263" y="2781300"/>
            <a:ext cx="96678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a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188" name="Text Box 60"/>
          <p:cNvSpPr txBox="1">
            <a:spLocks noChangeAspect="1" noChangeArrowheads="1"/>
          </p:cNvSpPr>
          <p:nvPr/>
        </p:nvSpPr>
        <p:spPr bwMode="auto">
          <a:xfrm>
            <a:off x="3395663" y="946150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i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189" name="Text Box 60"/>
          <p:cNvSpPr txBox="1">
            <a:spLocks noChangeAspect="1" noChangeArrowheads="1"/>
          </p:cNvSpPr>
          <p:nvPr/>
        </p:nvSpPr>
        <p:spPr bwMode="auto">
          <a:xfrm>
            <a:off x="3395663" y="28463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i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190" name="Text Box 60"/>
          <p:cNvSpPr txBox="1">
            <a:spLocks noChangeAspect="1" noChangeArrowheads="1"/>
          </p:cNvSpPr>
          <p:nvPr/>
        </p:nvSpPr>
        <p:spPr bwMode="auto">
          <a:xfrm>
            <a:off x="2473325" y="912813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0191" name="Text Box 60"/>
          <p:cNvSpPr txBox="1">
            <a:spLocks noChangeAspect="1" noChangeArrowheads="1"/>
          </p:cNvSpPr>
          <p:nvPr/>
        </p:nvSpPr>
        <p:spPr bwMode="auto">
          <a:xfrm>
            <a:off x="2489200" y="2703513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0192" name="Text Box 60"/>
          <p:cNvSpPr txBox="1">
            <a:spLocks noChangeAspect="1" noChangeArrowheads="1"/>
          </p:cNvSpPr>
          <p:nvPr/>
        </p:nvSpPr>
        <p:spPr bwMode="auto">
          <a:xfrm>
            <a:off x="5927725" y="946150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0193" name="Text Box 60"/>
          <p:cNvSpPr txBox="1">
            <a:spLocks noChangeAspect="1" noChangeArrowheads="1"/>
          </p:cNvSpPr>
          <p:nvPr/>
        </p:nvSpPr>
        <p:spPr bwMode="auto">
          <a:xfrm>
            <a:off x="5927725" y="27320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0194" name="Text Box 60"/>
          <p:cNvSpPr txBox="1">
            <a:spLocks noChangeAspect="1" noChangeArrowheads="1"/>
          </p:cNvSpPr>
          <p:nvPr/>
        </p:nvSpPr>
        <p:spPr bwMode="auto">
          <a:xfrm>
            <a:off x="3386138" y="17541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0195" name="Text Box 60"/>
          <p:cNvSpPr txBox="1">
            <a:spLocks noChangeAspect="1" noChangeArrowheads="1"/>
          </p:cNvSpPr>
          <p:nvPr/>
        </p:nvSpPr>
        <p:spPr bwMode="auto">
          <a:xfrm>
            <a:off x="5110163" y="17541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0196" name="Arc 32"/>
          <p:cNvSpPr>
            <a:spLocks/>
          </p:cNvSpPr>
          <p:nvPr/>
        </p:nvSpPr>
        <p:spPr bwMode="auto">
          <a:xfrm rot="13368407" flipH="1">
            <a:off x="3246438" y="2127250"/>
            <a:ext cx="2403475" cy="192088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7" name="Arc 32"/>
          <p:cNvSpPr>
            <a:spLocks/>
          </p:cNvSpPr>
          <p:nvPr/>
        </p:nvSpPr>
        <p:spPr bwMode="auto">
          <a:xfrm rot="8273970" flipH="1">
            <a:off x="3390900" y="2105025"/>
            <a:ext cx="2282825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8" name="Arc 32"/>
          <p:cNvSpPr>
            <a:spLocks/>
          </p:cNvSpPr>
          <p:nvPr/>
        </p:nvSpPr>
        <p:spPr bwMode="auto">
          <a:xfrm rot="8273970" flipH="1">
            <a:off x="1692275" y="2098675"/>
            <a:ext cx="2281238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9" name="Arc 32"/>
          <p:cNvSpPr>
            <a:spLocks/>
          </p:cNvSpPr>
          <p:nvPr/>
        </p:nvSpPr>
        <p:spPr bwMode="auto">
          <a:xfrm rot="8273970" flipH="1">
            <a:off x="5097463" y="2125663"/>
            <a:ext cx="2282825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0" name="Arc 32"/>
          <p:cNvSpPr>
            <a:spLocks/>
          </p:cNvSpPr>
          <p:nvPr/>
        </p:nvSpPr>
        <p:spPr bwMode="auto">
          <a:xfrm rot="13368407" flipH="1">
            <a:off x="1516063" y="2074863"/>
            <a:ext cx="2403475" cy="190500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1" name="Arc 32"/>
          <p:cNvSpPr>
            <a:spLocks/>
          </p:cNvSpPr>
          <p:nvPr/>
        </p:nvSpPr>
        <p:spPr bwMode="auto">
          <a:xfrm rot="13368407" flipH="1">
            <a:off x="4981575" y="2125663"/>
            <a:ext cx="2403475" cy="190500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02" name="Text Box 63"/>
          <p:cNvSpPr txBox="1">
            <a:spLocks noChangeAspect="1" noChangeArrowheads="1"/>
          </p:cNvSpPr>
          <p:nvPr/>
        </p:nvSpPr>
        <p:spPr bwMode="auto">
          <a:xfrm>
            <a:off x="4503738" y="1293813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e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203" name="Text Box 63"/>
          <p:cNvSpPr txBox="1">
            <a:spLocks noChangeAspect="1" noChangeArrowheads="1"/>
          </p:cNvSpPr>
          <p:nvPr/>
        </p:nvSpPr>
        <p:spPr bwMode="auto">
          <a:xfrm>
            <a:off x="3751263" y="1223963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e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-2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204" name="Text Box 63"/>
          <p:cNvSpPr txBox="1">
            <a:spLocks noChangeAspect="1" noChangeArrowheads="1"/>
          </p:cNvSpPr>
          <p:nvPr/>
        </p:nvSpPr>
        <p:spPr bwMode="auto">
          <a:xfrm>
            <a:off x="4849813" y="2235200"/>
            <a:ext cx="96678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d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205" name="Text Box 63"/>
          <p:cNvSpPr txBox="1">
            <a:spLocks noChangeAspect="1" noChangeArrowheads="1"/>
          </p:cNvSpPr>
          <p:nvPr/>
        </p:nvSpPr>
        <p:spPr bwMode="auto">
          <a:xfrm>
            <a:off x="3513138" y="2157413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d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-2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206" name="Text Box 63"/>
          <p:cNvSpPr txBox="1">
            <a:spLocks noChangeAspect="1" noChangeArrowheads="1"/>
          </p:cNvSpPr>
          <p:nvPr/>
        </p:nvSpPr>
        <p:spPr bwMode="auto">
          <a:xfrm>
            <a:off x="4067175" y="2335213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f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207" name="Text Box 63"/>
          <p:cNvSpPr txBox="1">
            <a:spLocks noChangeAspect="1" noChangeArrowheads="1"/>
          </p:cNvSpPr>
          <p:nvPr/>
        </p:nvSpPr>
        <p:spPr bwMode="auto">
          <a:xfrm>
            <a:off x="4473575" y="2366963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g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0208" name="Text Box 53"/>
          <p:cNvSpPr txBox="1">
            <a:spLocks noChangeAspect="1" noChangeArrowheads="1"/>
          </p:cNvSpPr>
          <p:nvPr/>
        </p:nvSpPr>
        <p:spPr bwMode="auto">
          <a:xfrm>
            <a:off x="6775450" y="922338"/>
            <a:ext cx="815975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q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</a:p>
        </p:txBody>
      </p:sp>
      <p:sp>
        <p:nvSpPr>
          <p:cNvPr id="50209" name="Text Box 53"/>
          <p:cNvSpPr txBox="1">
            <a:spLocks noChangeAspect="1" noChangeArrowheads="1"/>
          </p:cNvSpPr>
          <p:nvPr/>
        </p:nvSpPr>
        <p:spPr bwMode="auto">
          <a:xfrm>
            <a:off x="6775450" y="2851150"/>
            <a:ext cx="8159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q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</a:p>
        </p:txBody>
      </p:sp>
      <p:sp>
        <p:nvSpPr>
          <p:cNvPr id="50210" name="Text Box 45"/>
          <p:cNvSpPr txBox="1">
            <a:spLocks noChangeAspect="1" noChangeArrowheads="1"/>
          </p:cNvSpPr>
          <p:nvPr/>
        </p:nvSpPr>
        <p:spPr bwMode="auto">
          <a:xfrm>
            <a:off x="1808163" y="874713"/>
            <a:ext cx="25241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p</a:t>
            </a:r>
          </a:p>
        </p:txBody>
      </p:sp>
      <p:sp>
        <p:nvSpPr>
          <p:cNvPr id="50211" name="Text Box 45"/>
          <p:cNvSpPr txBox="1">
            <a:spLocks noChangeAspect="1" noChangeArrowheads="1"/>
          </p:cNvSpPr>
          <p:nvPr/>
        </p:nvSpPr>
        <p:spPr bwMode="auto">
          <a:xfrm>
            <a:off x="1717675" y="2805113"/>
            <a:ext cx="252413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p</a:t>
            </a:r>
          </a:p>
        </p:txBody>
      </p:sp>
      <p:sp>
        <p:nvSpPr>
          <p:cNvPr id="50212" name="Text Box 60"/>
          <p:cNvSpPr txBox="1">
            <a:spLocks noChangeAspect="1" noChangeArrowheads="1"/>
          </p:cNvSpPr>
          <p:nvPr/>
        </p:nvSpPr>
        <p:spPr bwMode="auto">
          <a:xfrm>
            <a:off x="5214938" y="2886075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i</a:t>
            </a:r>
            <a:endParaRPr lang="en-US" sz="2400" i="1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7950" y="6002830"/>
            <a:ext cx="72882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additional </a:t>
            </a:r>
            <a:r>
              <a:rPr lang="en-US" b="1" dirty="0">
                <a:solidFill>
                  <a:srgbClr val="0000FF"/>
                </a:solidFill>
              </a:rPr>
              <a:t>parts for paths via </a:t>
            </a:r>
            <a:r>
              <a:rPr lang="en-US" b="1" i="1" dirty="0">
                <a:solidFill>
                  <a:srgbClr val="FF3300"/>
                </a:solidFill>
              </a:rPr>
              <a:t>g</a:t>
            </a:r>
            <a:r>
              <a:rPr lang="en-US" b="1" i="1" baseline="-25000" dirty="0">
                <a:solidFill>
                  <a:srgbClr val="FF3300"/>
                </a:solidFill>
              </a:rPr>
              <a:t>i</a:t>
            </a:r>
            <a:r>
              <a:rPr lang="en-US" b="1" baseline="-25000" dirty="0">
                <a:solidFill>
                  <a:srgbClr val="FF3300"/>
                </a:solidFill>
              </a:rPr>
              <a:t>-1 </a:t>
            </a:r>
            <a:r>
              <a:rPr lang="en-US" b="1" dirty="0">
                <a:solidFill>
                  <a:srgbClr val="0000FF"/>
                </a:solidFill>
              </a:rPr>
              <a:t>and </a:t>
            </a:r>
            <a:r>
              <a:rPr lang="en-US" b="1" i="1" dirty="0">
                <a:solidFill>
                  <a:srgbClr val="FF3300"/>
                </a:solidFill>
              </a:rPr>
              <a:t>f</a:t>
            </a:r>
            <a:r>
              <a:rPr lang="en-US" b="1" i="1" baseline="-25000" dirty="0">
                <a:solidFill>
                  <a:srgbClr val="FF3300"/>
                </a:solidFill>
              </a:rPr>
              <a:t>i</a:t>
            </a:r>
            <a:r>
              <a:rPr lang="en-US" b="1" baseline="-25000" dirty="0">
                <a:solidFill>
                  <a:srgbClr val="FF3300"/>
                </a:solidFill>
              </a:rPr>
              <a:t>-1</a:t>
            </a:r>
            <a:r>
              <a:rPr lang="en-US" b="1" dirty="0"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4" name="Rectangle 100"/>
          <p:cNvSpPr>
            <a:spLocks noChangeArrowheads="1"/>
          </p:cNvSpPr>
          <p:nvPr/>
        </p:nvSpPr>
        <p:spPr bwMode="auto">
          <a:xfrm>
            <a:off x="323850" y="5038725"/>
            <a:ext cx="9053513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/>
            <a:r>
              <a:rPr lang="en-US" sz="2400" b="1" u="sng"/>
              <a:t>Simplification</a:t>
            </a:r>
            <a:r>
              <a:rPr lang="en-US" sz="2400" u="sng"/>
              <a:t>:</a:t>
            </a:r>
            <a:endParaRPr lang="en-US" sz="2400" b="1" i="1" u="sng">
              <a:solidFill>
                <a:srgbClr val="FF3300"/>
              </a:solidFill>
            </a:endParaRPr>
          </a:p>
          <a:p>
            <a:pPr algn="l" rtl="0"/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/>
          </a:p>
        </p:txBody>
      </p:sp>
      <p:sp>
        <p:nvSpPr>
          <p:cNvPr id="51203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5735C0B-99F2-4E2E-9913-073F901C6250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5120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DFD0191-7BBA-4993-A14C-5054A0CDAF11}" type="slidenum">
              <a:rPr lang="he-IL" sz="1400" smtClean="0">
                <a:cs typeface="Arial" charset="0"/>
              </a:rPr>
              <a:pPr eaLnBrk="1" hangingPunct="1"/>
              <a:t>35</a:t>
            </a:fld>
            <a:endParaRPr lang="en-US" sz="1400" smtClean="0">
              <a:cs typeface="Arial" charset="0"/>
            </a:endParaRPr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222250" y="0"/>
            <a:ext cx="8921750" cy="1143000"/>
          </a:xfrm>
        </p:spPr>
        <p:txBody>
          <a:bodyPr/>
          <a:lstStyle/>
          <a:p>
            <a:pPr rtl="0" eaLnBrk="1" hangingPunct="1"/>
            <a:r>
              <a:rPr lang="en-US" dirty="0" smtClean="0">
                <a:solidFill>
                  <a:srgbClr val="000000"/>
                </a:solidFill>
              </a:rPr>
              <a:t>Full Square Rhomboid – 1-VDM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sz="3200" b="1" baseline="-25000" dirty="0" smtClean="0"/>
          </a:p>
        </p:txBody>
      </p:sp>
      <p:graphicFrame>
        <p:nvGraphicFramePr>
          <p:cNvPr id="51206" name="Object 80"/>
          <p:cNvGraphicFramePr>
            <a:graphicFrameLocks noChangeAspect="1"/>
          </p:cNvGraphicFramePr>
          <p:nvPr>
            <p:ph sz="half" idx="2"/>
          </p:nvPr>
        </p:nvGraphicFramePr>
        <p:xfrm>
          <a:off x="265113" y="3943350"/>
          <a:ext cx="874077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4" name="Equation" r:id="rId3" imgW="4114800" imgH="508000" progId="Equation.3">
                  <p:embed/>
                </p:oleObj>
              </mc:Choice>
              <mc:Fallback>
                <p:oleObj name="Equation" r:id="rId3" imgW="4114800" imgH="508000" progId="Equation.3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3943350"/>
                        <a:ext cx="874077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07" name="Group 101"/>
          <p:cNvGrpSpPr>
            <a:grpSpLocks/>
          </p:cNvGrpSpPr>
          <p:nvPr/>
        </p:nvGrpSpPr>
        <p:grpSpPr bwMode="auto">
          <a:xfrm>
            <a:off x="763588" y="893763"/>
            <a:ext cx="7392987" cy="2530475"/>
            <a:chOff x="-28" y="732"/>
            <a:chExt cx="4657" cy="1594"/>
          </a:xfrm>
        </p:grpSpPr>
        <p:sp>
          <p:nvSpPr>
            <p:cNvPr id="51238" name="Line 5"/>
            <p:cNvSpPr>
              <a:spLocks noChangeAspect="1" noChangeShapeType="1"/>
            </p:cNvSpPr>
            <p:nvPr/>
          </p:nvSpPr>
          <p:spPr bwMode="auto">
            <a:xfrm>
              <a:off x="163" y="1497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9" name="Line 6"/>
            <p:cNvSpPr>
              <a:spLocks noChangeAspect="1" noChangeShapeType="1"/>
            </p:cNvSpPr>
            <p:nvPr/>
          </p:nvSpPr>
          <p:spPr bwMode="auto">
            <a:xfrm>
              <a:off x="1248" y="1507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0" name="Line 7"/>
            <p:cNvSpPr>
              <a:spLocks noChangeAspect="1" noChangeShapeType="1"/>
            </p:cNvSpPr>
            <p:nvPr/>
          </p:nvSpPr>
          <p:spPr bwMode="auto">
            <a:xfrm>
              <a:off x="2361" y="1516"/>
              <a:ext cx="10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1" name="Line 9"/>
            <p:cNvSpPr>
              <a:spLocks noChangeAspect="1" noChangeShapeType="1"/>
            </p:cNvSpPr>
            <p:nvPr/>
          </p:nvSpPr>
          <p:spPr bwMode="auto">
            <a:xfrm>
              <a:off x="701" y="997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2" name="Line 10"/>
            <p:cNvSpPr>
              <a:spLocks noChangeAspect="1" noChangeShapeType="1"/>
            </p:cNvSpPr>
            <p:nvPr/>
          </p:nvSpPr>
          <p:spPr bwMode="auto">
            <a:xfrm>
              <a:off x="1799" y="1002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3" name="Line 11"/>
            <p:cNvSpPr>
              <a:spLocks noChangeAspect="1" noChangeShapeType="1"/>
            </p:cNvSpPr>
            <p:nvPr/>
          </p:nvSpPr>
          <p:spPr bwMode="auto">
            <a:xfrm>
              <a:off x="2865" y="1011"/>
              <a:ext cx="10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4" name="Line 12"/>
            <p:cNvSpPr>
              <a:spLocks noChangeAspect="1" noChangeShapeType="1"/>
            </p:cNvSpPr>
            <p:nvPr/>
          </p:nvSpPr>
          <p:spPr bwMode="auto">
            <a:xfrm>
              <a:off x="720" y="2016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5" name="Line 13"/>
            <p:cNvSpPr>
              <a:spLocks noChangeAspect="1" noChangeShapeType="1"/>
            </p:cNvSpPr>
            <p:nvPr/>
          </p:nvSpPr>
          <p:spPr bwMode="auto">
            <a:xfrm>
              <a:off x="1808" y="2020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6" name="Line 14"/>
            <p:cNvSpPr>
              <a:spLocks noChangeAspect="1" noChangeShapeType="1"/>
            </p:cNvSpPr>
            <p:nvPr/>
          </p:nvSpPr>
          <p:spPr bwMode="auto">
            <a:xfrm>
              <a:off x="2868" y="2038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7" name="Line 22"/>
            <p:cNvSpPr>
              <a:spLocks noChangeAspect="1" noChangeShapeType="1"/>
            </p:cNvSpPr>
            <p:nvPr/>
          </p:nvSpPr>
          <p:spPr bwMode="auto">
            <a:xfrm rot="20955401" flipV="1">
              <a:off x="115" y="103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8" name="Line 23"/>
            <p:cNvSpPr>
              <a:spLocks noChangeAspect="1" noChangeShapeType="1"/>
            </p:cNvSpPr>
            <p:nvPr/>
          </p:nvSpPr>
          <p:spPr bwMode="auto">
            <a:xfrm rot="644599">
              <a:off x="115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49" name="Line 24"/>
            <p:cNvSpPr>
              <a:spLocks noChangeAspect="1" noChangeShapeType="1"/>
            </p:cNvSpPr>
            <p:nvPr/>
          </p:nvSpPr>
          <p:spPr bwMode="auto">
            <a:xfrm rot="20955401" flipV="1">
              <a:off x="662" y="155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0" name="Line 25"/>
            <p:cNvSpPr>
              <a:spLocks noChangeAspect="1" noChangeShapeType="1"/>
            </p:cNvSpPr>
            <p:nvPr/>
          </p:nvSpPr>
          <p:spPr bwMode="auto">
            <a:xfrm rot="644599">
              <a:off x="653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1" name="Line 26"/>
            <p:cNvSpPr>
              <a:spLocks noChangeAspect="1" noChangeShapeType="1"/>
            </p:cNvSpPr>
            <p:nvPr/>
          </p:nvSpPr>
          <p:spPr bwMode="auto">
            <a:xfrm rot="20955401" flipV="1">
              <a:off x="1200" y="1044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2" name="Line 27"/>
            <p:cNvSpPr>
              <a:spLocks noChangeAspect="1" noChangeShapeType="1"/>
            </p:cNvSpPr>
            <p:nvPr/>
          </p:nvSpPr>
          <p:spPr bwMode="auto">
            <a:xfrm rot="644599">
              <a:off x="1200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3" name="Line 28"/>
            <p:cNvSpPr>
              <a:spLocks noChangeAspect="1" noChangeShapeType="1"/>
            </p:cNvSpPr>
            <p:nvPr/>
          </p:nvSpPr>
          <p:spPr bwMode="auto">
            <a:xfrm rot="20955401" flipV="1">
              <a:off x="1747" y="1562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4" name="Line 29"/>
            <p:cNvSpPr>
              <a:spLocks noChangeAspect="1" noChangeShapeType="1"/>
            </p:cNvSpPr>
            <p:nvPr/>
          </p:nvSpPr>
          <p:spPr bwMode="auto">
            <a:xfrm rot="644599">
              <a:off x="1737" y="1053"/>
              <a:ext cx="632" cy="4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55" name="Group 30"/>
            <p:cNvGrpSpPr>
              <a:grpSpLocks noChangeAspect="1"/>
            </p:cNvGrpSpPr>
            <p:nvPr/>
          </p:nvGrpSpPr>
          <p:grpSpPr bwMode="auto">
            <a:xfrm>
              <a:off x="2284" y="1053"/>
              <a:ext cx="1179" cy="919"/>
              <a:chOff x="1944" y="1835"/>
              <a:chExt cx="1474" cy="1149"/>
            </a:xfrm>
          </p:grpSpPr>
          <p:sp>
            <p:nvSpPr>
              <p:cNvPr id="51270" name="Line 31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1944" y="1835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1" name="Line 32"/>
              <p:cNvSpPr>
                <a:spLocks noChangeAspect="1" noChangeShapeType="1"/>
              </p:cNvSpPr>
              <p:nvPr/>
            </p:nvSpPr>
            <p:spPr bwMode="auto">
              <a:xfrm rot="644599">
                <a:off x="1944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2" name="Line 33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2628" y="2483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73" name="Line 34"/>
              <p:cNvSpPr>
                <a:spLocks noChangeAspect="1" noChangeShapeType="1"/>
              </p:cNvSpPr>
              <p:nvPr/>
            </p:nvSpPr>
            <p:spPr bwMode="auto">
              <a:xfrm rot="644599">
                <a:off x="2616" y="1847"/>
                <a:ext cx="790" cy="5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256" name="Text Box 45"/>
            <p:cNvSpPr txBox="1">
              <a:spLocks noChangeAspect="1" noChangeArrowheads="1"/>
            </p:cNvSpPr>
            <p:nvPr/>
          </p:nvSpPr>
          <p:spPr bwMode="auto">
            <a:xfrm>
              <a:off x="-28" y="1331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p</a:t>
              </a:r>
            </a:p>
          </p:txBody>
        </p:sp>
        <p:sp>
          <p:nvSpPr>
            <p:cNvPr id="51257" name="Text Box 47"/>
            <p:cNvSpPr txBox="1">
              <a:spLocks noChangeAspect="1" noChangeArrowheads="1"/>
            </p:cNvSpPr>
            <p:nvPr/>
          </p:nvSpPr>
          <p:spPr bwMode="auto">
            <a:xfrm>
              <a:off x="4470" y="1399"/>
              <a:ext cx="159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q</a:t>
              </a:r>
            </a:p>
          </p:txBody>
        </p:sp>
        <p:grpSp>
          <p:nvGrpSpPr>
            <p:cNvPr id="51258" name="Group 82"/>
            <p:cNvGrpSpPr>
              <a:grpSpLocks/>
            </p:cNvGrpSpPr>
            <p:nvPr/>
          </p:nvGrpSpPr>
          <p:grpSpPr bwMode="auto">
            <a:xfrm>
              <a:off x="3352" y="1063"/>
              <a:ext cx="1179" cy="919"/>
              <a:chOff x="3377" y="909"/>
              <a:chExt cx="1179" cy="919"/>
            </a:xfrm>
          </p:grpSpPr>
          <p:sp>
            <p:nvSpPr>
              <p:cNvPr id="51263" name="Line 8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4" name="Line 35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377" y="909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5" name="Line 36"/>
              <p:cNvSpPr>
                <a:spLocks noChangeAspect="1" noChangeShapeType="1"/>
              </p:cNvSpPr>
              <p:nvPr/>
            </p:nvSpPr>
            <p:spPr bwMode="auto">
              <a:xfrm rot="644599">
                <a:off x="3377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6" name="Line 37"/>
              <p:cNvSpPr>
                <a:spLocks noChangeAspect="1" noChangeShapeType="1"/>
              </p:cNvSpPr>
              <p:nvPr/>
            </p:nvSpPr>
            <p:spPr bwMode="auto">
              <a:xfrm rot="20955401" flipV="1">
                <a:off x="3924" y="1427"/>
                <a:ext cx="632" cy="40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7" name="Line 38"/>
              <p:cNvSpPr>
                <a:spLocks noChangeAspect="1" noChangeShapeType="1"/>
              </p:cNvSpPr>
              <p:nvPr/>
            </p:nvSpPr>
            <p:spPr bwMode="auto">
              <a:xfrm rot="644599">
                <a:off x="3914" y="919"/>
                <a:ext cx="632" cy="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8" name="Oval 54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495" y="1355"/>
                <a:ext cx="51" cy="4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69" name="Line 55"/>
              <p:cNvSpPr>
                <a:spLocks noChangeAspect="1" noChangeShapeType="1"/>
              </p:cNvSpPr>
              <p:nvPr/>
            </p:nvSpPr>
            <p:spPr bwMode="auto">
              <a:xfrm>
                <a:off x="3446" y="1372"/>
                <a:ext cx="10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259" name="Text Box 57"/>
            <p:cNvSpPr txBox="1">
              <a:spLocks noChangeAspect="1" noChangeArrowheads="1"/>
            </p:cNvSpPr>
            <p:nvPr/>
          </p:nvSpPr>
          <p:spPr bwMode="auto">
            <a:xfrm>
              <a:off x="2181" y="1205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51260" name="Text Box 60"/>
            <p:cNvSpPr txBox="1">
              <a:spLocks noChangeAspect="1" noChangeArrowheads="1"/>
            </p:cNvSpPr>
            <p:nvPr/>
          </p:nvSpPr>
          <p:spPr bwMode="auto">
            <a:xfrm>
              <a:off x="2768" y="765"/>
              <a:ext cx="610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rtl="0"/>
              <a:r>
                <a:rPr lang="en-US" sz="2400" b="1" i="1">
                  <a:solidFill>
                    <a:srgbClr val="FF3300"/>
                  </a:solidFill>
                </a:rPr>
                <a:t>i</a:t>
              </a:r>
            </a:p>
            <a:p>
              <a:pPr algn="l" rtl="0"/>
              <a:endParaRPr lang="en-US" sz="2400" i="1"/>
            </a:p>
          </p:txBody>
        </p:sp>
        <p:sp>
          <p:nvSpPr>
            <p:cNvPr id="51261" name="Line 65"/>
            <p:cNvSpPr>
              <a:spLocks noChangeAspect="1" noChangeShapeType="1"/>
            </p:cNvSpPr>
            <p:nvPr/>
          </p:nvSpPr>
          <p:spPr bwMode="auto">
            <a:xfrm flipH="1">
              <a:off x="2309" y="732"/>
              <a:ext cx="9" cy="15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2" name="Line 84"/>
            <p:cNvSpPr>
              <a:spLocks noChangeAspect="1" noChangeShapeType="1"/>
            </p:cNvSpPr>
            <p:nvPr/>
          </p:nvSpPr>
          <p:spPr bwMode="auto">
            <a:xfrm>
              <a:off x="4531" y="1536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08" name="Text Box 96"/>
          <p:cNvSpPr txBox="1">
            <a:spLocks noChangeArrowheads="1"/>
          </p:cNvSpPr>
          <p:nvPr/>
        </p:nvSpPr>
        <p:spPr bwMode="auto">
          <a:xfrm>
            <a:off x="4746625" y="3424238"/>
            <a:ext cx="3768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 eaLnBrk="1" hangingPunct="1">
              <a:spcBef>
                <a:spcPct val="50000"/>
              </a:spcBef>
            </a:pPr>
            <a:r>
              <a:rPr lang="en-US" b="1" i="1">
                <a:solidFill>
                  <a:schemeClr val="accent2"/>
                </a:solidFill>
              </a:rPr>
              <a:t>decomposition vertex</a:t>
            </a:r>
            <a:endParaRPr lang="ru-RU" b="1" i="1">
              <a:solidFill>
                <a:schemeClr val="accent2"/>
              </a:solidFill>
            </a:endParaRPr>
          </a:p>
        </p:txBody>
      </p:sp>
      <p:sp>
        <p:nvSpPr>
          <p:cNvPr id="51209" name="Line 97"/>
          <p:cNvSpPr>
            <a:spLocks noChangeShapeType="1"/>
          </p:cNvSpPr>
          <p:nvPr/>
        </p:nvSpPr>
        <p:spPr bwMode="auto">
          <a:xfrm flipH="1" flipV="1">
            <a:off x="4516438" y="2195513"/>
            <a:ext cx="982662" cy="136683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0" name="Text Box 63"/>
          <p:cNvSpPr txBox="1">
            <a:spLocks noChangeAspect="1" noChangeArrowheads="1"/>
          </p:cNvSpPr>
          <p:nvPr/>
        </p:nvSpPr>
        <p:spPr bwMode="auto">
          <a:xfrm>
            <a:off x="4029075" y="893763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c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11" name="Text Box 63"/>
          <p:cNvSpPr txBox="1">
            <a:spLocks noChangeAspect="1" noChangeArrowheads="1"/>
          </p:cNvSpPr>
          <p:nvPr/>
        </p:nvSpPr>
        <p:spPr bwMode="auto">
          <a:xfrm>
            <a:off x="4005263" y="2781300"/>
            <a:ext cx="96678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a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12" name="Text Box 60"/>
          <p:cNvSpPr txBox="1">
            <a:spLocks noChangeAspect="1" noChangeArrowheads="1"/>
          </p:cNvSpPr>
          <p:nvPr/>
        </p:nvSpPr>
        <p:spPr bwMode="auto">
          <a:xfrm>
            <a:off x="3395663" y="946150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i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13" name="Text Box 60"/>
          <p:cNvSpPr txBox="1">
            <a:spLocks noChangeAspect="1" noChangeArrowheads="1"/>
          </p:cNvSpPr>
          <p:nvPr/>
        </p:nvSpPr>
        <p:spPr bwMode="auto">
          <a:xfrm>
            <a:off x="3395663" y="28463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i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  <a:endParaRPr lang="en-US" sz="2400" b="1" i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14" name="Text Box 60"/>
          <p:cNvSpPr txBox="1">
            <a:spLocks noChangeAspect="1" noChangeArrowheads="1"/>
          </p:cNvSpPr>
          <p:nvPr/>
        </p:nvSpPr>
        <p:spPr bwMode="auto">
          <a:xfrm>
            <a:off x="2473325" y="912813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1215" name="Text Box 60"/>
          <p:cNvSpPr txBox="1">
            <a:spLocks noChangeAspect="1" noChangeArrowheads="1"/>
          </p:cNvSpPr>
          <p:nvPr/>
        </p:nvSpPr>
        <p:spPr bwMode="auto">
          <a:xfrm>
            <a:off x="2489200" y="2703513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1216" name="Text Box 60"/>
          <p:cNvSpPr txBox="1">
            <a:spLocks noChangeAspect="1" noChangeArrowheads="1"/>
          </p:cNvSpPr>
          <p:nvPr/>
        </p:nvSpPr>
        <p:spPr bwMode="auto">
          <a:xfrm>
            <a:off x="5927725" y="946150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1217" name="Text Box 60"/>
          <p:cNvSpPr txBox="1">
            <a:spLocks noChangeAspect="1" noChangeArrowheads="1"/>
          </p:cNvSpPr>
          <p:nvPr/>
        </p:nvSpPr>
        <p:spPr bwMode="auto">
          <a:xfrm>
            <a:off x="5927725" y="27320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1218" name="Text Box 60"/>
          <p:cNvSpPr txBox="1">
            <a:spLocks noChangeAspect="1" noChangeArrowheads="1"/>
          </p:cNvSpPr>
          <p:nvPr/>
        </p:nvSpPr>
        <p:spPr bwMode="auto">
          <a:xfrm>
            <a:off x="3386138" y="17541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1219" name="Text Box 60"/>
          <p:cNvSpPr txBox="1">
            <a:spLocks noChangeAspect="1" noChangeArrowheads="1"/>
          </p:cNvSpPr>
          <p:nvPr/>
        </p:nvSpPr>
        <p:spPr bwMode="auto">
          <a:xfrm>
            <a:off x="5110163" y="1754188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chemeClr val="tx2"/>
                </a:solidFill>
              </a:rPr>
              <a:t>…</a:t>
            </a:r>
          </a:p>
          <a:p>
            <a:pPr algn="l" rtl="0"/>
            <a:endParaRPr lang="en-US" sz="2400" i="1"/>
          </a:p>
        </p:txBody>
      </p:sp>
      <p:sp>
        <p:nvSpPr>
          <p:cNvPr id="51220" name="Arc 32"/>
          <p:cNvSpPr>
            <a:spLocks/>
          </p:cNvSpPr>
          <p:nvPr/>
        </p:nvSpPr>
        <p:spPr bwMode="auto">
          <a:xfrm rot="13368407" flipH="1">
            <a:off x="3246438" y="2127250"/>
            <a:ext cx="2403475" cy="192088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1" name="Arc 32"/>
          <p:cNvSpPr>
            <a:spLocks/>
          </p:cNvSpPr>
          <p:nvPr/>
        </p:nvSpPr>
        <p:spPr bwMode="auto">
          <a:xfrm rot="8273970" flipH="1">
            <a:off x="3390900" y="2105025"/>
            <a:ext cx="2282825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2" name="Arc 32"/>
          <p:cNvSpPr>
            <a:spLocks/>
          </p:cNvSpPr>
          <p:nvPr/>
        </p:nvSpPr>
        <p:spPr bwMode="auto">
          <a:xfrm rot="8273970" flipH="1">
            <a:off x="1692275" y="2098675"/>
            <a:ext cx="2281238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3" name="Arc 32"/>
          <p:cNvSpPr>
            <a:spLocks/>
          </p:cNvSpPr>
          <p:nvPr/>
        </p:nvSpPr>
        <p:spPr bwMode="auto">
          <a:xfrm rot="8273970" flipH="1">
            <a:off x="5097463" y="2125663"/>
            <a:ext cx="2282825" cy="174625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4" name="Arc 32"/>
          <p:cNvSpPr>
            <a:spLocks/>
          </p:cNvSpPr>
          <p:nvPr/>
        </p:nvSpPr>
        <p:spPr bwMode="auto">
          <a:xfrm rot="13368407" flipH="1">
            <a:off x="1516063" y="2074863"/>
            <a:ext cx="2403475" cy="190500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5" name="Arc 32"/>
          <p:cNvSpPr>
            <a:spLocks/>
          </p:cNvSpPr>
          <p:nvPr/>
        </p:nvSpPr>
        <p:spPr bwMode="auto">
          <a:xfrm rot="13368407" flipH="1">
            <a:off x="4981575" y="2125663"/>
            <a:ext cx="2403475" cy="190500"/>
          </a:xfrm>
          <a:custGeom>
            <a:avLst/>
            <a:gdLst>
              <a:gd name="T0" fmla="*/ 0 w 43199"/>
              <a:gd name="T1" fmla="*/ 0 h 22178"/>
              <a:gd name="T2" fmla="*/ 0 w 43199"/>
              <a:gd name="T3" fmla="*/ 0 h 22178"/>
              <a:gd name="T4" fmla="*/ 0 w 43199"/>
              <a:gd name="T5" fmla="*/ 0 h 22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9" h="22178" fill="none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</a:path>
              <a:path w="43199" h="22178" stroke="0" extrusionOk="0">
                <a:moveTo>
                  <a:pt x="0" y="21383"/>
                </a:moveTo>
                <a:cubicBezTo>
                  <a:pt x="119" y="9538"/>
                  <a:pt x="9754" y="-1"/>
                  <a:pt x="21599" y="0"/>
                </a:cubicBezTo>
                <a:cubicBezTo>
                  <a:pt x="33528" y="0"/>
                  <a:pt x="43199" y="9670"/>
                  <a:pt x="43199" y="21600"/>
                </a:cubicBezTo>
                <a:cubicBezTo>
                  <a:pt x="43199" y="21792"/>
                  <a:pt x="43196" y="21985"/>
                  <a:pt x="43191" y="22178"/>
                </a:cubicBezTo>
                <a:lnTo>
                  <a:pt x="21599" y="21600"/>
                </a:lnTo>
                <a:lnTo>
                  <a:pt x="0" y="2138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26" name="Text Box 63"/>
          <p:cNvSpPr txBox="1">
            <a:spLocks noChangeAspect="1" noChangeArrowheads="1"/>
          </p:cNvSpPr>
          <p:nvPr/>
        </p:nvSpPr>
        <p:spPr bwMode="auto">
          <a:xfrm>
            <a:off x="4503738" y="1293813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e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27" name="Text Box 63"/>
          <p:cNvSpPr txBox="1">
            <a:spLocks noChangeAspect="1" noChangeArrowheads="1"/>
          </p:cNvSpPr>
          <p:nvPr/>
        </p:nvSpPr>
        <p:spPr bwMode="auto">
          <a:xfrm>
            <a:off x="3751263" y="1223963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e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-2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28" name="Text Box 63"/>
          <p:cNvSpPr txBox="1">
            <a:spLocks noChangeAspect="1" noChangeArrowheads="1"/>
          </p:cNvSpPr>
          <p:nvPr/>
        </p:nvSpPr>
        <p:spPr bwMode="auto">
          <a:xfrm>
            <a:off x="4849813" y="2235200"/>
            <a:ext cx="96678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d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29" name="Text Box 63"/>
          <p:cNvSpPr txBox="1">
            <a:spLocks noChangeAspect="1" noChangeArrowheads="1"/>
          </p:cNvSpPr>
          <p:nvPr/>
        </p:nvSpPr>
        <p:spPr bwMode="auto">
          <a:xfrm>
            <a:off x="3513138" y="2157413"/>
            <a:ext cx="9667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d</a:t>
            </a:r>
            <a:r>
              <a:rPr lang="en-US" sz="2400" b="1" baseline="-25000">
                <a:solidFill>
                  <a:srgbClr val="FF3300"/>
                </a:solidFill>
              </a:rPr>
              <a:t>2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-2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30" name="Text Box 63"/>
          <p:cNvSpPr txBox="1">
            <a:spLocks noChangeAspect="1" noChangeArrowheads="1"/>
          </p:cNvSpPr>
          <p:nvPr/>
        </p:nvSpPr>
        <p:spPr bwMode="auto">
          <a:xfrm>
            <a:off x="4067175" y="2335213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f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31" name="Text Box 63"/>
          <p:cNvSpPr txBox="1">
            <a:spLocks noChangeAspect="1" noChangeArrowheads="1"/>
          </p:cNvSpPr>
          <p:nvPr/>
        </p:nvSpPr>
        <p:spPr bwMode="auto">
          <a:xfrm>
            <a:off x="4473575" y="2366963"/>
            <a:ext cx="966788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g</a:t>
            </a:r>
            <a:r>
              <a:rPr lang="en-US" sz="2400" b="1" i="1" baseline="-25000">
                <a:solidFill>
                  <a:srgbClr val="FF3300"/>
                </a:solidFill>
              </a:rPr>
              <a:t>i</a:t>
            </a:r>
            <a:r>
              <a:rPr lang="en-US" sz="2400" b="1" baseline="-25000">
                <a:solidFill>
                  <a:srgbClr val="FF3300"/>
                </a:solidFill>
              </a:rPr>
              <a:t>-1</a:t>
            </a:r>
            <a:endParaRPr lang="en-US" sz="2400" b="1">
              <a:solidFill>
                <a:srgbClr val="FF3300"/>
              </a:solidFill>
            </a:endParaRPr>
          </a:p>
          <a:p>
            <a:pPr algn="l" rtl="0"/>
            <a:endParaRPr lang="en-US" sz="2400" i="1"/>
          </a:p>
        </p:txBody>
      </p:sp>
      <p:sp>
        <p:nvSpPr>
          <p:cNvPr id="51232" name="Text Box 53"/>
          <p:cNvSpPr txBox="1">
            <a:spLocks noChangeAspect="1" noChangeArrowheads="1"/>
          </p:cNvSpPr>
          <p:nvPr/>
        </p:nvSpPr>
        <p:spPr bwMode="auto">
          <a:xfrm>
            <a:off x="6775450" y="922338"/>
            <a:ext cx="815975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q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</a:p>
        </p:txBody>
      </p:sp>
      <p:sp>
        <p:nvSpPr>
          <p:cNvPr id="51233" name="Text Box 53"/>
          <p:cNvSpPr txBox="1">
            <a:spLocks noChangeAspect="1" noChangeArrowheads="1"/>
          </p:cNvSpPr>
          <p:nvPr/>
        </p:nvSpPr>
        <p:spPr bwMode="auto">
          <a:xfrm>
            <a:off x="6775450" y="2851150"/>
            <a:ext cx="81597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q</a:t>
            </a:r>
            <a:r>
              <a:rPr lang="en-US" sz="2400" b="1">
                <a:solidFill>
                  <a:srgbClr val="FF3300"/>
                </a:solidFill>
              </a:rPr>
              <a:t>-1</a:t>
            </a:r>
          </a:p>
        </p:txBody>
      </p:sp>
      <p:sp>
        <p:nvSpPr>
          <p:cNvPr id="51234" name="Text Box 45"/>
          <p:cNvSpPr txBox="1">
            <a:spLocks noChangeAspect="1" noChangeArrowheads="1"/>
          </p:cNvSpPr>
          <p:nvPr/>
        </p:nvSpPr>
        <p:spPr bwMode="auto">
          <a:xfrm>
            <a:off x="1808163" y="874713"/>
            <a:ext cx="25241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p</a:t>
            </a:r>
          </a:p>
        </p:txBody>
      </p:sp>
      <p:sp>
        <p:nvSpPr>
          <p:cNvPr id="51235" name="Text Box 45"/>
          <p:cNvSpPr txBox="1">
            <a:spLocks noChangeAspect="1" noChangeArrowheads="1"/>
          </p:cNvSpPr>
          <p:nvPr/>
        </p:nvSpPr>
        <p:spPr bwMode="auto">
          <a:xfrm>
            <a:off x="1717675" y="2805113"/>
            <a:ext cx="252413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p</a:t>
            </a:r>
          </a:p>
        </p:txBody>
      </p:sp>
      <p:sp>
        <p:nvSpPr>
          <p:cNvPr id="51236" name="Text Box 60"/>
          <p:cNvSpPr txBox="1">
            <a:spLocks noChangeAspect="1" noChangeArrowheads="1"/>
          </p:cNvSpPr>
          <p:nvPr/>
        </p:nvSpPr>
        <p:spPr bwMode="auto">
          <a:xfrm>
            <a:off x="5214938" y="2886075"/>
            <a:ext cx="968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rtl="0"/>
            <a:r>
              <a:rPr lang="en-US" sz="2400" b="1" i="1">
                <a:solidFill>
                  <a:srgbClr val="FF3300"/>
                </a:solidFill>
              </a:rPr>
              <a:t>i</a:t>
            </a:r>
            <a:endParaRPr lang="en-US" sz="2400" i="1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765175" y="5367338"/>
          <a:ext cx="7904163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5" name="Equation" r:id="rId5" imgW="3721100" imgH="660400" progId="Equation.3">
                  <p:embed/>
                </p:oleObj>
              </mc:Choice>
              <mc:Fallback>
                <p:oleObj name="Equation" r:id="rId5" imgW="3721100" imgH="660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" y="5367338"/>
                        <a:ext cx="7904163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09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D318704-9CB9-4F1F-A3CD-336F29F24D3E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5222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281ACDA-9DEB-4A8B-BC2F-4500D7ECFC1C}" type="slidenum">
              <a:rPr lang="he-IL" sz="1400" smtClean="0">
                <a:cs typeface="Arial" charset="0"/>
              </a:rPr>
              <a:pPr eaLnBrk="1" hangingPunct="1"/>
              <a:t>36</a:t>
            </a:fld>
            <a:endParaRPr lang="en-US" sz="1400" smtClean="0">
              <a:cs typeface="Arial" charset="0"/>
            </a:endParaRPr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3813" y="1889125"/>
            <a:ext cx="9186862" cy="2838450"/>
          </a:xfrm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800" dirty="0" smtClean="0"/>
              <a:t>The resulting expression includes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eight</a:t>
            </a:r>
            <a:r>
              <a:rPr lang="en-US" sz="2800" dirty="0" smtClean="0"/>
              <a:t> </a:t>
            </a:r>
            <a:r>
              <a:rPr lang="en-US" sz="2800" dirty="0" err="1" smtClean="0"/>
              <a:t>subexpressions</a:t>
            </a:r>
            <a:r>
              <a:rPr lang="en-US" sz="2800" dirty="0" smtClean="0"/>
              <a:t>.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endParaRPr lang="en-US" sz="2800" dirty="0" smtClean="0"/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800" dirty="0" smtClean="0"/>
              <a:t>Expressions for             and             are constructed 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800" dirty="0" smtClean="0"/>
              <a:t>in the same way.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400" dirty="0" smtClean="0"/>
              <a:t>    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400" dirty="0" smtClean="0"/>
              <a:t>    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400" dirty="0" smtClean="0"/>
              <a:t> </a:t>
            </a:r>
          </a:p>
        </p:txBody>
      </p:sp>
      <p:graphicFrame>
        <p:nvGraphicFramePr>
          <p:cNvPr id="209986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412883"/>
              </p:ext>
            </p:extLst>
          </p:nvPr>
        </p:nvGraphicFramePr>
        <p:xfrm>
          <a:off x="3432175" y="4329113"/>
          <a:ext cx="29337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9" name="Equation" r:id="rId3" imgW="812520" imgH="228600" progId="Equation.3">
                  <p:embed/>
                </p:oleObj>
              </mc:Choice>
              <mc:Fallback>
                <p:oleObj name="Equation" r:id="rId3" imgW="812520" imgH="2286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2175" y="4329113"/>
                        <a:ext cx="2933700" cy="825500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87" name="Text Box 67"/>
          <p:cNvSpPr txBox="1">
            <a:spLocks noChangeArrowheads="1"/>
          </p:cNvSpPr>
          <p:nvPr/>
        </p:nvSpPr>
        <p:spPr bwMode="auto">
          <a:xfrm>
            <a:off x="438150" y="5310188"/>
            <a:ext cx="8358188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rtl="0">
              <a:spcBef>
                <a:spcPct val="50000"/>
              </a:spcBef>
              <a:defRPr/>
            </a:pPr>
            <a:r>
              <a:rPr lang="en-US" sz="4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Another polynomial complexity!</a:t>
            </a:r>
            <a:endParaRPr lang="ru-RU" sz="4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9988" name="Text Box 68"/>
          <p:cNvSpPr txBox="1">
            <a:spLocks noChangeArrowheads="1"/>
          </p:cNvSpPr>
          <p:nvPr/>
        </p:nvSpPr>
        <p:spPr bwMode="auto">
          <a:xfrm>
            <a:off x="604838" y="3684588"/>
            <a:ext cx="8335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rtl="0" eaLnBrk="1" hangingPunct="1">
              <a:spcBef>
                <a:spcPct val="50000"/>
              </a:spcBef>
            </a:pPr>
            <a:r>
              <a:rPr lang="en-US" sz="2400" b="1"/>
              <a:t>The total number of labels in the expression for FSR of size </a:t>
            </a:r>
            <a:r>
              <a:rPr lang="en-US" sz="2400" b="1" i="1"/>
              <a:t>n</a:t>
            </a:r>
            <a:r>
              <a:rPr lang="en-US" sz="2400" b="1"/>
              <a:t>:</a:t>
            </a:r>
            <a:endParaRPr lang="ru-RU" sz="2400" b="1"/>
          </a:p>
        </p:txBody>
      </p:sp>
      <p:graphicFrame>
        <p:nvGraphicFramePr>
          <p:cNvPr id="52232" name="Object 1"/>
          <p:cNvGraphicFramePr>
            <a:graphicFrameLocks noChangeAspect="1"/>
          </p:cNvGraphicFramePr>
          <p:nvPr/>
        </p:nvGraphicFramePr>
        <p:xfrm>
          <a:off x="4197350" y="2576513"/>
          <a:ext cx="839788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0" name="Equation" r:id="rId5" imgW="317362" imgH="228501" progId="Equation.3">
                  <p:embed/>
                </p:oleObj>
              </mc:Choice>
              <mc:Fallback>
                <p:oleObj name="Equation" r:id="rId5" imgW="317362" imgH="22850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7350" y="2576513"/>
                        <a:ext cx="839788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3" name="Object 4"/>
          <p:cNvGraphicFramePr>
            <a:graphicFrameLocks noChangeAspect="1"/>
          </p:cNvGraphicFramePr>
          <p:nvPr/>
        </p:nvGraphicFramePr>
        <p:xfrm>
          <a:off x="263525" y="203200"/>
          <a:ext cx="7904163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1" name="Equation" r:id="rId7" imgW="3721100" imgH="660400" progId="Equation.3">
                  <p:embed/>
                </p:oleObj>
              </mc:Choice>
              <mc:Fallback>
                <p:oleObj name="Equation" r:id="rId7" imgW="3721100" imgH="660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525" y="203200"/>
                        <a:ext cx="7904163" cy="140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4" name="Object 5"/>
          <p:cNvGraphicFramePr>
            <a:graphicFrameLocks noChangeAspect="1"/>
          </p:cNvGraphicFramePr>
          <p:nvPr/>
        </p:nvGraphicFramePr>
        <p:xfrm>
          <a:off x="2486025" y="2555875"/>
          <a:ext cx="85725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2" name="Equation" r:id="rId9" imgW="317362" imgH="228501" progId="Equation.3">
                  <p:embed/>
                </p:oleObj>
              </mc:Choice>
              <mc:Fallback>
                <p:oleObj name="Equation" r:id="rId9" imgW="317362" imgH="22850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025" y="2555875"/>
                        <a:ext cx="857250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0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87" grpId="0"/>
      <p:bldP spid="20998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678" y="442175"/>
            <a:ext cx="7772400" cy="1143000"/>
          </a:xfrm>
        </p:spPr>
        <p:txBody>
          <a:bodyPr/>
          <a:lstStyle/>
          <a:p>
            <a:pPr rtl="0"/>
            <a:r>
              <a:rPr lang="en-US" dirty="0">
                <a:solidFill>
                  <a:srgbClr val="000000"/>
                </a:solidFill>
              </a:rPr>
              <a:t>Full Square Rhomboid: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1-VDM against 2-VDM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2-VDM: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 smtClean="0"/>
                  <a:t> =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𝑙𝑜𝑔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dirty="0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lang="en-US" dirty="0" smtClean="0"/>
              </a:p>
              <a:p>
                <a:pPr algn="l" rtl="0"/>
                <a:r>
                  <a:rPr lang="en-US" dirty="0" smtClean="0">
                    <a:solidFill>
                      <a:srgbClr val="000000"/>
                    </a:solidFill>
                  </a:rPr>
                  <a:t>1-VDM</a:t>
                </a:r>
                <a:r>
                  <a:rPr lang="en-US" dirty="0">
                    <a:solidFill>
                      <a:srgbClr val="00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00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en-US" dirty="0" smtClean="0"/>
              </a:p>
              <a:p>
                <a:pPr algn="l" rtl="0"/>
                <a:endParaRPr lang="en-US" dirty="0"/>
              </a:p>
              <a:p>
                <a:pPr algn="l" rtl="0"/>
                <a:r>
                  <a:rPr lang="en-US" dirty="0" smtClean="0"/>
                  <a:t>2-VDM is significantly more efficient than 1-VDM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04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05926D-2B3A-4F6C-93EE-E83F12CBF8BE}" type="datetime5">
              <a:rPr lang="en-US" smtClean="0"/>
              <a:pPr>
                <a:defRPr/>
              </a:pPr>
              <a:t>4-Feb-15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CA073-8A9A-4229-9204-D1E832ACE2CB}" type="slidenum">
              <a:rPr lang="he-IL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CDE5D03-D107-48D6-9D5C-341BD17BF5E9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5427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F96AC50-03DA-4195-BC89-2C16BA975929}" type="slidenum">
              <a:rPr lang="he-IL" sz="1400" smtClean="0">
                <a:cs typeface="Arial" charset="0"/>
              </a:rPr>
              <a:pPr eaLnBrk="1" hangingPunct="1"/>
              <a:t>38</a:t>
            </a:fld>
            <a:endParaRPr lang="en-US" sz="1400" smtClean="0">
              <a:cs typeface="Arial" charset="0"/>
            </a:endParaRPr>
          </a:p>
        </p:txBody>
      </p:sp>
      <p:sp>
        <p:nvSpPr>
          <p:cNvPr id="28262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6642100"/>
          </a:xfrm>
        </p:spPr>
        <p:txBody>
          <a:bodyPr/>
          <a:lstStyle/>
          <a:p>
            <a:pPr algn="l" rtl="0">
              <a:buFontTx/>
              <a:buNone/>
              <a:defRPr/>
            </a:pPr>
            <a:endParaRPr lang="en-US" sz="2400" dirty="0"/>
          </a:p>
          <a:p>
            <a:pPr algn="l" rtl="0">
              <a:buFontTx/>
              <a:buNone/>
              <a:defRPr/>
            </a:pPr>
            <a:r>
              <a:rPr lang="en-US" sz="2400" b="1" dirty="0" smtClean="0"/>
              <a:t>	</a:t>
            </a:r>
            <a:r>
              <a:rPr lang="en-US" sz="2400" b="1" u="sng" dirty="0" smtClean="0"/>
              <a:t>Theorem.</a:t>
            </a:r>
            <a:r>
              <a:rPr lang="en-US" sz="2400" u="sng" dirty="0" smtClean="0"/>
              <a:t> </a:t>
            </a:r>
            <a:r>
              <a:rPr lang="en-US" sz="2400" dirty="0"/>
              <a:t>The </a:t>
            </a:r>
            <a:r>
              <a:rPr lang="en-US" sz="2400" b="1" dirty="0"/>
              <a:t>total number of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labels</a:t>
            </a:r>
            <a:r>
              <a:rPr lang="en-US" sz="2400" b="1" dirty="0" smtClean="0"/>
              <a:t> </a:t>
            </a:r>
            <a:r>
              <a:rPr lang="en-US" sz="2400" i="1" dirty="0"/>
              <a:t>T</a:t>
            </a:r>
            <a:r>
              <a:rPr lang="en-US" sz="2400" dirty="0"/>
              <a:t>(</a:t>
            </a:r>
            <a:r>
              <a:rPr lang="en-US" sz="2400" i="1" dirty="0"/>
              <a:t>n</a:t>
            </a:r>
            <a:r>
              <a:rPr lang="en-US" sz="2400" dirty="0"/>
              <a:t>) in the expression </a:t>
            </a:r>
            <a:r>
              <a:rPr lang="en-US" sz="2400" dirty="0" smtClean="0"/>
              <a:t>for </a:t>
            </a:r>
            <a:r>
              <a:rPr lang="en-US" sz="2400" b="1" dirty="0" smtClean="0"/>
              <a:t>full square rhomboid</a:t>
            </a:r>
            <a:r>
              <a:rPr lang="en-US" sz="2400" dirty="0" smtClean="0"/>
              <a:t> of </a:t>
            </a:r>
            <a:r>
              <a:rPr lang="en-US" sz="2400" b="1" dirty="0" smtClean="0"/>
              <a:t>size </a:t>
            </a:r>
            <a:r>
              <a:rPr lang="en-US" sz="2400" b="1" i="1" dirty="0" smtClean="0"/>
              <a:t>n</a:t>
            </a:r>
            <a:r>
              <a:rPr lang="en-US" sz="2400" dirty="0" smtClean="0"/>
              <a:t> derived </a:t>
            </a:r>
            <a:r>
              <a:rPr lang="en-US" sz="2400" dirty="0"/>
              <a:t>by </a:t>
            </a:r>
            <a:r>
              <a:rPr lang="en-US" sz="2400" b="1" dirty="0" smtClean="0"/>
              <a:t>2-VDM</a:t>
            </a:r>
            <a:r>
              <a:rPr lang="en-US" sz="2400" dirty="0" smtClean="0"/>
              <a:t> is </a:t>
            </a:r>
            <a:r>
              <a:rPr lang="en-US" sz="2400" dirty="0"/>
              <a:t>defined recursively as follows: </a:t>
            </a:r>
          </a:p>
          <a:p>
            <a:pPr algn="l" rtl="0">
              <a:buFontTx/>
              <a:buNone/>
              <a:defRPr/>
            </a:pPr>
            <a:endParaRPr lang="en-US" sz="2000" dirty="0"/>
          </a:p>
          <a:p>
            <a:pPr algn="l" rtl="0">
              <a:buFontTx/>
              <a:buNone/>
              <a:defRPr/>
            </a:pPr>
            <a:endParaRPr lang="en-US" sz="2000" dirty="0"/>
          </a:p>
          <a:p>
            <a:pPr algn="l" rtl="0">
              <a:buFontTx/>
              <a:buNone/>
              <a:defRPr/>
            </a:pPr>
            <a:endParaRPr lang="en-US" sz="2000" dirty="0"/>
          </a:p>
          <a:p>
            <a:pPr algn="l" rtl="0">
              <a:buFontTx/>
              <a:buNone/>
              <a:defRPr/>
            </a:pPr>
            <a:endParaRPr lang="en-US" sz="2000" dirty="0"/>
          </a:p>
          <a:p>
            <a:pPr algn="l" rtl="0">
              <a:buFontTx/>
              <a:buNone/>
              <a:defRPr/>
            </a:pPr>
            <a:endParaRPr lang="en-US" sz="1200" dirty="0"/>
          </a:p>
          <a:p>
            <a:pPr algn="l" rtl="0">
              <a:buFontTx/>
              <a:buNone/>
              <a:defRPr/>
            </a:pPr>
            <a:endParaRPr lang="en-US" sz="2000" b="1" dirty="0"/>
          </a:p>
          <a:p>
            <a:pPr algn="l" rtl="0">
              <a:buFontTx/>
              <a:buNone/>
              <a:defRPr/>
            </a:pPr>
            <a:endParaRPr lang="en-US" sz="2800" dirty="0"/>
          </a:p>
          <a:p>
            <a:pPr algn="l" rtl="0">
              <a:buFontTx/>
              <a:buNone/>
              <a:defRPr/>
            </a:pPr>
            <a:endParaRPr lang="en-US" sz="2800" dirty="0"/>
          </a:p>
          <a:p>
            <a:pPr algn="l" rtl="0">
              <a:buFontTx/>
              <a:buNone/>
              <a:defRPr/>
            </a:pPr>
            <a:endParaRPr lang="en-US" sz="2800" dirty="0"/>
          </a:p>
          <a:p>
            <a:pPr algn="l" rtl="0">
              <a:buFontTx/>
              <a:buNone/>
              <a:defRPr/>
            </a:pPr>
            <a:endParaRPr lang="en-US" sz="2800" dirty="0"/>
          </a:p>
          <a:p>
            <a:pPr algn="l" rtl="0">
              <a:buFontTx/>
              <a:buNone/>
              <a:defRPr/>
            </a:pPr>
            <a:endParaRPr lang="en-US" sz="2800" dirty="0"/>
          </a:p>
          <a:p>
            <a:pPr algn="l" rtl="0">
              <a:buFontTx/>
              <a:buNone/>
              <a:defRPr/>
            </a:pPr>
            <a:endParaRPr lang="en-US" sz="2800" dirty="0"/>
          </a:p>
          <a:p>
            <a:pPr algn="l" rtl="0">
              <a:buFontTx/>
              <a:buNone/>
              <a:defRPr/>
            </a:pPr>
            <a:endParaRPr lang="ru-RU" sz="2800" dirty="0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42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372155"/>
              </p:ext>
            </p:extLst>
          </p:nvPr>
        </p:nvGraphicFramePr>
        <p:xfrm>
          <a:off x="601663" y="1716088"/>
          <a:ext cx="7940675" cy="380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6" name="Equation" r:id="rId3" imgW="3340080" imgH="1600200" progId="Equation.3">
                  <p:embed/>
                </p:oleObj>
              </mc:Choice>
              <mc:Fallback>
                <p:oleObj name="Equation" r:id="rId3" imgW="3340080" imgH="1600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663" y="1716088"/>
                        <a:ext cx="7940675" cy="3803650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591917"/>
              </p:ext>
            </p:extLst>
          </p:nvPr>
        </p:nvGraphicFramePr>
        <p:xfrm>
          <a:off x="1211263" y="5754688"/>
          <a:ext cx="62388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7" name="Equation" r:id="rId5" imgW="2641320" imgH="393480" progId="Equation.3">
                  <p:embed/>
                </p:oleObj>
              </mc:Choice>
              <mc:Fallback>
                <p:oleObj name="Equation" r:id="rId5" imgW="2641320" imgH="3934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1263" y="5754688"/>
                        <a:ext cx="62388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D:\R&amp;D\texts\CALDAM 2015\table 1-2-VDM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1" t="16015" r="41751" b="60511"/>
          <a:stretch/>
        </p:blipFill>
        <p:spPr bwMode="auto">
          <a:xfrm>
            <a:off x="1648497" y="1144835"/>
            <a:ext cx="5344732" cy="541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15" y="171719"/>
            <a:ext cx="8087931" cy="1143000"/>
          </a:xfrm>
        </p:spPr>
        <p:txBody>
          <a:bodyPr/>
          <a:lstStyle/>
          <a:p>
            <a:pPr algn="l" rtl="0"/>
            <a:r>
              <a:rPr lang="en-US" sz="2400" dirty="0"/>
              <a:t>Despite on the </a:t>
            </a:r>
            <a:r>
              <a:rPr lang="en-US" sz="2400" b="1" dirty="0">
                <a:solidFill>
                  <a:srgbClr val="0000FF"/>
                </a:solidFill>
              </a:rPr>
              <a:t>asymptotic advantage </a:t>
            </a:r>
            <a:r>
              <a:rPr lang="en-US" sz="2400" dirty="0"/>
              <a:t>of </a:t>
            </a:r>
            <a:r>
              <a:rPr lang="en-US" sz="2400" b="1" dirty="0"/>
              <a:t>2-VDM</a:t>
            </a:r>
            <a:r>
              <a:rPr lang="en-US" sz="2400" dirty="0"/>
              <a:t> for </a:t>
            </a:r>
            <a:r>
              <a:rPr lang="en-US" sz="2400" b="1" dirty="0" smtClean="0"/>
              <a:t>FSR</a:t>
            </a:r>
            <a:r>
              <a:rPr lang="en-US" sz="2400" dirty="0" smtClean="0"/>
              <a:t>, expressions </a:t>
            </a:r>
            <a:r>
              <a:rPr lang="en-US" sz="2400" dirty="0"/>
              <a:t>constructed by </a:t>
            </a:r>
            <a:r>
              <a:rPr lang="en-US" sz="2400" b="1" dirty="0"/>
              <a:t>1-VDM</a:t>
            </a:r>
            <a:r>
              <a:rPr lang="en-US" sz="2400" dirty="0"/>
              <a:t> are </a:t>
            </a:r>
            <a:r>
              <a:rPr lang="en-US" sz="2400" b="1" dirty="0">
                <a:solidFill>
                  <a:srgbClr val="0000FF"/>
                </a:solidFill>
              </a:rPr>
              <a:t>shorter </a:t>
            </a:r>
            <a:r>
              <a:rPr lang="en-US" sz="2400" b="1" dirty="0" smtClean="0">
                <a:solidFill>
                  <a:srgbClr val="0000FF"/>
                </a:solidFill>
              </a:rPr>
              <a:t>for small </a:t>
            </a:r>
            <a:r>
              <a:rPr lang="en-US" sz="2400" b="1" i="1" dirty="0" smtClean="0"/>
              <a:t>n</a:t>
            </a:r>
            <a:r>
              <a:rPr lang="en-US" sz="2400" dirty="0"/>
              <a:t>: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05926D-2B3A-4F6C-93EE-E83F12CBF8BE}" type="datetime5">
              <a:rPr lang="en-US" smtClean="0"/>
              <a:pPr>
                <a:defRPr/>
              </a:pPr>
              <a:t>5-Feb-15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CA073-8A9A-4229-9204-D1E832ACE2CB}" type="slidenum">
              <a:rPr lang="he-IL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9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438" y="171719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Full Square Rhomboid – </a:t>
            </a:r>
            <a:r>
              <a:rPr lang="en-US" dirty="0" smtClean="0">
                <a:solidFill>
                  <a:srgbClr val="000000"/>
                </a:solidFill>
              </a:rPr>
              <a:t>Modified 2-VDM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05926D-2B3A-4F6C-93EE-E83F12CBF8BE}" type="datetime5">
              <a:rPr lang="en-US" smtClean="0"/>
              <a:pPr>
                <a:defRPr/>
              </a:pPr>
              <a:t>5-Feb-15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CA073-8A9A-4229-9204-D1E832ACE2CB}" type="slidenum">
              <a:rPr lang="he-IL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75778" name="Picture 2" descr="D:\R&amp;D\texts\CALDAM 2015\table 1-2-VDM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4" t="16240" r="23826" b="62637"/>
          <a:stretch/>
        </p:blipFill>
        <p:spPr bwMode="auto">
          <a:xfrm>
            <a:off x="648747" y="1484244"/>
            <a:ext cx="800660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17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35" y="609600"/>
            <a:ext cx="8216720" cy="1143000"/>
          </a:xfrm>
          <a:solidFill>
            <a:srgbClr val="0000FF"/>
          </a:solidFill>
          <a:ln>
            <a:solidFill>
              <a:srgbClr val="FF3300"/>
            </a:solidFill>
          </a:ln>
        </p:spPr>
        <p:txBody>
          <a:bodyPr/>
          <a:lstStyle/>
          <a:p>
            <a:pPr rtl="0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Problem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155" y="1981200"/>
            <a:ext cx="8242479" cy="4114800"/>
          </a:xfrm>
          <a:solidFill>
            <a:srgbClr val="0000FF"/>
          </a:solidFill>
          <a:ln>
            <a:solidFill>
              <a:srgbClr val="FF3300"/>
            </a:solidFill>
          </a:ln>
        </p:spPr>
        <p:txBody>
          <a:bodyPr/>
          <a:lstStyle/>
          <a:p>
            <a:pPr algn="l" rtl="0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optimal representations of algebraic expressions of rhomboidal graphs?</a:t>
            </a:r>
          </a:p>
          <a:p>
            <a:pPr algn="l" rtl="0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least, what is the order of their sizes?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05926D-2B3A-4F6C-93EE-E83F12CBF8BE}" type="datetime5">
              <a:rPr lang="en-US" smtClean="0"/>
              <a:pPr>
                <a:defRPr/>
              </a:pPr>
              <a:t>5-Feb-15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CA073-8A9A-4229-9204-D1E832ACE2CB}" type="slidenum">
              <a:rPr lang="he-IL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4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85800" y="211138"/>
            <a:ext cx="7772400" cy="1143000"/>
          </a:xfrm>
        </p:spPr>
        <p:txBody>
          <a:bodyPr/>
          <a:lstStyle/>
          <a:p>
            <a:pPr rtl="0"/>
            <a:r>
              <a:rPr lang="en-US" dirty="0" smtClean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312863"/>
            <a:ext cx="8302625" cy="5680075"/>
          </a:xfrm>
        </p:spPr>
        <p:txBody>
          <a:bodyPr/>
          <a:lstStyle/>
          <a:p>
            <a:pPr algn="just" rtl="0">
              <a:defRPr/>
            </a:pPr>
            <a:r>
              <a:rPr lang="en-US" sz="2800" dirty="0" smtClean="0"/>
              <a:t>The </a:t>
            </a:r>
            <a:r>
              <a:rPr lang="en-US" sz="2800" dirty="0"/>
              <a:t>existence of a </a:t>
            </a:r>
            <a:r>
              <a:rPr lang="en-US" sz="2800" b="1" dirty="0">
                <a:solidFill>
                  <a:srgbClr val="0000FF"/>
                </a:solidFill>
              </a:rPr>
              <a:t>decomposition method </a:t>
            </a:r>
            <a:r>
              <a:rPr lang="en-US" sz="2800" dirty="0"/>
              <a:t>for a </a:t>
            </a:r>
            <a:r>
              <a:rPr lang="en-US" sz="2800" dirty="0" smtClean="0"/>
              <a:t>graph 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2800" dirty="0" smtClean="0"/>
              <a:t> </a:t>
            </a:r>
            <a:r>
              <a:rPr lang="en-US" sz="2800" dirty="0"/>
              <a:t>is a </a:t>
            </a:r>
            <a:r>
              <a:rPr lang="en-US" sz="2800" b="1" dirty="0">
                <a:solidFill>
                  <a:srgbClr val="0000FF"/>
                </a:solidFill>
              </a:rPr>
              <a:t>sufficient condition </a:t>
            </a:r>
            <a:r>
              <a:rPr lang="en-US" sz="2800" dirty="0"/>
              <a:t>for the existence of an expression with </a:t>
            </a:r>
            <a:r>
              <a:rPr lang="en-US" sz="2800" b="1" dirty="0">
                <a:solidFill>
                  <a:srgbClr val="0000FF"/>
                </a:solidFill>
              </a:rPr>
              <a:t>polynomial </a:t>
            </a:r>
            <a:r>
              <a:rPr lang="en-US" sz="2800" b="1" dirty="0" smtClean="0">
                <a:solidFill>
                  <a:srgbClr val="0000FF"/>
                </a:solidFill>
              </a:rPr>
              <a:t>complexity </a:t>
            </a:r>
            <a:r>
              <a:rPr lang="en-US" sz="2800" dirty="0" smtClean="0"/>
              <a:t>for 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2800" dirty="0" smtClean="0"/>
              <a:t>.</a:t>
            </a:r>
          </a:p>
          <a:p>
            <a:pPr algn="just" rtl="0">
              <a:defRPr/>
            </a:pPr>
            <a:endParaRPr lang="en-US" sz="1800" dirty="0" smtClean="0"/>
          </a:p>
          <a:p>
            <a:pPr algn="just" rtl="0">
              <a:defRPr/>
            </a:pPr>
            <a:r>
              <a:rPr lang="en-US" sz="2800" dirty="0"/>
              <a:t>The </a:t>
            </a:r>
            <a:r>
              <a:rPr lang="en-US" sz="2800" b="1" dirty="0">
                <a:solidFill>
                  <a:srgbClr val="0000FF"/>
                </a:solidFill>
              </a:rPr>
              <a:t>complexity</a:t>
            </a:r>
            <a:r>
              <a:rPr lang="en-US" sz="2800" dirty="0"/>
              <a:t> depends, in particular, on the </a:t>
            </a:r>
            <a:r>
              <a:rPr lang="en-US" sz="2800" b="1" dirty="0">
                <a:solidFill>
                  <a:srgbClr val="0000FF"/>
                </a:solidFill>
              </a:rPr>
              <a:t>number of revealed </a:t>
            </a:r>
            <a:r>
              <a:rPr lang="en-US" sz="2800" b="1" dirty="0" err="1">
                <a:solidFill>
                  <a:srgbClr val="0000FF"/>
                </a:solidFill>
              </a:rPr>
              <a:t>subgraphs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dirty="0" smtClean="0"/>
              <a:t>in each </a:t>
            </a:r>
            <a:r>
              <a:rPr lang="en-US" sz="2800" dirty="0"/>
              <a:t>recursive step of the decomposition </a:t>
            </a:r>
            <a:r>
              <a:rPr lang="en-US" dirty="0"/>
              <a:t>procedure</a:t>
            </a:r>
            <a:r>
              <a:rPr lang="en-US" dirty="0" smtClean="0"/>
              <a:t>.</a:t>
            </a:r>
          </a:p>
          <a:p>
            <a:pPr algn="just" rtl="0">
              <a:defRPr/>
            </a:pPr>
            <a:endParaRPr lang="en-US" sz="1800" dirty="0"/>
          </a:p>
          <a:p>
            <a:pPr algn="just" rtl="0">
              <a:defRPr/>
            </a:pPr>
            <a:r>
              <a:rPr lang="en-US" sz="2800" dirty="0"/>
              <a:t>Different </a:t>
            </a:r>
            <a:r>
              <a:rPr lang="en-US" sz="2800" b="1" dirty="0">
                <a:solidFill>
                  <a:srgbClr val="0000FF"/>
                </a:solidFill>
              </a:rPr>
              <a:t>decomposition methods </a:t>
            </a:r>
            <a:r>
              <a:rPr lang="en-US" sz="2800" dirty="0"/>
              <a:t>may be applied to the </a:t>
            </a:r>
            <a:r>
              <a:rPr lang="en-US" sz="2800" b="1" dirty="0">
                <a:solidFill>
                  <a:srgbClr val="0000FF"/>
                </a:solidFill>
              </a:rPr>
              <a:t>same class of graphs </a:t>
            </a:r>
            <a:r>
              <a:rPr lang="en-US" sz="2800" dirty="0"/>
              <a:t>and one of the methods may be </a:t>
            </a:r>
            <a:r>
              <a:rPr lang="en-US" sz="2800" b="1" dirty="0">
                <a:solidFill>
                  <a:srgbClr val="FF0000"/>
                </a:solidFill>
              </a:rPr>
              <a:t>more efficient for one class </a:t>
            </a:r>
            <a:r>
              <a:rPr lang="en-US" sz="2800" dirty="0"/>
              <a:t>and </a:t>
            </a:r>
            <a:r>
              <a:rPr lang="en-US" sz="2800" b="1" dirty="0">
                <a:solidFill>
                  <a:srgbClr val="CC00CC"/>
                </a:solidFill>
              </a:rPr>
              <a:t>less efficient for another one</a:t>
            </a:r>
            <a:r>
              <a:rPr lang="en-US" sz="2800" dirty="0"/>
              <a:t>.</a:t>
            </a:r>
          </a:p>
          <a:p>
            <a:pPr algn="l" rtl="0">
              <a:defRPr/>
            </a:pPr>
            <a:endParaRPr lang="en-US" dirty="0"/>
          </a:p>
          <a:p>
            <a:pPr algn="l" rtl="0">
              <a:defRPr/>
            </a:pPr>
            <a:endParaRPr lang="en-US" dirty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87AC930-3378-4D40-B7B0-73828D4EF5C8}" type="datetime5">
              <a:rPr lang="en-US" sz="1400" smtClean="0"/>
              <a:pPr eaLnBrk="1" hangingPunct="1"/>
              <a:t>4-Feb-15</a:t>
            </a:fld>
            <a:endParaRPr lang="en-US" sz="1400" smtClean="0"/>
          </a:p>
        </p:txBody>
      </p:sp>
      <p:sp>
        <p:nvSpPr>
          <p:cNvPr id="5530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551BBD6-5F55-43D2-8F05-EBA6B0128FCA}" type="slidenum">
              <a:rPr lang="he-IL" sz="1400" smtClean="0">
                <a:cs typeface="Arial" charset="0"/>
              </a:rPr>
              <a:pPr eaLnBrk="1" hangingPunct="1"/>
              <a:t>42</a:t>
            </a:fld>
            <a:endParaRPr lang="en-US" sz="140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21015</TotalTime>
  <Words>1764</Words>
  <Application>Microsoft Office PowerPoint</Application>
  <PresentationFormat>On-screen Show (4:3)</PresentationFormat>
  <Paragraphs>560</Paragraphs>
  <Slides>42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Times New Roman</vt:lpstr>
      <vt:lpstr>Arial</vt:lpstr>
      <vt:lpstr>Default Design</vt:lpstr>
      <vt:lpstr>Microsoft Equation 3.0</vt:lpstr>
      <vt:lpstr>Algebraic Expressions of Rhomboidal Graphs</vt:lpstr>
      <vt:lpstr>We investigate relationship between   algebraic expressions and two-  terminal directed acyclic graphs   (st-dags) and estimate the length of   the shortest expression. </vt:lpstr>
      <vt:lpstr>The Goal:</vt:lpstr>
      <vt:lpstr>ab + ac + ad</vt:lpstr>
      <vt:lpstr>Relationship between Graphs and Algebraic Expressions</vt:lpstr>
      <vt:lpstr>Relationship between Graphs and Algebraic Expressions</vt:lpstr>
      <vt:lpstr>PowerPoint Presentation</vt:lpstr>
      <vt:lpstr>PowerPoint Presentation</vt:lpstr>
      <vt:lpstr>Examples of St-dag Expressions</vt:lpstr>
      <vt:lpstr>St-dag Expressions of Series-Parallel Graphs</vt:lpstr>
      <vt:lpstr>An st-dag is series-parallel (SP) if and only if it does not contain a subgraph homeomorphic to the forbidden graph.</vt:lpstr>
      <vt:lpstr>PowerPoint Presentation</vt:lpstr>
      <vt:lpstr>Rhomboid </vt:lpstr>
      <vt:lpstr>Square Rhomboid (SR) </vt:lpstr>
      <vt:lpstr>Full Square Rhomboid (FSR) </vt:lpstr>
      <vt:lpstr>PowerPoint Presentation</vt:lpstr>
      <vt:lpstr>PowerPoint Presentation</vt:lpstr>
      <vt:lpstr>Decomposition Methods</vt:lpstr>
      <vt:lpstr>Square Rhomboid – 2-VDM </vt:lpstr>
      <vt:lpstr>PowerPoint Presentation</vt:lpstr>
      <vt:lpstr>PowerPoint Presentation</vt:lpstr>
      <vt:lpstr>PowerPoint Presentation</vt:lpstr>
      <vt:lpstr>  Decomposition of     </vt:lpstr>
      <vt:lpstr>PowerPoint Presentation</vt:lpstr>
      <vt:lpstr>Square Rhomboid – 1-VDM </vt:lpstr>
      <vt:lpstr>PowerPoint Presentation</vt:lpstr>
      <vt:lpstr>PowerPoint Presentation</vt:lpstr>
      <vt:lpstr>PowerPoint Presentation</vt:lpstr>
      <vt:lpstr>  Decomposition of     </vt:lpstr>
      <vt:lpstr>PowerPoint Presentation</vt:lpstr>
      <vt:lpstr>Square Rhomboid: 1-VDM against 2-VDM</vt:lpstr>
      <vt:lpstr>Full Square Rhomboid – 2-VDM </vt:lpstr>
      <vt:lpstr>PowerPoint Presentation</vt:lpstr>
      <vt:lpstr>Full Square Rhomboid – 1-VDM </vt:lpstr>
      <vt:lpstr>Full Square Rhomboid – 1-VDM </vt:lpstr>
      <vt:lpstr>PowerPoint Presentation</vt:lpstr>
      <vt:lpstr>Full Square Rhomboid: 1-VDM against 2-VDM</vt:lpstr>
      <vt:lpstr>PowerPoint Presentation</vt:lpstr>
      <vt:lpstr>Despite on the asymptotic advantage of 2-VDM for FSR, expressions constructed by 1-VDM are shorter for small n:</vt:lpstr>
      <vt:lpstr>Full Square Rhomboid – Modified 2-VDM</vt:lpstr>
      <vt:lpstr>Open Problem</vt:lpstr>
      <vt:lpstr>Conclusions</vt:lpstr>
    </vt:vector>
  </TitlesOfParts>
  <Company>מכון אקדמי טכנולוגי חולון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st-Connectedness Problem for a Fibonacci Graph</dc:title>
  <dc:creator>HAIT USER</dc:creator>
  <cp:lastModifiedBy>Admin</cp:lastModifiedBy>
  <cp:revision>839</cp:revision>
  <dcterms:created xsi:type="dcterms:W3CDTF">2002-08-25T17:05:18Z</dcterms:created>
  <dcterms:modified xsi:type="dcterms:W3CDTF">2015-02-05T01:07:27Z</dcterms:modified>
</cp:coreProperties>
</file>