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410" r:id="rId2"/>
    <p:sldId id="411" r:id="rId3"/>
    <p:sldId id="412" r:id="rId4"/>
    <p:sldId id="413" r:id="rId5"/>
    <p:sldId id="414" r:id="rId6"/>
    <p:sldId id="415" r:id="rId7"/>
    <p:sldId id="456" r:id="rId8"/>
    <p:sldId id="457" r:id="rId9"/>
    <p:sldId id="416" r:id="rId10"/>
    <p:sldId id="434" r:id="rId11"/>
    <p:sldId id="317" r:id="rId12"/>
    <p:sldId id="417" r:id="rId13"/>
    <p:sldId id="458" r:id="rId14"/>
    <p:sldId id="391" r:id="rId15"/>
    <p:sldId id="437" r:id="rId16"/>
    <p:sldId id="438" r:id="rId17"/>
    <p:sldId id="445" r:id="rId18"/>
    <p:sldId id="446" r:id="rId19"/>
    <p:sldId id="439" r:id="rId20"/>
    <p:sldId id="440" r:id="rId21"/>
    <p:sldId id="441" r:id="rId22"/>
    <p:sldId id="442" r:id="rId23"/>
    <p:sldId id="443" r:id="rId24"/>
    <p:sldId id="444" r:id="rId25"/>
    <p:sldId id="396" r:id="rId26"/>
    <p:sldId id="398" r:id="rId27"/>
    <p:sldId id="399" r:id="rId28"/>
    <p:sldId id="400" r:id="rId29"/>
    <p:sldId id="401" r:id="rId30"/>
    <p:sldId id="447" r:id="rId31"/>
    <p:sldId id="460" r:id="rId32"/>
    <p:sldId id="449" r:id="rId33"/>
    <p:sldId id="450" r:id="rId34"/>
    <p:sldId id="451" r:id="rId35"/>
    <p:sldId id="452" r:id="rId36"/>
    <p:sldId id="453" r:id="rId37"/>
    <p:sldId id="459" r:id="rId38"/>
    <p:sldId id="455" r:id="rId39"/>
    <p:sldId id="461" r:id="rId40"/>
    <p:sldId id="462" r:id="rId41"/>
    <p:sldId id="463" r:id="rId42"/>
    <p:sldId id="432" r:id="rId43"/>
  </p:sldIdLst>
  <p:sldSz cx="9144000" cy="6858000" type="screen4x3"/>
  <p:notesSz cx="6858000" cy="9737725"/>
  <p:defaultTextStyle>
    <a:defPPr>
      <a:defRPr lang="he-IL"/>
    </a:defPPr>
    <a:lvl1pPr algn="r" rtl="1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r" rtl="1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r" rtl="1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r" rtl="1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r" rtl="1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00FF"/>
    <a:srgbClr val="CC00CC"/>
    <a:srgbClr val="008000"/>
    <a:srgbClr val="FF6600"/>
    <a:srgbClr val="33CC33"/>
    <a:srgbClr val="FFFFFF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26" autoAdjust="0"/>
    <p:restoredTop sz="99314" autoAdjust="0"/>
  </p:normalViewPr>
  <p:slideViewPr>
    <p:cSldViewPr snapToGrid="0">
      <p:cViewPr varScale="1">
        <p:scale>
          <a:sx n="74" d="100"/>
          <a:sy n="74" d="100"/>
        </p:scale>
        <p:origin x="-1380" y="-90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074"/>
    </p:cViewPr>
  </p:sorterViewPr>
  <p:gridSpacing cx="91452" cy="91452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5.xml"/><Relationship Id="rId7" Type="http://schemas.openxmlformats.org/officeDocument/2006/relationships/slide" Target="slides/slide17.xml"/><Relationship Id="rId2" Type="http://schemas.openxmlformats.org/officeDocument/2006/relationships/slide" Target="slides/slide2.xml"/><Relationship Id="rId1" Type="http://schemas.openxmlformats.org/officeDocument/2006/relationships/slide" Target="slides/slide1.xml"/><Relationship Id="rId6" Type="http://schemas.openxmlformats.org/officeDocument/2006/relationships/slide" Target="slides/slide16.xml"/><Relationship Id="rId5" Type="http://schemas.openxmlformats.org/officeDocument/2006/relationships/slide" Target="slides/slide8.xml"/><Relationship Id="rId4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5.wmf"/><Relationship Id="rId1" Type="http://schemas.openxmlformats.org/officeDocument/2006/relationships/image" Target="../media/image6.wmf"/><Relationship Id="rId4" Type="http://schemas.openxmlformats.org/officeDocument/2006/relationships/image" Target="../media/image7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4.wmf"/><Relationship Id="rId1" Type="http://schemas.openxmlformats.org/officeDocument/2006/relationships/image" Target="../media/image9.wmf"/><Relationship Id="rId4" Type="http://schemas.openxmlformats.org/officeDocument/2006/relationships/image" Target="../media/image14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0.wmf"/><Relationship Id="rId1" Type="http://schemas.openxmlformats.org/officeDocument/2006/relationships/image" Target="../media/image4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17.wmf"/><Relationship Id="rId1" Type="http://schemas.openxmlformats.org/officeDocument/2006/relationships/image" Target="../media/image21.wmf"/><Relationship Id="rId4" Type="http://schemas.openxmlformats.org/officeDocument/2006/relationships/image" Target="../media/image18.w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5.wmf"/><Relationship Id="rId1" Type="http://schemas.openxmlformats.org/officeDocument/2006/relationships/image" Target="../media/image6.wmf"/><Relationship Id="rId4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4.wmf"/><Relationship Id="rId1" Type="http://schemas.openxmlformats.org/officeDocument/2006/relationships/image" Target="../media/image9.wmf"/><Relationship Id="rId4" Type="http://schemas.openxmlformats.org/officeDocument/2006/relationships/image" Target="../media/image1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7788" y="0"/>
            <a:ext cx="2970212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197" tIns="48099" rIns="96197" bIns="48099" numCol="1" anchor="t" anchorCtr="0" compatLnSpc="1">
            <a:prstTxWarp prst="textNoShape">
              <a:avLst/>
            </a:prstTxWarp>
          </a:bodyPr>
          <a:lstStyle>
            <a:lvl1pPr defTabSz="9620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0" y="0"/>
            <a:ext cx="2970213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197" tIns="48099" rIns="96197" bIns="48099" numCol="1" anchor="t" anchorCtr="0" compatLnSpc="1">
            <a:prstTxWarp prst="textNoShape">
              <a:avLst/>
            </a:prstTxWarp>
          </a:bodyPr>
          <a:lstStyle>
            <a:lvl1pPr algn="l" defTabSz="9620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6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887788" y="9251950"/>
            <a:ext cx="2970212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197" tIns="48099" rIns="96197" bIns="48099" numCol="1" anchor="b" anchorCtr="0" compatLnSpc="1">
            <a:prstTxWarp prst="textNoShape">
              <a:avLst/>
            </a:prstTxWarp>
          </a:bodyPr>
          <a:lstStyle>
            <a:lvl1pPr defTabSz="9620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7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0" y="9251950"/>
            <a:ext cx="2970213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197" tIns="48099" rIns="96197" bIns="48099" numCol="1" anchor="b" anchorCtr="0" compatLnSpc="1">
            <a:prstTxWarp prst="textNoShape">
              <a:avLst/>
            </a:prstTxWarp>
          </a:bodyPr>
          <a:lstStyle>
            <a:lvl1pPr algn="l" defTabSz="962025">
              <a:defRPr sz="1200">
                <a:cs typeface="Times New Roman" pitchFamily="18" charset="0"/>
              </a:defRPr>
            </a:lvl1pPr>
          </a:lstStyle>
          <a:p>
            <a:pPr>
              <a:defRPr/>
            </a:pPr>
            <a:fld id="{68A3E639-B0FC-4346-B5A9-00518CB3AAED}" type="slidenum">
              <a:rPr lang="he-IL"/>
              <a:pPr>
                <a:defRPr/>
              </a:pPr>
              <a:t>‹#›</a:t>
            </a:fld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8362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60800" y="0"/>
            <a:ext cx="2997200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232" tIns="46616" rIns="93232" bIns="46616" numCol="1" anchor="t" anchorCtr="0" compatLnSpc="1">
            <a:prstTxWarp prst="textNoShape">
              <a:avLst/>
            </a:prstTxWarp>
          </a:bodyPr>
          <a:lstStyle>
            <a:lvl1pPr defTabSz="931863">
              <a:defRPr sz="1200" i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19050" y="0"/>
            <a:ext cx="2921000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232" tIns="46616" rIns="93232" bIns="46616" numCol="1" anchor="t" anchorCtr="0" compatLnSpc="1">
            <a:prstTxWarp prst="textNoShape">
              <a:avLst/>
            </a:prstTxWarp>
          </a:bodyPr>
          <a:lstStyle>
            <a:lvl1pPr algn="l" defTabSz="931863">
              <a:defRPr sz="1200" i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4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006475" y="752475"/>
            <a:ext cx="4824413" cy="3617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0750" y="4594225"/>
            <a:ext cx="4995863" cy="4446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232" tIns="46616" rIns="93232" bIns="466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60800" y="9264650"/>
            <a:ext cx="2997200" cy="45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232" tIns="46616" rIns="93232" bIns="46616" numCol="1" anchor="b" anchorCtr="0" compatLnSpc="1">
            <a:prstTxWarp prst="textNoShape">
              <a:avLst/>
            </a:prstTxWarp>
          </a:bodyPr>
          <a:lstStyle>
            <a:lvl1pPr defTabSz="931863">
              <a:defRPr sz="1200" i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9050" y="9264650"/>
            <a:ext cx="2921000" cy="45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232" tIns="46616" rIns="93232" bIns="46616" numCol="1" anchor="b" anchorCtr="0" compatLnSpc="1">
            <a:prstTxWarp prst="textNoShape">
              <a:avLst/>
            </a:prstTxWarp>
          </a:bodyPr>
          <a:lstStyle>
            <a:lvl1pPr algn="l" defTabSz="931863">
              <a:defRPr sz="1200" i="1">
                <a:cs typeface="Times New Roman" pitchFamily="18" charset="0"/>
              </a:defRPr>
            </a:lvl1pPr>
          </a:lstStyle>
          <a:p>
            <a:pPr>
              <a:defRPr/>
            </a:pPr>
            <a:fld id="{438E6FE0-26BC-457E-AF87-B7F377ECFB57}" type="slidenum">
              <a:rPr lang="he-IL"/>
              <a:pPr>
                <a:defRPr/>
              </a:pPr>
              <a:t>‹#›</a:t>
            </a:fld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25862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1863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1863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1863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1863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defTabSz="931863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defTabSz="931863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defTabSz="931863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defTabSz="931863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9DB9BA2-E2F2-42B0-9D88-C8052CFE9879}" type="slidenum">
              <a:rPr lang="he-IL" sz="1200" smtClean="0"/>
              <a:pPr eaLnBrk="1" hangingPunct="1"/>
              <a:t>1</a:t>
            </a:fld>
            <a:endParaRPr lang="en-US" sz="1200" smtClean="0"/>
          </a:p>
        </p:txBody>
      </p:sp>
      <p:sp>
        <p:nvSpPr>
          <p:cNvPr id="57347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009650" y="754063"/>
            <a:ext cx="4821238" cy="3616325"/>
          </a:xfrm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2338" y="4595813"/>
            <a:ext cx="4992687" cy="4443412"/>
          </a:xfrm>
          <a:noFill/>
        </p:spPr>
        <p:txBody>
          <a:bodyPr/>
          <a:lstStyle/>
          <a:p>
            <a:pPr eaLnBrk="1" hangingPunct="1"/>
            <a:endParaRPr lang="en-US" smtClean="0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69777-6C8B-40B0-8C13-C97F94673E35}" type="datetime5">
              <a:rPr lang="en-US"/>
              <a:pPr>
                <a:defRPr/>
              </a:pPr>
              <a:t>4-Feb-15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1C74E-C12B-4C8D-AD6B-67C2E667248F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83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E2B8DE-24F2-43DC-952A-FD68A165D621}" type="datetime5">
              <a:rPr lang="en-US"/>
              <a:pPr>
                <a:defRPr/>
              </a:pPr>
              <a:t>4-Feb-15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5222F-6337-46C6-AE1E-BE15A948CB55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682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3BEB2A-D5D7-47FF-8949-281D6D992A6A}" type="datetime5">
              <a:rPr lang="en-US"/>
              <a:pPr>
                <a:defRPr/>
              </a:pPr>
              <a:t>4-Feb-15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83EC9-B6F2-43E5-B6D5-6220E1A36F50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6440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814C9B-8C6F-41BC-8296-CF94D97D5A07}" type="datetime5">
              <a:rPr lang="en-US"/>
              <a:pPr>
                <a:defRPr/>
              </a:pPr>
              <a:t>4-Feb-15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039EEB-6792-474A-9566-E07553C599C2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3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D1EDB-D372-4E37-A77B-0A8DD54B2A62}" type="datetime5">
              <a:rPr lang="en-US"/>
              <a:pPr>
                <a:defRPr/>
              </a:pPr>
              <a:t>4-Feb-15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807AB4-E700-491E-A9E6-B347461102EF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0781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FF303-1F00-4EDD-B467-B73F9C9870D0}" type="datetime5">
              <a:rPr lang="en-US"/>
              <a:pPr>
                <a:defRPr/>
              </a:pPr>
              <a:t>4-Feb-15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7B6BA1-2A98-4989-ABA3-FDE7C127D85B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2335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DB778B-155E-4BDB-BEB1-3FA8D77E12EA}" type="datetime5">
              <a:rPr lang="en-US"/>
              <a:pPr>
                <a:defRPr/>
              </a:pPr>
              <a:t>4-Feb-15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67AD84-0216-4EE7-89EE-F662671A3B95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40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05926D-2B3A-4F6C-93EE-E83F12CBF8BE}" type="datetime5">
              <a:rPr lang="en-US"/>
              <a:pPr>
                <a:defRPr/>
              </a:pPr>
              <a:t>4-Feb-15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CA073-8A9A-4229-9204-D1E832ACE2CB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14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19318-769F-4D26-8FCC-E7E329C80628}" type="datetime5">
              <a:rPr lang="en-US"/>
              <a:pPr>
                <a:defRPr/>
              </a:pPr>
              <a:t>4-Feb-15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3E753B-6876-4EB3-BA94-997261EB20A6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252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3B338-A092-4AFD-B2F5-0612BC831469}" type="datetime5">
              <a:rPr lang="en-US"/>
              <a:pPr>
                <a:defRPr/>
              </a:pPr>
              <a:t>4-Feb-15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61C263-03EC-4A18-B050-30A40BE9C776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044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057980-268C-4914-88DA-B1A793B23083}" type="datetime5">
              <a:rPr lang="en-US"/>
              <a:pPr>
                <a:defRPr/>
              </a:pPr>
              <a:t>4-Feb-15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C5D54-F34F-47AF-95A2-7DE36A558518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694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9255F7-23D5-4F6A-9641-7CCD03ABE3BC}" type="datetime5">
              <a:rPr lang="en-US"/>
              <a:pPr>
                <a:defRPr/>
              </a:pPr>
              <a:t>4-Feb-15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185CD-0C72-4268-8263-63932B789E51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824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5AAC3-1DD7-49D1-A22C-874C06991865}" type="datetime5">
              <a:rPr lang="en-US"/>
              <a:pPr>
                <a:defRPr/>
              </a:pPr>
              <a:t>4-Feb-15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96F18-63E7-409B-8F0B-5B0A75E00E18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849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0E80B5-BE30-440C-A6F3-215D75C468A8}" type="datetime5">
              <a:rPr lang="en-US"/>
              <a:pPr>
                <a:defRPr/>
              </a:pPr>
              <a:t>4-Feb-15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9496F-1CB1-43AE-97C5-192FED2B49F6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734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31F61-09BD-44E4-8C84-F838F1B73460}" type="datetime5">
              <a:rPr lang="en-US"/>
              <a:pPr>
                <a:defRPr/>
              </a:pPr>
              <a:t>4-Feb-15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98642A-F297-4682-9DCB-BC1D1D6E700E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73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923D193D-F308-4F81-B164-849BCB9D220A}" type="datetime5">
              <a:rPr lang="en-US"/>
              <a:pPr>
                <a:defRPr/>
              </a:pPr>
              <a:t>4-Feb-15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cs typeface="Arial" pitchFamily="34" charset="0"/>
              </a:defRPr>
            </a:lvl1pPr>
          </a:lstStyle>
          <a:p>
            <a:pPr>
              <a:defRPr/>
            </a:pPr>
            <a:fld id="{33424201-079E-450E-BBDC-F4E67A57FE0C}" type="slidenum">
              <a:rPr lang="he-IL"/>
              <a:pPr>
                <a:defRPr/>
              </a:pPr>
              <a:t>‹#›</a:t>
            </a:fld>
            <a:endParaRPr lang="en-US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  <p:sldLayoutId id="2147484020" r:id="rId12"/>
    <p:sldLayoutId id="2147484021" r:id="rId13"/>
    <p:sldLayoutId id="2147484022" r:id="rId14"/>
    <p:sldLayoutId id="2147484023" r:id="rId15"/>
  </p:sldLayoutIdLst>
  <p:hf hdr="0" ftr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4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5.wmf"/><Relationship Id="rId11" Type="http://schemas.openxmlformats.org/officeDocument/2006/relationships/oleObject" Target="../embeddings/oleObject12.bin"/><Relationship Id="rId5" Type="http://schemas.openxmlformats.org/officeDocument/2006/relationships/oleObject" Target="../embeddings/oleObject9.bin"/><Relationship Id="rId10" Type="http://schemas.openxmlformats.org/officeDocument/2006/relationships/image" Target="../media/image7.wmf"/><Relationship Id="rId4" Type="http://schemas.openxmlformats.org/officeDocument/2006/relationships/image" Target="../media/image6.wmf"/><Relationship Id="rId9" Type="http://schemas.openxmlformats.org/officeDocument/2006/relationships/oleObject" Target="../embeddings/oleObject11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8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15.bin"/><Relationship Id="rId10" Type="http://schemas.openxmlformats.org/officeDocument/2006/relationships/image" Target="../media/image11.wmf"/><Relationship Id="rId4" Type="http://schemas.openxmlformats.org/officeDocument/2006/relationships/image" Target="../media/image9.wmf"/><Relationship Id="rId9" Type="http://schemas.openxmlformats.org/officeDocument/2006/relationships/oleObject" Target="../embeddings/oleObject17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2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3.w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4.w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23.bin"/><Relationship Id="rId7" Type="http://schemas.openxmlformats.org/officeDocument/2006/relationships/oleObject" Target="../embeddings/oleObject25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5.wmf"/><Relationship Id="rId11" Type="http://schemas.openxmlformats.org/officeDocument/2006/relationships/oleObject" Target="../embeddings/oleObject27.bin"/><Relationship Id="rId5" Type="http://schemas.openxmlformats.org/officeDocument/2006/relationships/oleObject" Target="../embeddings/oleObject24.bin"/><Relationship Id="rId10" Type="http://schemas.openxmlformats.org/officeDocument/2006/relationships/image" Target="../media/image7.wmf"/><Relationship Id="rId4" Type="http://schemas.openxmlformats.org/officeDocument/2006/relationships/image" Target="../media/image6.wmf"/><Relationship Id="rId9" Type="http://schemas.openxmlformats.org/officeDocument/2006/relationships/oleObject" Target="../embeddings/oleObject26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8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1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30.bin"/><Relationship Id="rId10" Type="http://schemas.openxmlformats.org/officeDocument/2006/relationships/image" Target="../media/image14.wmf"/><Relationship Id="rId4" Type="http://schemas.openxmlformats.org/officeDocument/2006/relationships/image" Target="../media/image9.wmf"/><Relationship Id="rId9" Type="http://schemas.openxmlformats.org/officeDocument/2006/relationships/oleObject" Target="../embeddings/oleObject32.bin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2.w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oleObject" Target="../embeddings/oleObject34.bin"/><Relationship Id="rId7" Type="http://schemas.openxmlformats.org/officeDocument/2006/relationships/oleObject" Target="../embeddings/oleObject36.bin"/><Relationship Id="rId12" Type="http://schemas.openxmlformats.org/officeDocument/2006/relationships/image" Target="../media/image18.wmf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0.wmf"/><Relationship Id="rId11" Type="http://schemas.openxmlformats.org/officeDocument/2006/relationships/oleObject" Target="../embeddings/oleObject38.bin"/><Relationship Id="rId5" Type="http://schemas.openxmlformats.org/officeDocument/2006/relationships/oleObject" Target="../embeddings/oleObject35.bin"/><Relationship Id="rId10" Type="http://schemas.openxmlformats.org/officeDocument/2006/relationships/image" Target="../media/image17.wmf"/><Relationship Id="rId4" Type="http://schemas.openxmlformats.org/officeDocument/2006/relationships/image" Target="../media/image4.wmf"/><Relationship Id="rId9" Type="http://schemas.openxmlformats.org/officeDocument/2006/relationships/oleObject" Target="../embeddings/oleObject37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19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41.bin"/><Relationship Id="rId4" Type="http://schemas.openxmlformats.org/officeDocument/2006/relationships/image" Target="../media/image19.w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oleObject" Target="../embeddings/oleObject42.bin"/><Relationship Id="rId7" Type="http://schemas.openxmlformats.org/officeDocument/2006/relationships/oleObject" Target="../embeddings/oleObject44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43.bin"/><Relationship Id="rId10" Type="http://schemas.openxmlformats.org/officeDocument/2006/relationships/image" Target="../media/image18.wmf"/><Relationship Id="rId4" Type="http://schemas.openxmlformats.org/officeDocument/2006/relationships/image" Target="../media/image21.wmf"/><Relationship Id="rId9" Type="http://schemas.openxmlformats.org/officeDocument/2006/relationships/oleObject" Target="../embeddings/oleObject45.bin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6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47.bin"/><Relationship Id="rId4" Type="http://schemas.openxmlformats.org/officeDocument/2006/relationships/image" Target="../media/image24.wmf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35CF5A2-8783-4AF2-9C8A-B44E859C2F01}" type="datetime5">
              <a:rPr lang="en-US" sz="1400" smtClean="0"/>
              <a:pPr eaLnBrk="1" hangingPunct="1"/>
              <a:t>4-Feb-15</a:t>
            </a:fld>
            <a:endParaRPr lang="en-US" sz="1400" smtClean="0"/>
          </a:p>
        </p:txBody>
      </p:sp>
      <p:sp>
        <p:nvSpPr>
          <p:cNvPr id="1741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806BBD9-AAAB-4AE9-A5D3-5106E2313F78}" type="slidenum">
              <a:rPr lang="he-IL" sz="1400" smtClean="0">
                <a:cs typeface="Arial" charset="0"/>
              </a:rPr>
              <a:pPr eaLnBrk="1" hangingPunct="1"/>
              <a:t>1</a:t>
            </a:fld>
            <a:endParaRPr lang="en-US" sz="1400" smtClean="0">
              <a:cs typeface="Arial" charset="0"/>
            </a:endParaRPr>
          </a:p>
        </p:txBody>
      </p:sp>
      <p:sp>
        <p:nvSpPr>
          <p:cNvPr id="1741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3675" y="352425"/>
            <a:ext cx="8743950" cy="1143000"/>
          </a:xfrm>
        </p:spPr>
        <p:txBody>
          <a:bodyPr/>
          <a:lstStyle/>
          <a:p>
            <a:pPr rtl="0" eaLnBrk="1" hangingPunct="1"/>
            <a:r>
              <a:rPr lang="en-US" sz="3600" b="1" dirty="0" smtClean="0">
                <a:solidFill>
                  <a:srgbClr val="FF0000"/>
                </a:solidFill>
              </a:rPr>
              <a:t>Algebraic </a:t>
            </a:r>
            <a:r>
              <a:rPr lang="en-US" sz="3600" b="1" dirty="0" smtClean="0">
                <a:solidFill>
                  <a:srgbClr val="FF0000"/>
                </a:solidFill>
              </a:rPr>
              <a:t>Expressions of Rhomboidal </a:t>
            </a:r>
            <a:r>
              <a:rPr lang="en-US" sz="3600" b="1" dirty="0" smtClean="0">
                <a:solidFill>
                  <a:srgbClr val="FF0000"/>
                </a:solidFill>
              </a:rPr>
              <a:t>Graphs</a:t>
            </a:r>
            <a:endParaRPr lang="en-US" sz="3600" b="1" dirty="0" smtClean="0">
              <a:solidFill>
                <a:srgbClr val="FF0000"/>
              </a:solidFill>
            </a:endParaRPr>
          </a:p>
        </p:txBody>
      </p:sp>
      <p:sp>
        <p:nvSpPr>
          <p:cNvPr id="1741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183" y="1931988"/>
            <a:ext cx="8783392" cy="4556125"/>
          </a:xfrm>
        </p:spPr>
        <p:txBody>
          <a:bodyPr/>
          <a:lstStyle/>
          <a:p>
            <a:pPr rtl="0" eaLnBrk="1" hangingPunct="1"/>
            <a:r>
              <a:rPr lang="en-US" sz="2400" dirty="0" smtClean="0">
                <a:cs typeface="Times New Roman" pitchFamily="18" charset="0"/>
              </a:rPr>
              <a:t>MARK KORENBLIT</a:t>
            </a:r>
            <a:endParaRPr lang="he-IL" sz="2400" dirty="0" smtClean="0">
              <a:cs typeface="Times New Roman" pitchFamily="18" charset="0"/>
            </a:endParaRPr>
          </a:p>
          <a:p>
            <a:pPr eaLnBrk="1" hangingPunct="1"/>
            <a:r>
              <a:rPr lang="en-US" sz="2400" dirty="0" smtClean="0">
                <a:cs typeface="Times New Roman" pitchFamily="18" charset="0"/>
              </a:rPr>
              <a:t>Department of Computer Science</a:t>
            </a:r>
            <a:endParaRPr lang="he-IL" sz="2400" dirty="0" smtClean="0">
              <a:cs typeface="Times New Roman" pitchFamily="18" charset="0"/>
            </a:endParaRPr>
          </a:p>
          <a:p>
            <a:pPr eaLnBrk="1" hangingPunct="1"/>
            <a:r>
              <a:rPr lang="en-US" sz="2400" dirty="0" smtClean="0">
                <a:cs typeface="Times New Roman" pitchFamily="18" charset="0"/>
              </a:rPr>
              <a:t>Holon Institute of Technology</a:t>
            </a:r>
          </a:p>
          <a:p>
            <a:pPr eaLnBrk="1" hangingPunct="1"/>
            <a:r>
              <a:rPr lang="en-US" sz="2400" dirty="0" smtClean="0">
                <a:cs typeface="Times New Roman" pitchFamily="18" charset="0"/>
              </a:rPr>
              <a:t>Israel</a:t>
            </a:r>
          </a:p>
          <a:p>
            <a:pPr eaLnBrk="1" hangingPunct="1"/>
            <a:endParaRPr lang="en-US" sz="1400" dirty="0" smtClean="0">
              <a:cs typeface="Times New Roman" pitchFamily="18" charset="0"/>
            </a:endParaRPr>
          </a:p>
          <a:p>
            <a:pPr rtl="0" eaLnBrk="1" hangingPunct="1"/>
            <a:endParaRPr lang="en-US" sz="1600" dirty="0" smtClean="0">
              <a:cs typeface="Times New Roman" pitchFamily="18" charset="0"/>
            </a:endParaRPr>
          </a:p>
          <a:p>
            <a:pPr rtl="0" eaLnBrk="1" hangingPunct="1"/>
            <a:r>
              <a:rPr lang="en-US" sz="2400" b="1" dirty="0">
                <a:solidFill>
                  <a:srgbClr val="0000FF"/>
                </a:solidFill>
              </a:rPr>
              <a:t>Conference on Algorithms and Discrete Applied Mathematics </a:t>
            </a:r>
            <a:r>
              <a:rPr lang="en-US" sz="2400" b="1" dirty="0" smtClean="0">
                <a:solidFill>
                  <a:srgbClr val="0000FF"/>
                </a:solidFill>
              </a:rPr>
              <a:t>CALDAM 2015</a:t>
            </a:r>
            <a:endParaRPr lang="en-US" sz="2400" b="1" dirty="0" smtClean="0">
              <a:solidFill>
                <a:srgbClr val="0000FF"/>
              </a:solidFill>
            </a:endParaRPr>
          </a:p>
          <a:p>
            <a:pPr rtl="0" eaLnBrk="1" hangingPunct="1"/>
            <a:endParaRPr lang="en-US" sz="2400" b="1" dirty="0" smtClean="0"/>
          </a:p>
          <a:p>
            <a:pPr rtl="0" eaLnBrk="1" hangingPunct="1"/>
            <a:r>
              <a:rPr lang="en-US" sz="2000" dirty="0" smtClean="0"/>
              <a:t>February 8-10, 2015</a:t>
            </a:r>
            <a:endParaRPr lang="en-US" sz="2000" dirty="0" smtClean="0"/>
          </a:p>
          <a:p>
            <a:pPr rtl="0" eaLnBrk="1" hangingPunct="1"/>
            <a:endParaRPr lang="en-US" sz="2000" b="1" dirty="0" smtClean="0">
              <a:cs typeface="Times New Roman" pitchFamily="18" charset="0"/>
            </a:endParaRPr>
          </a:p>
          <a:p>
            <a:pPr rtl="0" eaLnBrk="1" hangingPunct="1"/>
            <a:r>
              <a:rPr lang="en-US" sz="2000" b="1" dirty="0">
                <a:solidFill>
                  <a:srgbClr val="0000FF"/>
                </a:solidFill>
              </a:rPr>
              <a:t>Indian Institute of Technology, Kanpur</a:t>
            </a:r>
            <a:endParaRPr lang="he-IL" sz="1800" dirty="0" smtClean="0">
              <a:cs typeface="Times New Roman" pitchFamily="18" charset="0"/>
            </a:endParaRPr>
          </a:p>
          <a:p>
            <a:pPr eaLnBrk="1" hangingPunct="1"/>
            <a:endParaRPr lang="en-US" sz="3600" dirty="0" smtClean="0"/>
          </a:p>
        </p:txBody>
      </p:sp>
      <p:graphicFrame>
        <p:nvGraphicFramePr>
          <p:cNvPr id="17414" name="Object 4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4" name="משוואה" r:id="rId4" imgW="114151" imgH="215619" progId="Equation.3">
                  <p:embed/>
                </p:oleObj>
              </mc:Choice>
              <mc:Fallback>
                <p:oleObj name="משוואה" r:id="rId4" imgW="114151" imgH="21561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5" name="Object 5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5" name="משוואה" r:id="rId6" imgW="114151" imgH="215619" progId="Equation.3">
                  <p:embed/>
                </p:oleObj>
              </mc:Choice>
              <mc:Fallback>
                <p:oleObj name="משוואה" r:id="rId6" imgW="114151" imgH="215619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153D2AD-2D03-4901-A6E6-2F0AB9F6FA86}" type="datetime5">
              <a:rPr lang="en-US" sz="1400" smtClean="0"/>
              <a:pPr eaLnBrk="1" hangingPunct="1"/>
              <a:t>4-Feb-15</a:t>
            </a:fld>
            <a:endParaRPr lang="en-US" sz="1400" smtClean="0"/>
          </a:p>
        </p:txBody>
      </p:sp>
      <p:sp>
        <p:nvSpPr>
          <p:cNvPr id="2662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991B487-7F39-42EE-B38F-54A141F34BE3}" type="slidenum">
              <a:rPr lang="he-IL" sz="1400" smtClean="0">
                <a:cs typeface="Arial" charset="0"/>
              </a:rPr>
              <a:pPr eaLnBrk="1" hangingPunct="1"/>
              <a:t>10</a:t>
            </a:fld>
            <a:endParaRPr lang="en-US" sz="1400" smtClean="0">
              <a:cs typeface="Arial" charset="0"/>
            </a:endParaRPr>
          </a:p>
        </p:txBody>
      </p:sp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>
          <a:xfrm>
            <a:off x="322263" y="0"/>
            <a:ext cx="8451850" cy="985838"/>
          </a:xfrm>
        </p:spPr>
        <p:txBody>
          <a:bodyPr/>
          <a:lstStyle/>
          <a:p>
            <a:pPr rtl="0" eaLnBrk="1" hangingPunct="1"/>
            <a:r>
              <a:rPr lang="en-US" sz="3600" smtClean="0"/>
              <a:t>St-dag Expressions of Series-Parallel Graphs</a:t>
            </a:r>
          </a:p>
        </p:txBody>
      </p:sp>
      <p:grpSp>
        <p:nvGrpSpPr>
          <p:cNvPr id="26629" name="Group 4"/>
          <p:cNvGrpSpPr>
            <a:grpSpLocks/>
          </p:cNvGrpSpPr>
          <p:nvPr/>
        </p:nvGrpSpPr>
        <p:grpSpPr bwMode="auto">
          <a:xfrm>
            <a:off x="635000" y="884238"/>
            <a:ext cx="7753350" cy="2159000"/>
            <a:chOff x="407" y="1230"/>
            <a:chExt cx="4884" cy="1360"/>
          </a:xfrm>
        </p:grpSpPr>
        <p:sp>
          <p:nvSpPr>
            <p:cNvPr id="26634" name="Text Box 5"/>
            <p:cNvSpPr txBox="1">
              <a:spLocks noChangeArrowheads="1"/>
            </p:cNvSpPr>
            <p:nvPr/>
          </p:nvSpPr>
          <p:spPr bwMode="auto">
            <a:xfrm>
              <a:off x="407" y="1740"/>
              <a:ext cx="41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/>
                <a:t>1</a:t>
              </a:r>
            </a:p>
          </p:txBody>
        </p:sp>
        <p:grpSp>
          <p:nvGrpSpPr>
            <p:cNvPr id="26635" name="Group 6"/>
            <p:cNvGrpSpPr>
              <a:grpSpLocks/>
            </p:cNvGrpSpPr>
            <p:nvPr/>
          </p:nvGrpSpPr>
          <p:grpSpPr bwMode="auto">
            <a:xfrm>
              <a:off x="802" y="1230"/>
              <a:ext cx="4489" cy="1360"/>
              <a:chOff x="802" y="1230"/>
              <a:chExt cx="4489" cy="1360"/>
            </a:xfrm>
          </p:grpSpPr>
          <p:sp>
            <p:nvSpPr>
              <p:cNvPr id="26636" name="Text Box 7"/>
              <p:cNvSpPr txBox="1">
                <a:spLocks noChangeArrowheads="1"/>
              </p:cNvSpPr>
              <p:nvPr/>
            </p:nvSpPr>
            <p:spPr bwMode="auto">
              <a:xfrm>
                <a:off x="1397" y="1238"/>
                <a:ext cx="38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/>
                  <a:t>3</a:t>
                </a:r>
              </a:p>
            </p:txBody>
          </p:sp>
          <p:sp>
            <p:nvSpPr>
              <p:cNvPr id="26637" name="Text Box 8"/>
              <p:cNvSpPr txBox="1">
                <a:spLocks noChangeArrowheads="1"/>
              </p:cNvSpPr>
              <p:nvPr/>
            </p:nvSpPr>
            <p:spPr bwMode="auto">
              <a:xfrm>
                <a:off x="1304" y="2302"/>
                <a:ext cx="45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/>
                  <a:t>2</a:t>
                </a:r>
              </a:p>
            </p:txBody>
          </p:sp>
          <p:sp>
            <p:nvSpPr>
              <p:cNvPr id="26638" name="Line 9"/>
              <p:cNvSpPr>
                <a:spLocks noChangeShapeType="1"/>
              </p:cNvSpPr>
              <p:nvPr/>
            </p:nvSpPr>
            <p:spPr bwMode="auto">
              <a:xfrm flipV="1">
                <a:off x="811" y="1518"/>
                <a:ext cx="852" cy="3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39" name="Line 10"/>
              <p:cNvSpPr>
                <a:spLocks noChangeShapeType="1"/>
              </p:cNvSpPr>
              <p:nvPr/>
            </p:nvSpPr>
            <p:spPr bwMode="auto">
              <a:xfrm>
                <a:off x="1653" y="1525"/>
                <a:ext cx="852" cy="3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40" name="Line 11"/>
              <p:cNvSpPr>
                <a:spLocks noChangeShapeType="1"/>
              </p:cNvSpPr>
              <p:nvPr/>
            </p:nvSpPr>
            <p:spPr bwMode="auto">
              <a:xfrm>
                <a:off x="802" y="1910"/>
                <a:ext cx="852" cy="3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41" name="Line 12"/>
              <p:cNvSpPr>
                <a:spLocks noChangeShapeType="1"/>
              </p:cNvSpPr>
              <p:nvPr/>
            </p:nvSpPr>
            <p:spPr bwMode="auto">
              <a:xfrm flipV="1">
                <a:off x="1640" y="1904"/>
                <a:ext cx="851" cy="3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42" name="Text Box 13"/>
              <p:cNvSpPr txBox="1">
                <a:spLocks noChangeArrowheads="1"/>
              </p:cNvSpPr>
              <p:nvPr/>
            </p:nvSpPr>
            <p:spPr bwMode="auto">
              <a:xfrm>
                <a:off x="1939" y="1928"/>
                <a:ext cx="6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sz="2400"/>
                  <a:t>4</a:t>
                </a:r>
              </a:p>
            </p:txBody>
          </p:sp>
          <p:sp>
            <p:nvSpPr>
              <p:cNvPr id="26643" name="Text Box 14"/>
              <p:cNvSpPr txBox="1">
                <a:spLocks noChangeArrowheads="1"/>
              </p:cNvSpPr>
              <p:nvPr/>
            </p:nvSpPr>
            <p:spPr bwMode="auto">
              <a:xfrm>
                <a:off x="895" y="1452"/>
                <a:ext cx="40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 i="1"/>
                  <a:t>b</a:t>
                </a:r>
              </a:p>
            </p:txBody>
          </p:sp>
          <p:sp>
            <p:nvSpPr>
              <p:cNvPr id="26644" name="Text Box 15"/>
              <p:cNvSpPr txBox="1">
                <a:spLocks noChangeArrowheads="1"/>
              </p:cNvSpPr>
              <p:nvPr/>
            </p:nvSpPr>
            <p:spPr bwMode="auto">
              <a:xfrm>
                <a:off x="826" y="2050"/>
                <a:ext cx="48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 i="1"/>
                  <a:t>a</a:t>
                </a:r>
              </a:p>
            </p:txBody>
          </p:sp>
          <p:sp>
            <p:nvSpPr>
              <p:cNvPr id="26645" name="Text Box 16"/>
              <p:cNvSpPr txBox="1">
                <a:spLocks noChangeArrowheads="1"/>
              </p:cNvSpPr>
              <p:nvPr/>
            </p:nvSpPr>
            <p:spPr bwMode="auto">
              <a:xfrm>
                <a:off x="1704" y="2040"/>
                <a:ext cx="46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 i="1"/>
                  <a:t>c</a:t>
                </a:r>
              </a:p>
            </p:txBody>
          </p:sp>
          <p:sp>
            <p:nvSpPr>
              <p:cNvPr id="26646" name="Text Box 17"/>
              <p:cNvSpPr txBox="1">
                <a:spLocks noChangeArrowheads="1"/>
              </p:cNvSpPr>
              <p:nvPr/>
            </p:nvSpPr>
            <p:spPr bwMode="auto">
              <a:xfrm>
                <a:off x="1663" y="1419"/>
                <a:ext cx="50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 i="1"/>
                  <a:t>d</a:t>
                </a:r>
              </a:p>
            </p:txBody>
          </p:sp>
          <p:sp>
            <p:nvSpPr>
              <p:cNvPr id="26647" name="Text Box 18"/>
              <p:cNvSpPr txBox="1">
                <a:spLocks noChangeArrowheads="1"/>
              </p:cNvSpPr>
              <p:nvPr/>
            </p:nvSpPr>
            <p:spPr bwMode="auto">
              <a:xfrm>
                <a:off x="2984" y="2302"/>
                <a:ext cx="45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/>
                  <a:t>5</a:t>
                </a:r>
              </a:p>
            </p:txBody>
          </p:sp>
          <p:sp>
            <p:nvSpPr>
              <p:cNvPr id="26648" name="Line 19"/>
              <p:cNvSpPr>
                <a:spLocks noChangeShapeType="1"/>
              </p:cNvSpPr>
              <p:nvPr/>
            </p:nvSpPr>
            <p:spPr bwMode="auto">
              <a:xfrm flipV="1">
                <a:off x="2491" y="1518"/>
                <a:ext cx="852" cy="3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49" name="Line 20"/>
              <p:cNvSpPr>
                <a:spLocks noChangeShapeType="1"/>
              </p:cNvSpPr>
              <p:nvPr/>
            </p:nvSpPr>
            <p:spPr bwMode="auto">
              <a:xfrm>
                <a:off x="3333" y="1525"/>
                <a:ext cx="852" cy="3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50" name="Line 21"/>
              <p:cNvSpPr>
                <a:spLocks noChangeShapeType="1"/>
              </p:cNvSpPr>
              <p:nvPr/>
            </p:nvSpPr>
            <p:spPr bwMode="auto">
              <a:xfrm>
                <a:off x="2491" y="1896"/>
                <a:ext cx="843" cy="39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51" name="Line 22"/>
              <p:cNvSpPr>
                <a:spLocks noChangeShapeType="1"/>
              </p:cNvSpPr>
              <p:nvPr/>
            </p:nvSpPr>
            <p:spPr bwMode="auto">
              <a:xfrm flipV="1">
                <a:off x="3320" y="1904"/>
                <a:ext cx="851" cy="3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52" name="Text Box 23"/>
              <p:cNvSpPr txBox="1">
                <a:spLocks noChangeArrowheads="1"/>
              </p:cNvSpPr>
              <p:nvPr/>
            </p:nvSpPr>
            <p:spPr bwMode="auto">
              <a:xfrm>
                <a:off x="3871" y="1928"/>
                <a:ext cx="58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sz="2400"/>
                  <a:t>  7    </a:t>
                </a:r>
              </a:p>
            </p:txBody>
          </p:sp>
          <p:sp>
            <p:nvSpPr>
              <p:cNvPr id="26653" name="Text Box 24"/>
              <p:cNvSpPr txBox="1">
                <a:spLocks noChangeArrowheads="1"/>
              </p:cNvSpPr>
              <p:nvPr/>
            </p:nvSpPr>
            <p:spPr bwMode="auto">
              <a:xfrm>
                <a:off x="2575" y="1419"/>
                <a:ext cx="40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 i="1"/>
                  <a:t>f</a:t>
                </a:r>
              </a:p>
            </p:txBody>
          </p:sp>
          <p:sp>
            <p:nvSpPr>
              <p:cNvPr id="26654" name="Text Box 25"/>
              <p:cNvSpPr txBox="1">
                <a:spLocks noChangeArrowheads="1"/>
              </p:cNvSpPr>
              <p:nvPr/>
            </p:nvSpPr>
            <p:spPr bwMode="auto">
              <a:xfrm>
                <a:off x="2399" y="2028"/>
                <a:ext cx="48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 i="1"/>
                  <a:t>e</a:t>
                </a:r>
              </a:p>
            </p:txBody>
          </p:sp>
          <p:sp>
            <p:nvSpPr>
              <p:cNvPr id="26655" name="Text Box 26"/>
              <p:cNvSpPr txBox="1">
                <a:spLocks noChangeArrowheads="1"/>
              </p:cNvSpPr>
              <p:nvPr/>
            </p:nvSpPr>
            <p:spPr bwMode="auto">
              <a:xfrm>
                <a:off x="3434" y="2016"/>
                <a:ext cx="46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 i="1"/>
                  <a:t>g</a:t>
                </a:r>
              </a:p>
            </p:txBody>
          </p:sp>
          <p:sp>
            <p:nvSpPr>
              <p:cNvPr id="26656" name="Text Box 27"/>
              <p:cNvSpPr txBox="1">
                <a:spLocks noChangeArrowheads="1"/>
              </p:cNvSpPr>
              <p:nvPr/>
            </p:nvSpPr>
            <p:spPr bwMode="auto">
              <a:xfrm>
                <a:off x="3393" y="1452"/>
                <a:ext cx="50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 i="1"/>
                  <a:t>h</a:t>
                </a:r>
              </a:p>
            </p:txBody>
          </p:sp>
          <p:sp>
            <p:nvSpPr>
              <p:cNvPr id="26657" name="Line 28"/>
              <p:cNvSpPr>
                <a:spLocks noChangeShapeType="1"/>
              </p:cNvSpPr>
              <p:nvPr/>
            </p:nvSpPr>
            <p:spPr bwMode="auto">
              <a:xfrm>
                <a:off x="4163" y="1901"/>
                <a:ext cx="93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58" name="Oval 29"/>
              <p:cNvSpPr>
                <a:spLocks noChangeArrowheads="1"/>
              </p:cNvSpPr>
              <p:nvPr/>
            </p:nvSpPr>
            <p:spPr bwMode="auto">
              <a:xfrm>
                <a:off x="5077" y="1885"/>
                <a:ext cx="40" cy="43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59" name="Text Box 30"/>
              <p:cNvSpPr txBox="1">
                <a:spLocks noChangeArrowheads="1"/>
              </p:cNvSpPr>
              <p:nvPr/>
            </p:nvSpPr>
            <p:spPr bwMode="auto">
              <a:xfrm>
                <a:off x="4578" y="1740"/>
                <a:ext cx="71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/>
                  <a:t>8</a:t>
                </a:r>
              </a:p>
            </p:txBody>
          </p:sp>
          <p:sp>
            <p:nvSpPr>
              <p:cNvPr id="26660" name="Text Box 31"/>
              <p:cNvSpPr txBox="1">
                <a:spLocks noChangeArrowheads="1"/>
              </p:cNvSpPr>
              <p:nvPr/>
            </p:nvSpPr>
            <p:spPr bwMode="auto">
              <a:xfrm>
                <a:off x="4185" y="1640"/>
                <a:ext cx="53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 i="1"/>
                  <a:t>i</a:t>
                </a:r>
              </a:p>
            </p:txBody>
          </p:sp>
          <p:sp>
            <p:nvSpPr>
              <p:cNvPr id="26661" name="Rectangle 32"/>
              <p:cNvSpPr>
                <a:spLocks noChangeArrowheads="1"/>
              </p:cNvSpPr>
              <p:nvPr/>
            </p:nvSpPr>
            <p:spPr bwMode="auto">
              <a:xfrm>
                <a:off x="3214" y="1230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2400"/>
                  <a:t>6</a:t>
                </a:r>
              </a:p>
            </p:txBody>
          </p:sp>
        </p:grpSp>
      </p:grpSp>
      <p:grpSp>
        <p:nvGrpSpPr>
          <p:cNvPr id="26630" name="Group 38"/>
          <p:cNvGrpSpPr>
            <a:grpSpLocks/>
          </p:cNvGrpSpPr>
          <p:nvPr/>
        </p:nvGrpSpPr>
        <p:grpSpPr bwMode="auto">
          <a:xfrm>
            <a:off x="1162050" y="3133725"/>
            <a:ext cx="7226300" cy="1536700"/>
            <a:chOff x="0" y="3264"/>
            <a:chExt cx="3673" cy="968"/>
          </a:xfrm>
        </p:grpSpPr>
        <p:sp>
          <p:nvSpPr>
            <p:cNvPr id="26632" name="Text Box 35"/>
            <p:cNvSpPr txBox="1">
              <a:spLocks noChangeArrowheads="1"/>
            </p:cNvSpPr>
            <p:nvPr/>
          </p:nvSpPr>
          <p:spPr bwMode="auto">
            <a:xfrm>
              <a:off x="1160" y="3321"/>
              <a:ext cx="2513" cy="9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just" rtl="0" eaLnBrk="1" hangingPunct="1">
                <a:spcBef>
                  <a:spcPct val="50000"/>
                </a:spcBef>
              </a:pPr>
              <a:r>
                <a:rPr lang="en-US" sz="4400" b="1">
                  <a:solidFill>
                    <a:srgbClr val="FF0000"/>
                  </a:solidFill>
                </a:rPr>
                <a:t>(</a:t>
              </a:r>
              <a:r>
                <a:rPr lang="en-US" sz="4400" b="1" i="1">
                  <a:solidFill>
                    <a:srgbClr val="FF0000"/>
                  </a:solidFill>
                </a:rPr>
                <a:t>ac + bd</a:t>
              </a:r>
              <a:r>
                <a:rPr lang="en-US" sz="4400" b="1">
                  <a:solidFill>
                    <a:srgbClr val="FF0000"/>
                  </a:solidFill>
                </a:rPr>
                <a:t>)(</a:t>
              </a:r>
              <a:r>
                <a:rPr lang="en-US" sz="4400" b="1" i="1">
                  <a:solidFill>
                    <a:srgbClr val="FF0000"/>
                  </a:solidFill>
                </a:rPr>
                <a:t>eg + fh)i</a:t>
              </a:r>
            </a:p>
          </p:txBody>
        </p:sp>
        <p:sp>
          <p:nvSpPr>
            <p:cNvPr id="26633" name="Text Box 37"/>
            <p:cNvSpPr txBox="1">
              <a:spLocks noChangeArrowheads="1"/>
            </p:cNvSpPr>
            <p:nvPr/>
          </p:nvSpPr>
          <p:spPr bwMode="auto">
            <a:xfrm>
              <a:off x="0" y="3264"/>
              <a:ext cx="1224" cy="7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 eaLnBrk="1" hangingPunct="1">
                <a:spcBef>
                  <a:spcPct val="50000"/>
                </a:spcBef>
              </a:pPr>
              <a:r>
                <a:rPr lang="en-US" sz="2400" b="1" dirty="0"/>
                <a:t>Optimal representation:</a:t>
              </a:r>
              <a:endParaRPr lang="ru-RU" sz="2400" b="1" dirty="0"/>
            </a:p>
          </p:txBody>
        </p:sp>
      </p:grpSp>
      <p:sp>
        <p:nvSpPr>
          <p:cNvPr id="262183" name="Text Box 39"/>
          <p:cNvSpPr txBox="1">
            <a:spLocks noChangeArrowheads="1"/>
          </p:cNvSpPr>
          <p:nvPr/>
        </p:nvSpPr>
        <p:spPr bwMode="auto">
          <a:xfrm>
            <a:off x="457200" y="4340225"/>
            <a:ext cx="7888288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rtl="0" eaLnBrk="1" hangingPunct="1">
              <a:spcBef>
                <a:spcPct val="50000"/>
              </a:spcBef>
              <a:defRPr/>
            </a:pPr>
            <a:r>
              <a:rPr lang="en-US" b="1" dirty="0" smtClean="0">
                <a:solidFill>
                  <a:schemeClr val="tx2"/>
                </a:solidFill>
              </a:rPr>
              <a:t>An expression of a </a:t>
            </a:r>
            <a:r>
              <a:rPr lang="en-US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series-parallel</a:t>
            </a:r>
            <a:r>
              <a:rPr lang="en-US" b="1" dirty="0" smtClean="0">
                <a:solidFill>
                  <a:srgbClr val="FF3300"/>
                </a:solidFill>
              </a:rPr>
              <a:t> </a:t>
            </a:r>
            <a:r>
              <a:rPr lang="en-US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graph</a:t>
            </a:r>
            <a:r>
              <a:rPr lang="en-US" b="1" dirty="0" smtClean="0">
                <a:solidFill>
                  <a:srgbClr val="FF3300"/>
                </a:solidFill>
              </a:rPr>
              <a:t> </a:t>
            </a:r>
            <a:r>
              <a:rPr lang="en-US" b="1" dirty="0" smtClean="0">
                <a:solidFill>
                  <a:schemeClr val="tx2"/>
                </a:solidFill>
              </a:rPr>
              <a:t>(obtained by a </a:t>
            </a:r>
            <a:r>
              <a:rPr lang="en-US" b="1" dirty="0" smtClean="0">
                <a:solidFill>
                  <a:srgbClr val="0000FF"/>
                </a:solidFill>
              </a:rPr>
              <a:t>series</a:t>
            </a:r>
            <a:r>
              <a:rPr lang="en-US" b="1" dirty="0" smtClean="0">
                <a:solidFill>
                  <a:schemeClr val="tx2"/>
                </a:solidFill>
              </a:rPr>
              <a:t> or a </a:t>
            </a:r>
            <a:r>
              <a:rPr lang="en-US" b="1" dirty="0" smtClean="0">
                <a:solidFill>
                  <a:srgbClr val="0000FF"/>
                </a:solidFill>
              </a:rPr>
              <a:t>parallel composition </a:t>
            </a:r>
            <a:r>
              <a:rPr lang="en-US" b="1" dirty="0" smtClean="0">
                <a:solidFill>
                  <a:schemeClr val="tx2"/>
                </a:solidFill>
              </a:rPr>
              <a:t>of </a:t>
            </a:r>
            <a:r>
              <a:rPr lang="en-US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series- parallel graphs</a:t>
            </a:r>
            <a:r>
              <a:rPr lang="en-US" b="1" dirty="0" smtClean="0">
                <a:solidFill>
                  <a:schemeClr val="tx2"/>
                </a:solidFill>
              </a:rPr>
              <a:t>) has a representation in which each label appears only once (</a:t>
            </a:r>
            <a:r>
              <a:rPr lang="en-US" b="1" i="1" dirty="0" smtClean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read-once formula</a:t>
            </a:r>
            <a:r>
              <a:rPr lang="en-US" b="1" dirty="0" smtClean="0">
                <a:solidFill>
                  <a:schemeClr val="tx2"/>
                </a:solidFill>
              </a:rPr>
              <a:t>).</a:t>
            </a:r>
            <a:endParaRPr lang="ru-RU" b="1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62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218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B243362-C189-434E-9428-4F97CAF43019}" type="datetime5">
              <a:rPr lang="en-US" sz="1400" smtClean="0"/>
              <a:pPr eaLnBrk="1" hangingPunct="1"/>
              <a:t>4-Feb-15</a:t>
            </a:fld>
            <a:endParaRPr lang="en-US" sz="1400" smtClean="0"/>
          </a:p>
        </p:txBody>
      </p:sp>
      <p:sp>
        <p:nvSpPr>
          <p:cNvPr id="2765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D8E1071-DDE3-4376-8D13-AB2110700E1F}" type="slidenum">
              <a:rPr lang="he-IL" sz="1400" smtClean="0">
                <a:cs typeface="Arial" charset="0"/>
              </a:rPr>
              <a:pPr eaLnBrk="1" hangingPunct="1"/>
              <a:t>11</a:t>
            </a:fld>
            <a:endParaRPr lang="en-US" sz="1400" smtClean="0">
              <a:cs typeface="Arial" charset="0"/>
            </a:endParaRPr>
          </a:p>
        </p:txBody>
      </p:sp>
      <p:sp>
        <p:nvSpPr>
          <p:cNvPr id="27652" name="Rectangle 2"/>
          <p:cNvSpPr>
            <a:spLocks noGrp="1" noChangeArrowheads="1"/>
          </p:cNvSpPr>
          <p:nvPr>
            <p:ph type="title"/>
          </p:nvPr>
        </p:nvSpPr>
        <p:spPr>
          <a:xfrm>
            <a:off x="284163" y="0"/>
            <a:ext cx="8591550" cy="1116013"/>
          </a:xfrm>
        </p:spPr>
        <p:txBody>
          <a:bodyPr/>
          <a:lstStyle/>
          <a:p>
            <a:pPr algn="just" rtl="0" eaLnBrk="1" hangingPunct="1"/>
            <a:r>
              <a:rPr lang="en-US" sz="2400" smtClean="0"/>
              <a:t>An st-dag is </a:t>
            </a:r>
            <a:r>
              <a:rPr lang="en-US" sz="2400" b="1" i="1" smtClean="0"/>
              <a:t>series-parallel</a:t>
            </a:r>
            <a:r>
              <a:rPr lang="en-US" sz="2400" smtClean="0"/>
              <a:t> (</a:t>
            </a:r>
            <a:r>
              <a:rPr lang="en-US" sz="2400" b="1" i="1" smtClean="0"/>
              <a:t>SP</a:t>
            </a:r>
            <a:r>
              <a:rPr lang="en-US" sz="2400" smtClean="0"/>
              <a:t>) if and only if it does not contain a subgraph homeomorphic to the </a:t>
            </a:r>
            <a:r>
              <a:rPr lang="en-US" sz="2400" b="1" i="1" smtClean="0"/>
              <a:t>forbidden graph</a:t>
            </a:r>
            <a:r>
              <a:rPr lang="en-US" sz="2400" smtClean="0"/>
              <a:t>.</a:t>
            </a:r>
          </a:p>
        </p:txBody>
      </p:sp>
      <p:sp>
        <p:nvSpPr>
          <p:cNvPr id="27653" name="Rectangle 17"/>
          <p:cNvSpPr>
            <a:spLocks noChangeArrowheads="1"/>
          </p:cNvSpPr>
          <p:nvPr/>
        </p:nvSpPr>
        <p:spPr bwMode="auto">
          <a:xfrm>
            <a:off x="441325" y="1308100"/>
            <a:ext cx="34671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rtl="0"/>
            <a:r>
              <a:rPr lang="en-US" b="1" i="1">
                <a:cs typeface="Times New Roman" pitchFamily="18" charset="0"/>
              </a:rPr>
              <a:t>The forbidden graph</a:t>
            </a:r>
            <a:r>
              <a:rPr lang="en-US" b="1">
                <a:cs typeface="Times New Roman" pitchFamily="18" charset="0"/>
              </a:rPr>
              <a:t>:</a:t>
            </a:r>
          </a:p>
        </p:txBody>
      </p:sp>
      <p:sp>
        <p:nvSpPr>
          <p:cNvPr id="27654" name="Rectangle 63"/>
          <p:cNvSpPr>
            <a:spLocks noChangeArrowheads="1"/>
          </p:cNvSpPr>
          <p:nvPr/>
        </p:nvSpPr>
        <p:spPr bwMode="auto">
          <a:xfrm>
            <a:off x="0" y="1985963"/>
            <a:ext cx="8555038" cy="2027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rtl="0"/>
            <a:r>
              <a:rPr lang="en-US" sz="2400" b="1" u="sng" dirty="0">
                <a:cs typeface="Times New Roman" pitchFamily="18" charset="0"/>
              </a:rPr>
              <a:t>Possible optimal representations:</a:t>
            </a:r>
          </a:p>
          <a:p>
            <a:pPr algn="just" rtl="0"/>
            <a:r>
              <a:rPr lang="en-US" sz="2400" baseline="-25000" dirty="0"/>
              <a:t> </a:t>
            </a:r>
            <a:r>
              <a:rPr lang="en-US" b="1" i="1" dirty="0"/>
              <a:t>a</a:t>
            </a:r>
            <a:r>
              <a:rPr lang="en-US" b="1" baseline="-25000" dirty="0"/>
              <a:t> </a:t>
            </a:r>
            <a:r>
              <a:rPr lang="en-US" b="1" dirty="0"/>
              <a:t>(</a:t>
            </a:r>
            <a:r>
              <a:rPr lang="en-US" b="1" i="1" dirty="0" err="1"/>
              <a:t>c</a:t>
            </a:r>
            <a:r>
              <a:rPr lang="en-US" b="1" i="1" dirty="0" err="1">
                <a:solidFill>
                  <a:srgbClr val="FF0000"/>
                </a:solidFill>
              </a:rPr>
              <a:t>e</a:t>
            </a:r>
            <a:r>
              <a:rPr lang="en-US" b="1" baseline="-25000" dirty="0">
                <a:solidFill>
                  <a:srgbClr val="FF0000"/>
                </a:solidFill>
              </a:rPr>
              <a:t> </a:t>
            </a:r>
            <a:r>
              <a:rPr lang="en-US" b="1" i="1" dirty="0"/>
              <a:t>+ d</a:t>
            </a:r>
            <a:r>
              <a:rPr lang="en-US" b="1" dirty="0"/>
              <a:t>) </a:t>
            </a:r>
            <a:r>
              <a:rPr lang="en-US" b="1" i="1" dirty="0"/>
              <a:t>+ b</a:t>
            </a:r>
            <a:r>
              <a:rPr lang="en-US" b="1" i="1" dirty="0">
                <a:solidFill>
                  <a:srgbClr val="FF0000"/>
                </a:solidFill>
              </a:rPr>
              <a:t>e</a:t>
            </a:r>
            <a:r>
              <a:rPr lang="en-US" b="1" dirty="0">
                <a:solidFill>
                  <a:srgbClr val="FF0000"/>
                </a:solidFill>
              </a:rPr>
              <a:t>	 </a:t>
            </a:r>
            <a:r>
              <a:rPr lang="en-US" b="1" dirty="0"/>
              <a:t>(</a:t>
            </a:r>
            <a:r>
              <a:rPr lang="en-US" b="1" i="1" dirty="0">
                <a:solidFill>
                  <a:srgbClr val="FF0000"/>
                </a:solidFill>
              </a:rPr>
              <a:t>a</a:t>
            </a:r>
            <a:r>
              <a:rPr lang="en-US" b="1" i="1" dirty="0"/>
              <a:t>c</a:t>
            </a:r>
            <a:r>
              <a:rPr lang="en-US" b="1" dirty="0"/>
              <a:t> </a:t>
            </a:r>
            <a:r>
              <a:rPr lang="en-US" b="1" i="1" dirty="0"/>
              <a:t>+ b</a:t>
            </a:r>
            <a:r>
              <a:rPr lang="en-US" b="1" dirty="0"/>
              <a:t>)</a:t>
            </a:r>
            <a:r>
              <a:rPr lang="en-US" b="1" i="1" dirty="0"/>
              <a:t>e</a:t>
            </a:r>
            <a:r>
              <a:rPr lang="en-US" b="1" dirty="0"/>
              <a:t> </a:t>
            </a:r>
            <a:r>
              <a:rPr lang="en-US" b="1" i="1" dirty="0"/>
              <a:t>+ </a:t>
            </a:r>
            <a:r>
              <a:rPr lang="en-US" b="1" i="1" dirty="0">
                <a:solidFill>
                  <a:srgbClr val="FF0000"/>
                </a:solidFill>
              </a:rPr>
              <a:t>a</a:t>
            </a:r>
            <a:r>
              <a:rPr lang="en-US" b="1" i="1" dirty="0"/>
              <a:t>d</a:t>
            </a:r>
            <a:endParaRPr lang="en-US" b="1" baseline="-25000" dirty="0">
              <a:solidFill>
                <a:srgbClr val="FF0000"/>
              </a:solidFill>
            </a:endParaRPr>
          </a:p>
          <a:p>
            <a:pPr algn="just" rtl="0"/>
            <a:endParaRPr lang="en-US" b="1" dirty="0">
              <a:solidFill>
                <a:srgbClr val="FF0000"/>
              </a:solidFill>
            </a:endParaRPr>
          </a:p>
          <a:p>
            <a:pPr algn="just" rtl="0"/>
            <a:r>
              <a:rPr lang="en-US" baseline="-25000" dirty="0"/>
              <a:t> </a:t>
            </a:r>
            <a:endParaRPr lang="en-US" b="1" i="1" dirty="0"/>
          </a:p>
          <a:p>
            <a:pPr algn="l" rtl="0"/>
            <a:endParaRPr lang="en-US" baseline="-25000" dirty="0"/>
          </a:p>
        </p:txBody>
      </p:sp>
      <p:sp>
        <p:nvSpPr>
          <p:cNvPr id="27655" name="Rectangle 66"/>
          <p:cNvSpPr>
            <a:spLocks noChangeArrowheads="1"/>
          </p:cNvSpPr>
          <p:nvPr/>
        </p:nvSpPr>
        <p:spPr bwMode="auto">
          <a:xfrm>
            <a:off x="0" y="3038475"/>
            <a:ext cx="89281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just" rtl="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/>
              <a:t>An </a:t>
            </a:r>
            <a:r>
              <a:rPr lang="en-US" sz="2400" b="1" dirty="0"/>
              <a:t>expression</a:t>
            </a:r>
            <a:r>
              <a:rPr lang="en-US" sz="2400" dirty="0"/>
              <a:t> of a </a:t>
            </a:r>
            <a:r>
              <a:rPr lang="en-US" sz="2400" dirty="0" err="1"/>
              <a:t>homeomorph</a:t>
            </a:r>
            <a:r>
              <a:rPr lang="en-US" sz="2400" dirty="0"/>
              <a:t> of the </a:t>
            </a:r>
            <a:r>
              <a:rPr lang="en-US" sz="2400" b="1" dirty="0"/>
              <a:t>forbidden </a:t>
            </a:r>
            <a:r>
              <a:rPr lang="en-US" sz="2400" b="1" dirty="0" err="1"/>
              <a:t>subgraph</a:t>
            </a:r>
            <a:r>
              <a:rPr lang="en-US" sz="2400" dirty="0"/>
              <a:t> belonging to any </a:t>
            </a:r>
            <a:r>
              <a:rPr lang="en-US" sz="2400" b="1" dirty="0"/>
              <a:t>non-SP </a:t>
            </a:r>
            <a:r>
              <a:rPr lang="en-US" sz="2400" b="1" dirty="0" err="1"/>
              <a:t>st</a:t>
            </a:r>
            <a:r>
              <a:rPr lang="en-US" sz="2400" b="1" dirty="0"/>
              <a:t>-dag</a:t>
            </a:r>
            <a:r>
              <a:rPr lang="en-US" sz="2400" dirty="0"/>
              <a:t> has </a:t>
            </a:r>
            <a:r>
              <a:rPr lang="en-US" sz="2400" b="1" dirty="0"/>
              <a:t>no representation</a:t>
            </a:r>
            <a:r>
              <a:rPr lang="en-US" sz="2400" dirty="0"/>
              <a:t> in which each label appears </a:t>
            </a:r>
            <a:r>
              <a:rPr lang="en-US" sz="2400" b="1" dirty="0"/>
              <a:t>once</a:t>
            </a:r>
            <a:r>
              <a:rPr lang="en-US" sz="2400" dirty="0"/>
              <a:t>.</a:t>
            </a:r>
          </a:p>
          <a:p>
            <a:pPr marL="342900" indent="-342900" algn="just" rtl="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/>
              <a:t>For this reason, an expression of a </a:t>
            </a:r>
            <a:r>
              <a:rPr lang="en-US" sz="2400" b="1" dirty="0"/>
              <a:t>non-SP</a:t>
            </a:r>
            <a:r>
              <a:rPr lang="en-US" sz="2400" dirty="0"/>
              <a:t> </a:t>
            </a:r>
            <a:r>
              <a:rPr lang="en-US" sz="2400" dirty="0" err="1"/>
              <a:t>st</a:t>
            </a:r>
            <a:r>
              <a:rPr lang="en-US" sz="2400" dirty="0"/>
              <a:t>-dag </a:t>
            </a:r>
            <a:r>
              <a:rPr lang="en-US" sz="2400" b="1" dirty="0"/>
              <a:t>cannot</a:t>
            </a:r>
            <a:r>
              <a:rPr lang="en-US" sz="2400" dirty="0"/>
              <a:t> be represented as a </a:t>
            </a:r>
            <a:r>
              <a:rPr lang="en-US" sz="2400" b="1" dirty="0"/>
              <a:t>read-once formula</a:t>
            </a:r>
            <a:r>
              <a:rPr lang="en-US" sz="2400" dirty="0"/>
              <a:t>.</a:t>
            </a:r>
          </a:p>
          <a:p>
            <a:pPr marL="342900" indent="-342900" algn="just" rtl="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/>
              <a:t>For arbitrary functions, which are </a:t>
            </a:r>
            <a:r>
              <a:rPr lang="en-US" sz="2400" b="1" dirty="0"/>
              <a:t>not read-once</a:t>
            </a:r>
            <a:r>
              <a:rPr lang="en-US" sz="2400" dirty="0"/>
              <a:t>, generating the optimum factored form is </a:t>
            </a:r>
            <a:r>
              <a:rPr lang="en-US" sz="2400" b="1" dirty="0"/>
              <a:t>NP-complete</a:t>
            </a:r>
            <a:r>
              <a:rPr lang="en-US" sz="2400" dirty="0"/>
              <a:t>. </a:t>
            </a:r>
          </a:p>
          <a:p>
            <a:pPr marL="342900" indent="-342900" algn="just" rtl="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b="1" dirty="0"/>
              <a:t>Therefore, generating an optimal representation for a non-SP </a:t>
            </a:r>
            <a:r>
              <a:rPr lang="en-US" b="1" dirty="0" err="1"/>
              <a:t>st</a:t>
            </a:r>
            <a:r>
              <a:rPr lang="en-US" b="1" dirty="0"/>
              <a:t>-dag expression is a highly complex problem.</a:t>
            </a:r>
          </a:p>
        </p:txBody>
      </p:sp>
      <p:grpSp>
        <p:nvGrpSpPr>
          <p:cNvPr id="27656" name="Group 80"/>
          <p:cNvGrpSpPr>
            <a:grpSpLocks/>
          </p:cNvGrpSpPr>
          <p:nvPr/>
        </p:nvGrpSpPr>
        <p:grpSpPr bwMode="auto">
          <a:xfrm>
            <a:off x="4186238" y="838200"/>
            <a:ext cx="3486150" cy="1527175"/>
            <a:chOff x="2637" y="528"/>
            <a:chExt cx="2196" cy="962"/>
          </a:xfrm>
        </p:grpSpPr>
        <p:sp>
          <p:nvSpPr>
            <p:cNvPr id="27657" name="Line 68"/>
            <p:cNvSpPr>
              <a:spLocks noChangeShapeType="1"/>
            </p:cNvSpPr>
            <p:nvPr/>
          </p:nvSpPr>
          <p:spPr bwMode="auto">
            <a:xfrm>
              <a:off x="2691" y="754"/>
              <a:ext cx="11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58" name="Line 69"/>
            <p:cNvSpPr>
              <a:spLocks noChangeShapeType="1"/>
            </p:cNvSpPr>
            <p:nvPr/>
          </p:nvSpPr>
          <p:spPr bwMode="auto">
            <a:xfrm>
              <a:off x="3312" y="1264"/>
              <a:ext cx="11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59" name="Text Box 70"/>
            <p:cNvSpPr txBox="1">
              <a:spLocks noChangeArrowheads="1"/>
            </p:cNvSpPr>
            <p:nvPr/>
          </p:nvSpPr>
          <p:spPr bwMode="auto">
            <a:xfrm>
              <a:off x="3186" y="528"/>
              <a:ext cx="680" cy="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i="1"/>
                <a:t>b</a:t>
              </a:r>
              <a:endParaRPr lang="en-US" sz="3200"/>
            </a:p>
            <a:p>
              <a:pPr algn="l" rtl="0"/>
              <a:endParaRPr lang="en-US" sz="2400" i="1"/>
            </a:p>
          </p:txBody>
        </p:sp>
        <p:sp>
          <p:nvSpPr>
            <p:cNvPr id="27660" name="Text Box 71"/>
            <p:cNvSpPr txBox="1">
              <a:spLocks noChangeArrowheads="1"/>
            </p:cNvSpPr>
            <p:nvPr/>
          </p:nvSpPr>
          <p:spPr bwMode="auto">
            <a:xfrm>
              <a:off x="3450" y="797"/>
              <a:ext cx="680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i="1"/>
                <a:t>c</a:t>
              </a:r>
              <a:endParaRPr lang="en-US" sz="3200"/>
            </a:p>
            <a:p>
              <a:pPr algn="l" rtl="0"/>
              <a:endParaRPr lang="en-US" sz="2400" i="1"/>
            </a:p>
          </p:txBody>
        </p:sp>
        <p:sp>
          <p:nvSpPr>
            <p:cNvPr id="27661" name="Text Box 72"/>
            <p:cNvSpPr txBox="1">
              <a:spLocks noChangeArrowheads="1"/>
            </p:cNvSpPr>
            <p:nvPr/>
          </p:nvSpPr>
          <p:spPr bwMode="auto">
            <a:xfrm>
              <a:off x="4153" y="791"/>
              <a:ext cx="680" cy="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i="1"/>
                <a:t>e</a:t>
              </a:r>
              <a:endParaRPr lang="en-US" sz="3200"/>
            </a:p>
            <a:p>
              <a:pPr algn="l" rtl="0"/>
              <a:endParaRPr lang="en-US" sz="2400" i="1"/>
            </a:p>
          </p:txBody>
        </p:sp>
        <p:sp>
          <p:nvSpPr>
            <p:cNvPr id="27662" name="Text Box 73"/>
            <p:cNvSpPr txBox="1">
              <a:spLocks noChangeArrowheads="1"/>
            </p:cNvSpPr>
            <p:nvPr/>
          </p:nvSpPr>
          <p:spPr bwMode="auto">
            <a:xfrm>
              <a:off x="3801" y="1200"/>
              <a:ext cx="680" cy="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i="1"/>
                <a:t>d</a:t>
              </a:r>
              <a:endParaRPr lang="en-US" sz="3200"/>
            </a:p>
            <a:p>
              <a:pPr algn="l" rtl="0"/>
              <a:endParaRPr lang="en-US" sz="2400" i="1"/>
            </a:p>
          </p:txBody>
        </p:sp>
        <p:sp>
          <p:nvSpPr>
            <p:cNvPr id="27663" name="Line 74"/>
            <p:cNvSpPr>
              <a:spLocks noChangeShapeType="1"/>
            </p:cNvSpPr>
            <p:nvPr/>
          </p:nvSpPr>
          <p:spPr bwMode="auto">
            <a:xfrm rot="644599">
              <a:off x="2637" y="801"/>
              <a:ext cx="705" cy="39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4" name="Line 75"/>
            <p:cNvSpPr>
              <a:spLocks noChangeShapeType="1"/>
            </p:cNvSpPr>
            <p:nvPr/>
          </p:nvSpPr>
          <p:spPr bwMode="auto">
            <a:xfrm rot="20955401" flipV="1">
              <a:off x="3248" y="801"/>
              <a:ext cx="705" cy="39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5" name="Line 76"/>
            <p:cNvSpPr>
              <a:spLocks noChangeShapeType="1"/>
            </p:cNvSpPr>
            <p:nvPr/>
          </p:nvSpPr>
          <p:spPr bwMode="auto">
            <a:xfrm rot="644599">
              <a:off x="3848" y="811"/>
              <a:ext cx="705" cy="39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6" name="Text Box 77"/>
            <p:cNvSpPr txBox="1">
              <a:spLocks noChangeArrowheads="1"/>
            </p:cNvSpPr>
            <p:nvPr/>
          </p:nvSpPr>
          <p:spPr bwMode="auto">
            <a:xfrm>
              <a:off x="2815" y="881"/>
              <a:ext cx="680" cy="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i="1"/>
                <a:t>a</a:t>
              </a:r>
              <a:endParaRPr lang="en-US" sz="3200"/>
            </a:p>
            <a:p>
              <a:pPr algn="l" rtl="0"/>
              <a:endParaRPr lang="en-US" sz="2400" i="1"/>
            </a:p>
          </p:txBody>
        </p:sp>
        <p:sp>
          <p:nvSpPr>
            <p:cNvPr id="27667" name="Oval 78"/>
            <p:cNvSpPr>
              <a:spLocks noChangeArrowheads="1"/>
            </p:cNvSpPr>
            <p:nvPr/>
          </p:nvSpPr>
          <p:spPr bwMode="auto">
            <a:xfrm flipH="1" flipV="1">
              <a:off x="4481" y="1239"/>
              <a:ext cx="57" cy="44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6EC54A8-FE73-443B-881E-1CEC8F886385}" type="datetime5">
              <a:rPr lang="en-US" sz="1400" smtClean="0"/>
              <a:pPr eaLnBrk="1" hangingPunct="1"/>
              <a:t>4-Feb-15</a:t>
            </a:fld>
            <a:endParaRPr lang="en-US" sz="1400" smtClean="0"/>
          </a:p>
        </p:txBody>
      </p:sp>
      <p:sp>
        <p:nvSpPr>
          <p:cNvPr id="2867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B4FD48A-D417-4472-AB32-4D9D336A7B99}" type="slidenum">
              <a:rPr lang="he-IL" sz="1400" smtClean="0">
                <a:cs typeface="Arial" charset="0"/>
              </a:rPr>
              <a:pPr eaLnBrk="1" hangingPunct="1"/>
              <a:t>12</a:t>
            </a:fld>
            <a:endParaRPr lang="en-US" sz="1400" smtClean="0">
              <a:cs typeface="Arial" charset="0"/>
            </a:endParaRP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0513" y="630238"/>
            <a:ext cx="8167687" cy="5465762"/>
          </a:xfrm>
        </p:spPr>
        <p:txBody>
          <a:bodyPr/>
          <a:lstStyle/>
          <a:p>
            <a:pPr algn="just" rtl="0" eaLnBrk="1" hangingPunct="1">
              <a:lnSpc>
                <a:spcPct val="90000"/>
              </a:lnSpc>
              <a:defRPr/>
            </a:pPr>
            <a:r>
              <a:rPr lang="en-US" sz="4000" dirty="0"/>
              <a:t>We consider </a:t>
            </a:r>
            <a:r>
              <a:rPr lang="en-US" sz="4000" b="1" dirty="0">
                <a:solidFill>
                  <a:srgbClr val="FF3300"/>
                </a:solidFill>
              </a:rPr>
              <a:t>rhomboidal digraphs </a:t>
            </a:r>
            <a:r>
              <a:rPr lang="en-US" sz="4000" dirty="0"/>
              <a:t>which are examples of </a:t>
            </a:r>
            <a:r>
              <a:rPr lang="en-US" sz="4000" b="1" dirty="0"/>
              <a:t>non-series-parallel graphs</a:t>
            </a:r>
            <a:r>
              <a:rPr lang="en-US" sz="4000" dirty="0"/>
              <a:t>. </a:t>
            </a:r>
            <a:endParaRPr lang="en-US" sz="4000" dirty="0" smtClean="0"/>
          </a:p>
          <a:p>
            <a:pPr algn="just" rtl="0" eaLnBrk="1" hangingPunct="1">
              <a:lnSpc>
                <a:spcPct val="90000"/>
              </a:lnSpc>
              <a:defRPr/>
            </a:pPr>
            <a:r>
              <a:rPr lang="en-US" sz="4000" dirty="0" smtClean="0"/>
              <a:t>Our intention is to generate and to simplify </a:t>
            </a:r>
            <a:r>
              <a:rPr lang="en-US" sz="4000" b="1" dirty="0" smtClean="0"/>
              <a:t>expressions of </a:t>
            </a:r>
            <a:r>
              <a:rPr lang="en-US" sz="4000" b="1" dirty="0" smtClean="0">
                <a:solidFill>
                  <a:srgbClr val="FF3300"/>
                </a:solidFill>
              </a:rPr>
              <a:t>rhomboidal digraphs</a:t>
            </a:r>
            <a:r>
              <a:rPr lang="en-US" sz="4000" dirty="0" smtClean="0"/>
              <a:t>. </a:t>
            </a:r>
          </a:p>
          <a:p>
            <a:pPr algn="just" rtl="0" eaLnBrk="1" hangingPunct="1">
              <a:lnSpc>
                <a:spcPct val="90000"/>
              </a:lnSpc>
              <a:defRPr/>
            </a:pPr>
            <a:endParaRPr lang="en-US" sz="4000" dirty="0" smtClean="0"/>
          </a:p>
          <a:p>
            <a:pPr algn="just" rtl="0" eaLnBrk="1" hangingPunct="1">
              <a:lnSpc>
                <a:spcPct val="90000"/>
              </a:lnSpc>
              <a:defRPr/>
            </a:pPr>
            <a:r>
              <a:rPr lang="en-US" sz="4000" dirty="0" smtClean="0"/>
              <a:t>With that end in view, we consider </a:t>
            </a:r>
            <a:r>
              <a:rPr lang="en-US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decomposition methods</a:t>
            </a:r>
            <a:r>
              <a:rPr lang="en-US" sz="4000" dirty="0" smtClean="0"/>
              <a:t>. </a:t>
            </a:r>
            <a:endParaRPr lang="ru-RU" sz="4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8A1E732-F2DE-44A3-9E8B-9DD08FE9B9E4}" type="datetime5">
              <a:rPr lang="en-US" sz="1400" smtClean="0"/>
              <a:pPr eaLnBrk="1" hangingPunct="1"/>
              <a:t>4-Feb-15</a:t>
            </a:fld>
            <a:endParaRPr lang="en-US" sz="1400" smtClean="0"/>
          </a:p>
        </p:txBody>
      </p:sp>
      <p:sp>
        <p:nvSpPr>
          <p:cNvPr id="2969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9B6E642-2959-4097-9B84-17591A79C3E1}" type="slidenum">
              <a:rPr lang="he-IL" sz="1400" smtClean="0">
                <a:cs typeface="Arial" charset="0"/>
              </a:rPr>
              <a:pPr eaLnBrk="1" hangingPunct="1"/>
              <a:t>13</a:t>
            </a:fld>
            <a:endParaRPr lang="en-US" sz="1400" smtClean="0">
              <a:cs typeface="Arial" charset="0"/>
            </a:endParaRPr>
          </a:p>
        </p:txBody>
      </p:sp>
      <p:sp>
        <p:nvSpPr>
          <p:cNvPr id="2970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rtl="0" eaLnBrk="1" hangingPunct="1"/>
            <a:r>
              <a:rPr lang="en-US" dirty="0" smtClean="0"/>
              <a:t>Rhomboid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sz="2400" b="1" dirty="0" smtClean="0"/>
          </a:p>
        </p:txBody>
      </p:sp>
      <p:grpSp>
        <p:nvGrpSpPr>
          <p:cNvPr id="29701" name="Group 389"/>
          <p:cNvGrpSpPr>
            <a:grpSpLocks/>
          </p:cNvGrpSpPr>
          <p:nvPr/>
        </p:nvGrpSpPr>
        <p:grpSpPr bwMode="auto">
          <a:xfrm>
            <a:off x="0" y="1341438"/>
            <a:ext cx="9532938" cy="2928938"/>
            <a:chOff x="0" y="845"/>
            <a:chExt cx="6005" cy="1845"/>
          </a:xfrm>
        </p:grpSpPr>
        <p:sp>
          <p:nvSpPr>
            <p:cNvPr id="29741" name="Line 255"/>
            <p:cNvSpPr>
              <a:spLocks noChangeShapeType="1"/>
            </p:cNvSpPr>
            <p:nvPr/>
          </p:nvSpPr>
          <p:spPr bwMode="auto">
            <a:xfrm>
              <a:off x="4308" y="1811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9705" name="Group 347"/>
            <p:cNvGrpSpPr>
              <a:grpSpLocks/>
            </p:cNvGrpSpPr>
            <p:nvPr/>
          </p:nvGrpSpPr>
          <p:grpSpPr bwMode="auto">
            <a:xfrm>
              <a:off x="0" y="845"/>
              <a:ext cx="6005" cy="1845"/>
              <a:chOff x="-912" y="1469"/>
              <a:chExt cx="6005" cy="1845"/>
            </a:xfrm>
          </p:grpSpPr>
          <p:sp>
            <p:nvSpPr>
              <p:cNvPr id="29706" name="Line 348"/>
              <p:cNvSpPr>
                <a:spLocks noChangeShapeType="1"/>
              </p:cNvSpPr>
              <p:nvPr/>
            </p:nvSpPr>
            <p:spPr bwMode="auto">
              <a:xfrm rot="20955401" flipV="1">
                <a:off x="-768" y="1811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07" name="Line 349"/>
              <p:cNvSpPr>
                <a:spLocks noChangeShapeType="1"/>
              </p:cNvSpPr>
              <p:nvPr/>
            </p:nvSpPr>
            <p:spPr bwMode="auto">
              <a:xfrm rot="644599">
                <a:off x="-768" y="2459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08" name="Line 350"/>
              <p:cNvSpPr>
                <a:spLocks noChangeShapeType="1"/>
              </p:cNvSpPr>
              <p:nvPr/>
            </p:nvSpPr>
            <p:spPr bwMode="auto">
              <a:xfrm rot="20955401" flipV="1">
                <a:off x="-84" y="2459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09" name="Line 351"/>
              <p:cNvSpPr>
                <a:spLocks noChangeShapeType="1"/>
              </p:cNvSpPr>
              <p:nvPr/>
            </p:nvSpPr>
            <p:spPr bwMode="auto">
              <a:xfrm rot="644599">
                <a:off x="-96" y="1823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10" name="Line 352"/>
              <p:cNvSpPr>
                <a:spLocks noChangeShapeType="1"/>
              </p:cNvSpPr>
              <p:nvPr/>
            </p:nvSpPr>
            <p:spPr bwMode="auto">
              <a:xfrm rot="20955401" flipV="1">
                <a:off x="588" y="1823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11" name="Line 353"/>
              <p:cNvSpPr>
                <a:spLocks noChangeShapeType="1"/>
              </p:cNvSpPr>
              <p:nvPr/>
            </p:nvSpPr>
            <p:spPr bwMode="auto">
              <a:xfrm rot="644599">
                <a:off x="588" y="2471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12" name="Line 354"/>
              <p:cNvSpPr>
                <a:spLocks noChangeShapeType="1"/>
              </p:cNvSpPr>
              <p:nvPr/>
            </p:nvSpPr>
            <p:spPr bwMode="auto">
              <a:xfrm rot="20955401" flipV="1">
                <a:off x="1272" y="2471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13" name="Line 355"/>
              <p:cNvSpPr>
                <a:spLocks noChangeShapeType="1"/>
              </p:cNvSpPr>
              <p:nvPr/>
            </p:nvSpPr>
            <p:spPr bwMode="auto">
              <a:xfrm rot="644599">
                <a:off x="1260" y="1835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9714" name="Group 356"/>
              <p:cNvGrpSpPr>
                <a:grpSpLocks/>
              </p:cNvGrpSpPr>
              <p:nvPr/>
            </p:nvGrpSpPr>
            <p:grpSpPr bwMode="auto">
              <a:xfrm>
                <a:off x="1944" y="1835"/>
                <a:ext cx="1474" cy="1149"/>
                <a:chOff x="1944" y="1835"/>
                <a:chExt cx="1474" cy="1149"/>
              </a:xfrm>
            </p:grpSpPr>
            <p:sp>
              <p:nvSpPr>
                <p:cNvPr id="29735" name="Line 357"/>
                <p:cNvSpPr>
                  <a:spLocks noChangeShapeType="1"/>
                </p:cNvSpPr>
                <p:nvPr/>
              </p:nvSpPr>
              <p:spPr bwMode="auto">
                <a:xfrm rot="20955401" flipV="1">
                  <a:off x="1944" y="1835"/>
                  <a:ext cx="790" cy="50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36" name="Line 358"/>
                <p:cNvSpPr>
                  <a:spLocks noChangeShapeType="1"/>
                </p:cNvSpPr>
                <p:nvPr/>
              </p:nvSpPr>
              <p:spPr bwMode="auto">
                <a:xfrm rot="644599">
                  <a:off x="1944" y="2483"/>
                  <a:ext cx="790" cy="50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37" name="Line 359"/>
                <p:cNvSpPr>
                  <a:spLocks noChangeShapeType="1"/>
                </p:cNvSpPr>
                <p:nvPr/>
              </p:nvSpPr>
              <p:spPr bwMode="auto">
                <a:xfrm rot="20955401" flipV="1">
                  <a:off x="2628" y="2483"/>
                  <a:ext cx="790" cy="50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38" name="Line 360"/>
                <p:cNvSpPr>
                  <a:spLocks noChangeShapeType="1"/>
                </p:cNvSpPr>
                <p:nvPr/>
              </p:nvSpPr>
              <p:spPr bwMode="auto">
                <a:xfrm rot="644599">
                  <a:off x="2616" y="1847"/>
                  <a:ext cx="790" cy="50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9715" name="Line 361"/>
              <p:cNvSpPr>
                <a:spLocks noChangeShapeType="1"/>
              </p:cNvSpPr>
              <p:nvPr/>
            </p:nvSpPr>
            <p:spPr bwMode="auto">
              <a:xfrm rot="20955401" flipV="1">
                <a:off x="3310" y="1847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16" name="Line 362"/>
              <p:cNvSpPr>
                <a:spLocks noChangeShapeType="1"/>
              </p:cNvSpPr>
              <p:nvPr/>
            </p:nvSpPr>
            <p:spPr bwMode="auto">
              <a:xfrm rot="644599">
                <a:off x="3310" y="2495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17" name="Line 363"/>
              <p:cNvSpPr>
                <a:spLocks noChangeShapeType="1"/>
              </p:cNvSpPr>
              <p:nvPr/>
            </p:nvSpPr>
            <p:spPr bwMode="auto">
              <a:xfrm rot="20955401" flipV="1">
                <a:off x="3994" y="2495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18" name="Line 364"/>
              <p:cNvSpPr>
                <a:spLocks noChangeShapeType="1"/>
              </p:cNvSpPr>
              <p:nvPr/>
            </p:nvSpPr>
            <p:spPr bwMode="auto">
              <a:xfrm rot="644599">
                <a:off x="3982" y="1859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19" name="Text Box 365"/>
              <p:cNvSpPr txBox="1">
                <a:spLocks noChangeArrowheads="1"/>
              </p:cNvSpPr>
              <p:nvPr/>
            </p:nvSpPr>
            <p:spPr bwMode="auto">
              <a:xfrm>
                <a:off x="-570" y="1763"/>
                <a:ext cx="762" cy="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 i="1"/>
                  <a:t>e</a:t>
                </a:r>
                <a:r>
                  <a:rPr lang="en-US" sz="2400" baseline="-25000"/>
                  <a:t>1</a:t>
                </a:r>
                <a:endParaRPr lang="en-US" sz="3200"/>
              </a:p>
              <a:p>
                <a:pPr algn="l" rtl="0"/>
                <a:endParaRPr lang="en-US" sz="2400" i="1"/>
              </a:p>
            </p:txBody>
          </p:sp>
          <p:sp>
            <p:nvSpPr>
              <p:cNvPr id="29720" name="Text Box 366"/>
              <p:cNvSpPr txBox="1">
                <a:spLocks noChangeArrowheads="1"/>
              </p:cNvSpPr>
              <p:nvPr/>
            </p:nvSpPr>
            <p:spPr bwMode="auto">
              <a:xfrm>
                <a:off x="207" y="1811"/>
                <a:ext cx="762" cy="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 i="1"/>
                  <a:t>e</a:t>
                </a:r>
                <a:r>
                  <a:rPr lang="en-US" sz="2400" baseline="-25000"/>
                  <a:t>2</a:t>
                </a:r>
                <a:endParaRPr lang="en-US" sz="3200"/>
              </a:p>
              <a:p>
                <a:pPr algn="l" rtl="0"/>
                <a:endParaRPr lang="en-US" sz="2400" i="1"/>
              </a:p>
            </p:txBody>
          </p:sp>
          <p:sp>
            <p:nvSpPr>
              <p:cNvPr id="29721" name="Text Box 367"/>
              <p:cNvSpPr txBox="1">
                <a:spLocks noChangeArrowheads="1"/>
              </p:cNvSpPr>
              <p:nvPr/>
            </p:nvSpPr>
            <p:spPr bwMode="auto">
              <a:xfrm>
                <a:off x="4331" y="1859"/>
                <a:ext cx="762" cy="3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 i="1"/>
                  <a:t>e</a:t>
                </a:r>
                <a:r>
                  <a:rPr lang="en-US" sz="2400" baseline="-25000"/>
                  <a:t>2</a:t>
                </a:r>
                <a:r>
                  <a:rPr lang="en-US" sz="2400" i="1" baseline="-25000"/>
                  <a:t>n</a:t>
                </a:r>
                <a:endParaRPr lang="en-US" sz="3200" i="1"/>
              </a:p>
              <a:p>
                <a:pPr algn="l" rtl="0"/>
                <a:endParaRPr lang="en-US" sz="2400" i="1"/>
              </a:p>
            </p:txBody>
          </p:sp>
          <p:sp>
            <p:nvSpPr>
              <p:cNvPr id="29722" name="Text Box 368"/>
              <p:cNvSpPr txBox="1">
                <a:spLocks noChangeArrowheads="1"/>
              </p:cNvSpPr>
              <p:nvPr/>
            </p:nvSpPr>
            <p:spPr bwMode="auto">
              <a:xfrm>
                <a:off x="4331" y="2627"/>
                <a:ext cx="762" cy="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 i="1"/>
                  <a:t>d</a:t>
                </a:r>
                <a:r>
                  <a:rPr lang="en-US" sz="2400" baseline="-25000"/>
                  <a:t>2</a:t>
                </a:r>
                <a:r>
                  <a:rPr lang="en-US" sz="2400" i="1" baseline="-25000"/>
                  <a:t>n</a:t>
                </a:r>
                <a:endParaRPr lang="en-US" sz="3200" i="1"/>
              </a:p>
              <a:p>
                <a:pPr algn="l" rtl="0"/>
                <a:endParaRPr lang="en-US" sz="2400" i="1"/>
              </a:p>
            </p:txBody>
          </p:sp>
          <p:sp>
            <p:nvSpPr>
              <p:cNvPr id="29723" name="Text Box 369"/>
              <p:cNvSpPr txBox="1">
                <a:spLocks noChangeArrowheads="1"/>
              </p:cNvSpPr>
              <p:nvPr/>
            </p:nvSpPr>
            <p:spPr bwMode="auto">
              <a:xfrm>
                <a:off x="256" y="2591"/>
                <a:ext cx="762" cy="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 i="1"/>
                  <a:t>d</a:t>
                </a:r>
                <a:r>
                  <a:rPr lang="en-US" sz="2400" baseline="-25000"/>
                  <a:t>2</a:t>
                </a:r>
                <a:endParaRPr lang="en-US" sz="3200"/>
              </a:p>
              <a:p>
                <a:pPr algn="l" rtl="0"/>
                <a:endParaRPr lang="en-US" sz="2400" i="1"/>
              </a:p>
            </p:txBody>
          </p:sp>
          <p:sp>
            <p:nvSpPr>
              <p:cNvPr id="29724" name="Text Box 370"/>
              <p:cNvSpPr txBox="1">
                <a:spLocks noChangeArrowheads="1"/>
              </p:cNvSpPr>
              <p:nvPr/>
            </p:nvSpPr>
            <p:spPr bwMode="auto">
              <a:xfrm>
                <a:off x="-459" y="2723"/>
                <a:ext cx="762" cy="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 i="1"/>
                  <a:t>d</a:t>
                </a:r>
                <a:r>
                  <a:rPr lang="en-US" sz="2400" baseline="-25000"/>
                  <a:t>1</a:t>
                </a:r>
                <a:endParaRPr lang="en-US" sz="3200"/>
              </a:p>
              <a:p>
                <a:pPr algn="l" rtl="0"/>
                <a:endParaRPr lang="en-US" sz="2400" i="1"/>
              </a:p>
            </p:txBody>
          </p:sp>
          <p:sp>
            <p:nvSpPr>
              <p:cNvPr id="29725" name="Text Box 371"/>
              <p:cNvSpPr txBox="1">
                <a:spLocks noChangeArrowheads="1"/>
              </p:cNvSpPr>
              <p:nvPr/>
            </p:nvSpPr>
            <p:spPr bwMode="auto">
              <a:xfrm>
                <a:off x="-912" y="2252"/>
                <a:ext cx="199" cy="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/>
                  <a:t>1</a:t>
                </a:r>
              </a:p>
            </p:txBody>
          </p:sp>
          <p:sp>
            <p:nvSpPr>
              <p:cNvPr id="29726" name="Text Box 372"/>
              <p:cNvSpPr txBox="1">
                <a:spLocks noChangeArrowheads="1"/>
              </p:cNvSpPr>
              <p:nvPr/>
            </p:nvSpPr>
            <p:spPr bwMode="auto">
              <a:xfrm>
                <a:off x="507" y="2089"/>
                <a:ext cx="199" cy="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/>
                  <a:t>2</a:t>
                </a:r>
              </a:p>
            </p:txBody>
          </p:sp>
          <p:sp>
            <p:nvSpPr>
              <p:cNvPr id="29727" name="Text Box 373"/>
              <p:cNvSpPr txBox="1">
                <a:spLocks noChangeArrowheads="1"/>
              </p:cNvSpPr>
              <p:nvPr/>
            </p:nvSpPr>
            <p:spPr bwMode="auto">
              <a:xfrm>
                <a:off x="4649" y="2389"/>
                <a:ext cx="199" cy="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 i="1"/>
                  <a:t>n</a:t>
                </a:r>
              </a:p>
            </p:txBody>
          </p:sp>
          <p:sp>
            <p:nvSpPr>
              <p:cNvPr id="29728" name="Text Box 374"/>
              <p:cNvSpPr txBox="1">
                <a:spLocks noChangeArrowheads="1"/>
              </p:cNvSpPr>
              <p:nvPr/>
            </p:nvSpPr>
            <p:spPr bwMode="auto">
              <a:xfrm>
                <a:off x="-165" y="1469"/>
                <a:ext cx="199" cy="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/>
                  <a:t>1</a:t>
                </a:r>
              </a:p>
            </p:txBody>
          </p:sp>
          <p:sp>
            <p:nvSpPr>
              <p:cNvPr id="29729" name="Text Box 375"/>
              <p:cNvSpPr txBox="1">
                <a:spLocks noChangeArrowheads="1"/>
              </p:cNvSpPr>
              <p:nvPr/>
            </p:nvSpPr>
            <p:spPr bwMode="auto">
              <a:xfrm>
                <a:off x="1215" y="1489"/>
                <a:ext cx="199" cy="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/>
                  <a:t>2</a:t>
                </a:r>
              </a:p>
            </p:txBody>
          </p:sp>
          <p:sp>
            <p:nvSpPr>
              <p:cNvPr id="29730" name="Text Box 376"/>
              <p:cNvSpPr txBox="1">
                <a:spLocks noChangeArrowheads="1"/>
              </p:cNvSpPr>
              <p:nvPr/>
            </p:nvSpPr>
            <p:spPr bwMode="auto">
              <a:xfrm>
                <a:off x="3836" y="1532"/>
                <a:ext cx="403" cy="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 i="1"/>
                  <a:t>n</a:t>
                </a:r>
                <a:r>
                  <a:rPr lang="en-US" sz="2400"/>
                  <a:t>-1</a:t>
                </a:r>
                <a:endParaRPr lang="en-US" sz="2400" i="1"/>
              </a:p>
            </p:txBody>
          </p:sp>
          <p:sp>
            <p:nvSpPr>
              <p:cNvPr id="29731" name="Text Box 377"/>
              <p:cNvSpPr txBox="1">
                <a:spLocks noChangeArrowheads="1"/>
              </p:cNvSpPr>
              <p:nvPr/>
            </p:nvSpPr>
            <p:spPr bwMode="auto">
              <a:xfrm>
                <a:off x="-129" y="3017"/>
                <a:ext cx="199" cy="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/>
                  <a:t>1</a:t>
                </a:r>
              </a:p>
            </p:txBody>
          </p:sp>
          <p:sp>
            <p:nvSpPr>
              <p:cNvPr id="29732" name="Text Box 378"/>
              <p:cNvSpPr txBox="1">
                <a:spLocks noChangeArrowheads="1"/>
              </p:cNvSpPr>
              <p:nvPr/>
            </p:nvSpPr>
            <p:spPr bwMode="auto">
              <a:xfrm>
                <a:off x="1251" y="3037"/>
                <a:ext cx="199" cy="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/>
                  <a:t>2</a:t>
                </a:r>
              </a:p>
            </p:txBody>
          </p:sp>
          <p:sp>
            <p:nvSpPr>
              <p:cNvPr id="29733" name="Text Box 379"/>
              <p:cNvSpPr txBox="1">
                <a:spLocks noChangeArrowheads="1"/>
              </p:cNvSpPr>
              <p:nvPr/>
            </p:nvSpPr>
            <p:spPr bwMode="auto">
              <a:xfrm>
                <a:off x="3860" y="3032"/>
                <a:ext cx="439" cy="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 i="1"/>
                  <a:t>n</a:t>
                </a:r>
                <a:r>
                  <a:rPr lang="en-US" sz="2400"/>
                  <a:t>-1</a:t>
                </a:r>
                <a:endParaRPr lang="en-US" sz="2400" i="1"/>
              </a:p>
            </p:txBody>
          </p:sp>
          <p:sp>
            <p:nvSpPr>
              <p:cNvPr id="29734" name="Oval 380"/>
              <p:cNvSpPr>
                <a:spLocks noChangeArrowheads="1"/>
              </p:cNvSpPr>
              <p:nvPr/>
            </p:nvSpPr>
            <p:spPr bwMode="auto">
              <a:xfrm flipH="1" flipV="1">
                <a:off x="4708" y="2404"/>
                <a:ext cx="64" cy="55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9702" name="Text Box 381"/>
          <p:cNvSpPr txBox="1">
            <a:spLocks noChangeArrowheads="1"/>
          </p:cNvSpPr>
          <p:nvPr/>
        </p:nvSpPr>
        <p:spPr bwMode="auto">
          <a:xfrm>
            <a:off x="612775" y="4414838"/>
            <a:ext cx="8323263" cy="2443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rtl="0" eaLnBrk="1" hangingPunct="1">
              <a:spcBef>
                <a:spcPct val="50000"/>
              </a:spcBef>
            </a:pPr>
            <a:r>
              <a:rPr lang="en-US" u="sng" dirty="0"/>
              <a:t>The set of vertices of </a:t>
            </a:r>
            <a:r>
              <a:rPr lang="en-US" i="1" u="sng" dirty="0"/>
              <a:t>N</a:t>
            </a:r>
            <a:r>
              <a:rPr lang="en-US" u="sng" dirty="0"/>
              <a:t>-vertex </a:t>
            </a:r>
            <a:r>
              <a:rPr lang="en-US" u="sng" dirty="0" smtClean="0"/>
              <a:t>rhomboid</a:t>
            </a:r>
            <a:r>
              <a:rPr lang="en-US" dirty="0" smtClean="0"/>
              <a:t> </a:t>
            </a:r>
            <a:endParaRPr lang="en-US" dirty="0"/>
          </a:p>
          <a:p>
            <a:pPr algn="ctr" rtl="0" eaLnBrk="1" hangingPunct="1">
              <a:spcBef>
                <a:spcPct val="50000"/>
              </a:spcBef>
            </a:pPr>
            <a:r>
              <a:rPr lang="en-US" dirty="0"/>
              <a:t>(</a:t>
            </a:r>
            <a:r>
              <a:rPr lang="en-US" i="1" dirty="0"/>
              <a:t>N</a:t>
            </a:r>
            <a:r>
              <a:rPr lang="en-US" dirty="0"/>
              <a:t>-1)/3 </a:t>
            </a:r>
            <a:r>
              <a:rPr lang="en-US" i="1" dirty="0"/>
              <a:t>upper vertices</a:t>
            </a:r>
          </a:p>
          <a:p>
            <a:pPr algn="ctr" rtl="0" eaLnBrk="1" hangingPunct="1">
              <a:spcBef>
                <a:spcPct val="50000"/>
              </a:spcBef>
            </a:pPr>
            <a:r>
              <a:rPr lang="en-US" b="1" dirty="0"/>
              <a:t>(</a:t>
            </a:r>
            <a:r>
              <a:rPr lang="en-US" b="1" i="1" dirty="0">
                <a:cs typeface="Times New Roman" pitchFamily="18" charset="0"/>
              </a:rPr>
              <a:t>N</a:t>
            </a:r>
            <a:r>
              <a:rPr lang="en-US" b="1" dirty="0">
                <a:cs typeface="Times New Roman" pitchFamily="18" charset="0"/>
              </a:rPr>
              <a:t>+2)/3 </a:t>
            </a:r>
            <a:r>
              <a:rPr lang="en-US" b="1" i="1" dirty="0">
                <a:cs typeface="Times New Roman" pitchFamily="18" charset="0"/>
              </a:rPr>
              <a:t>middle</a:t>
            </a:r>
            <a:r>
              <a:rPr lang="en-US" b="1" dirty="0">
                <a:cs typeface="Times New Roman" pitchFamily="18" charset="0"/>
              </a:rPr>
              <a:t> (</a:t>
            </a:r>
            <a:r>
              <a:rPr lang="en-US" b="1" i="1" dirty="0">
                <a:cs typeface="Times New Roman" pitchFamily="18" charset="0"/>
              </a:rPr>
              <a:t>basic</a:t>
            </a:r>
            <a:r>
              <a:rPr lang="en-US" b="1" dirty="0">
                <a:cs typeface="Times New Roman" pitchFamily="18" charset="0"/>
              </a:rPr>
              <a:t>) </a:t>
            </a:r>
            <a:r>
              <a:rPr lang="en-US" b="1" i="1" dirty="0">
                <a:cs typeface="Times New Roman" pitchFamily="18" charset="0"/>
              </a:rPr>
              <a:t>vertices </a:t>
            </a:r>
            <a:r>
              <a:rPr lang="en-US" b="1" dirty="0">
                <a:cs typeface="Times New Roman" pitchFamily="18" charset="0"/>
              </a:rPr>
              <a:t>(</a:t>
            </a:r>
            <a:r>
              <a:rPr lang="en-US" b="1" i="1" dirty="0"/>
              <a:t>n </a:t>
            </a:r>
            <a:r>
              <a:rPr lang="en-US" b="1" i="1" dirty="0">
                <a:cs typeface="Times New Roman" pitchFamily="18" charset="0"/>
              </a:rPr>
              <a:t>– size of </a:t>
            </a:r>
            <a:r>
              <a:rPr lang="en-US" b="1" i="1" dirty="0" smtClean="0">
                <a:cs typeface="Times New Roman" pitchFamily="18" charset="0"/>
              </a:rPr>
              <a:t>rhomboid</a:t>
            </a:r>
            <a:r>
              <a:rPr lang="en-US" b="1" dirty="0" smtClean="0">
                <a:cs typeface="Times New Roman" pitchFamily="18" charset="0"/>
              </a:rPr>
              <a:t>)</a:t>
            </a:r>
            <a:endParaRPr lang="en-US" b="1" i="1" dirty="0">
              <a:cs typeface="Times New Roman" pitchFamily="18" charset="0"/>
            </a:endParaRPr>
          </a:p>
          <a:p>
            <a:pPr algn="ctr" rtl="0" eaLnBrk="1" hangingPunct="1">
              <a:spcBef>
                <a:spcPct val="50000"/>
              </a:spcBef>
            </a:pPr>
            <a:r>
              <a:rPr lang="en-US" dirty="0"/>
              <a:t>(</a:t>
            </a:r>
            <a:r>
              <a:rPr lang="en-US" i="1" dirty="0"/>
              <a:t>N</a:t>
            </a:r>
            <a:r>
              <a:rPr lang="en-US" dirty="0"/>
              <a:t>-1)/3 </a:t>
            </a:r>
            <a:r>
              <a:rPr lang="en-US" i="1" dirty="0"/>
              <a:t>lower vertices</a:t>
            </a:r>
            <a:endParaRPr lang="ru-RU" i="1" dirty="0"/>
          </a:p>
        </p:txBody>
      </p:sp>
      <p:sp>
        <p:nvSpPr>
          <p:cNvPr id="29703" name="Text Box 382"/>
          <p:cNvSpPr txBox="1">
            <a:spLocks noChangeArrowheads="1"/>
          </p:cNvSpPr>
          <p:nvPr/>
        </p:nvSpPr>
        <p:spPr bwMode="auto">
          <a:xfrm>
            <a:off x="228600" y="882650"/>
            <a:ext cx="87947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rtl="0" eaLnBrk="1" hangingPunct="1">
              <a:spcBef>
                <a:spcPct val="50000"/>
              </a:spcBef>
            </a:pPr>
            <a:r>
              <a:rPr lang="en-US" sz="2400" b="1" dirty="0" smtClean="0">
                <a:solidFill>
                  <a:schemeClr val="tx2"/>
                </a:solidFill>
              </a:rPr>
              <a:t>(</a:t>
            </a:r>
            <a:r>
              <a:rPr lang="en-US" sz="2400" b="1" dirty="0" smtClean="0"/>
              <a:t>Consecutive </a:t>
            </a:r>
            <a:r>
              <a:rPr lang="en-US" sz="2400" b="1" dirty="0"/>
              <a:t>series compositions of </a:t>
            </a:r>
            <a:r>
              <a:rPr lang="en-US" sz="2400" b="1" i="1" dirty="0">
                <a:solidFill>
                  <a:srgbClr val="CC00CC"/>
                </a:solidFill>
              </a:rPr>
              <a:t>rhomb </a:t>
            </a:r>
            <a:r>
              <a:rPr lang="en-US" sz="2400" b="1" dirty="0" err="1"/>
              <a:t>st-dags</a:t>
            </a:r>
            <a:r>
              <a:rPr lang="en-US" sz="2400" b="1" dirty="0" smtClean="0">
                <a:solidFill>
                  <a:schemeClr val="tx2"/>
                </a:solidFill>
              </a:rPr>
              <a:t>)</a:t>
            </a:r>
            <a:endParaRPr lang="ru-RU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34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8A1E732-F2DE-44A3-9E8B-9DD08FE9B9E4}" type="datetime5">
              <a:rPr lang="en-US" sz="1400" smtClean="0"/>
              <a:pPr eaLnBrk="1" hangingPunct="1"/>
              <a:t>4-Feb-15</a:t>
            </a:fld>
            <a:endParaRPr lang="en-US" sz="1400" smtClean="0"/>
          </a:p>
        </p:txBody>
      </p:sp>
      <p:sp>
        <p:nvSpPr>
          <p:cNvPr id="2969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9B6E642-2959-4097-9B84-17591A79C3E1}" type="slidenum">
              <a:rPr lang="he-IL" sz="1400" smtClean="0">
                <a:cs typeface="Arial" charset="0"/>
              </a:rPr>
              <a:pPr eaLnBrk="1" hangingPunct="1"/>
              <a:t>14</a:t>
            </a:fld>
            <a:endParaRPr lang="en-US" sz="1400" smtClean="0">
              <a:cs typeface="Arial" charset="0"/>
            </a:endParaRPr>
          </a:p>
        </p:txBody>
      </p:sp>
      <p:sp>
        <p:nvSpPr>
          <p:cNvPr id="2970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rtl="0" eaLnBrk="1" hangingPunct="1"/>
            <a:r>
              <a:rPr lang="en-US" dirty="0" smtClean="0"/>
              <a:t>Square Rhomboid (</a:t>
            </a:r>
            <a:r>
              <a:rPr lang="en-US" b="1" dirty="0" smtClean="0"/>
              <a:t>SR</a:t>
            </a:r>
            <a:r>
              <a:rPr lang="en-US" dirty="0" smtClean="0"/>
              <a:t>)</a:t>
            </a:r>
            <a:br>
              <a:rPr lang="en-US" dirty="0" smtClean="0"/>
            </a:br>
            <a:endParaRPr lang="ru-RU" sz="2400" b="1" dirty="0" smtClean="0"/>
          </a:p>
        </p:txBody>
      </p:sp>
      <p:grpSp>
        <p:nvGrpSpPr>
          <p:cNvPr id="29701" name="Group 389"/>
          <p:cNvGrpSpPr>
            <a:grpSpLocks/>
          </p:cNvGrpSpPr>
          <p:nvPr/>
        </p:nvGrpSpPr>
        <p:grpSpPr bwMode="auto">
          <a:xfrm>
            <a:off x="0" y="1328738"/>
            <a:ext cx="9532938" cy="2994025"/>
            <a:chOff x="0" y="837"/>
            <a:chExt cx="6005" cy="1886"/>
          </a:xfrm>
        </p:grpSpPr>
        <p:grpSp>
          <p:nvGrpSpPr>
            <p:cNvPr id="29704" name="Group 346"/>
            <p:cNvGrpSpPr>
              <a:grpSpLocks/>
            </p:cNvGrpSpPr>
            <p:nvPr/>
          </p:nvGrpSpPr>
          <p:grpSpPr bwMode="auto">
            <a:xfrm>
              <a:off x="204" y="837"/>
              <a:ext cx="5416" cy="1886"/>
              <a:chOff x="204" y="1065"/>
              <a:chExt cx="5416" cy="1886"/>
            </a:xfrm>
          </p:grpSpPr>
          <p:sp>
            <p:nvSpPr>
              <p:cNvPr id="29739" name="Line 244"/>
              <p:cNvSpPr>
                <a:spLocks noChangeShapeType="1"/>
              </p:cNvSpPr>
              <p:nvPr/>
            </p:nvSpPr>
            <p:spPr bwMode="auto">
              <a:xfrm>
                <a:off x="204" y="2003"/>
                <a:ext cx="13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40" name="Line 248"/>
              <p:cNvSpPr>
                <a:spLocks noChangeShapeType="1"/>
              </p:cNvSpPr>
              <p:nvPr/>
            </p:nvSpPr>
            <p:spPr bwMode="auto">
              <a:xfrm>
                <a:off x="1560" y="2015"/>
                <a:ext cx="13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41" name="Line 255"/>
              <p:cNvSpPr>
                <a:spLocks noChangeShapeType="1"/>
              </p:cNvSpPr>
              <p:nvPr/>
            </p:nvSpPr>
            <p:spPr bwMode="auto">
              <a:xfrm>
                <a:off x="4308" y="2039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42" name="Line 257"/>
              <p:cNvSpPr>
                <a:spLocks noChangeShapeType="1"/>
              </p:cNvSpPr>
              <p:nvPr/>
            </p:nvSpPr>
            <p:spPr bwMode="auto">
              <a:xfrm>
                <a:off x="876" y="1367"/>
                <a:ext cx="13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43" name="Line 258"/>
              <p:cNvSpPr>
                <a:spLocks noChangeShapeType="1"/>
              </p:cNvSpPr>
              <p:nvPr/>
            </p:nvSpPr>
            <p:spPr bwMode="auto">
              <a:xfrm>
                <a:off x="2249" y="1384"/>
                <a:ext cx="13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44" name="Line 259"/>
              <p:cNvSpPr>
                <a:spLocks noChangeShapeType="1"/>
              </p:cNvSpPr>
              <p:nvPr/>
            </p:nvSpPr>
            <p:spPr bwMode="auto">
              <a:xfrm>
                <a:off x="3605" y="1384"/>
                <a:ext cx="13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45" name="Line 260"/>
              <p:cNvSpPr>
                <a:spLocks noChangeShapeType="1"/>
              </p:cNvSpPr>
              <p:nvPr/>
            </p:nvSpPr>
            <p:spPr bwMode="auto">
              <a:xfrm>
                <a:off x="900" y="2651"/>
                <a:ext cx="13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46" name="Line 261"/>
              <p:cNvSpPr>
                <a:spLocks noChangeShapeType="1"/>
              </p:cNvSpPr>
              <p:nvPr/>
            </p:nvSpPr>
            <p:spPr bwMode="auto">
              <a:xfrm>
                <a:off x="2261" y="2656"/>
                <a:ext cx="13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47" name="Line 262"/>
              <p:cNvSpPr>
                <a:spLocks noChangeShapeType="1"/>
              </p:cNvSpPr>
              <p:nvPr/>
            </p:nvSpPr>
            <p:spPr bwMode="auto">
              <a:xfrm>
                <a:off x="3629" y="2668"/>
                <a:ext cx="13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48" name="Text Box 263"/>
              <p:cNvSpPr txBox="1">
                <a:spLocks noChangeArrowheads="1"/>
              </p:cNvSpPr>
              <p:nvPr/>
            </p:nvSpPr>
            <p:spPr bwMode="auto">
              <a:xfrm>
                <a:off x="681" y="1733"/>
                <a:ext cx="762" cy="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 i="1"/>
                  <a:t>b</a:t>
                </a:r>
                <a:r>
                  <a:rPr lang="en-US" sz="2400" baseline="-25000"/>
                  <a:t>1</a:t>
                </a:r>
                <a:endParaRPr lang="en-US" sz="3200"/>
              </a:p>
              <a:p>
                <a:pPr algn="l" rtl="0"/>
                <a:endParaRPr lang="en-US" sz="2400" i="1"/>
              </a:p>
            </p:txBody>
          </p:sp>
          <p:sp>
            <p:nvSpPr>
              <p:cNvPr id="29749" name="Text Box 265"/>
              <p:cNvSpPr txBox="1">
                <a:spLocks noChangeArrowheads="1"/>
              </p:cNvSpPr>
              <p:nvPr/>
            </p:nvSpPr>
            <p:spPr bwMode="auto">
              <a:xfrm>
                <a:off x="4782" y="1776"/>
                <a:ext cx="762" cy="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 i="1"/>
                  <a:t>b</a:t>
                </a:r>
                <a:r>
                  <a:rPr lang="en-US" sz="2400" i="1" baseline="-25000"/>
                  <a:t>n</a:t>
                </a:r>
                <a:r>
                  <a:rPr lang="en-US" sz="2400" baseline="-25000"/>
                  <a:t>-1</a:t>
                </a:r>
                <a:endParaRPr lang="en-US" sz="3200" i="1"/>
              </a:p>
              <a:p>
                <a:pPr algn="l" rtl="0"/>
                <a:endParaRPr lang="en-US" sz="2400" i="1"/>
              </a:p>
            </p:txBody>
          </p:sp>
          <p:sp>
            <p:nvSpPr>
              <p:cNvPr id="29750" name="Text Box 266"/>
              <p:cNvSpPr txBox="1">
                <a:spLocks noChangeArrowheads="1"/>
              </p:cNvSpPr>
              <p:nvPr/>
            </p:nvSpPr>
            <p:spPr bwMode="auto">
              <a:xfrm>
                <a:off x="1389" y="1065"/>
                <a:ext cx="762" cy="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 i="1"/>
                  <a:t>c</a:t>
                </a:r>
                <a:r>
                  <a:rPr lang="en-US" sz="2400" baseline="-25000"/>
                  <a:t>1</a:t>
                </a:r>
                <a:endParaRPr lang="en-US" sz="3200"/>
              </a:p>
              <a:p>
                <a:pPr algn="l" rtl="0"/>
                <a:endParaRPr lang="en-US" sz="2400" i="1"/>
              </a:p>
            </p:txBody>
          </p:sp>
          <p:sp>
            <p:nvSpPr>
              <p:cNvPr id="29751" name="Text Box 267"/>
              <p:cNvSpPr txBox="1">
                <a:spLocks noChangeArrowheads="1"/>
              </p:cNvSpPr>
              <p:nvPr/>
            </p:nvSpPr>
            <p:spPr bwMode="auto">
              <a:xfrm>
                <a:off x="4035" y="1070"/>
                <a:ext cx="762" cy="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 i="1"/>
                  <a:t>c</a:t>
                </a:r>
                <a:r>
                  <a:rPr lang="en-US" sz="2400" i="1" baseline="-25000"/>
                  <a:t>n</a:t>
                </a:r>
                <a:r>
                  <a:rPr lang="en-US" sz="2400" baseline="-25000"/>
                  <a:t>-2</a:t>
                </a:r>
                <a:endParaRPr lang="en-US" sz="3200"/>
              </a:p>
              <a:p>
                <a:pPr algn="l" rtl="0"/>
                <a:endParaRPr lang="en-US" sz="2400" i="1"/>
              </a:p>
            </p:txBody>
          </p:sp>
          <p:sp>
            <p:nvSpPr>
              <p:cNvPr id="29752" name="Text Box 268"/>
              <p:cNvSpPr txBox="1">
                <a:spLocks noChangeArrowheads="1"/>
              </p:cNvSpPr>
              <p:nvPr/>
            </p:nvSpPr>
            <p:spPr bwMode="auto">
              <a:xfrm>
                <a:off x="1478" y="2582"/>
                <a:ext cx="762" cy="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 i="1"/>
                  <a:t>a</a:t>
                </a:r>
                <a:r>
                  <a:rPr lang="en-US" sz="2400" baseline="-25000"/>
                  <a:t>1</a:t>
                </a:r>
                <a:endParaRPr lang="en-US" sz="3200"/>
              </a:p>
              <a:p>
                <a:pPr algn="l" rtl="0"/>
                <a:endParaRPr lang="en-US" sz="2400" i="1"/>
              </a:p>
            </p:txBody>
          </p:sp>
          <p:sp>
            <p:nvSpPr>
              <p:cNvPr id="29753" name="Line 304"/>
              <p:cNvSpPr>
                <a:spLocks noChangeShapeType="1"/>
              </p:cNvSpPr>
              <p:nvPr/>
            </p:nvSpPr>
            <p:spPr bwMode="auto">
              <a:xfrm>
                <a:off x="4308" y="2039"/>
                <a:ext cx="131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54" name="Text Box 305"/>
              <p:cNvSpPr txBox="1">
                <a:spLocks noChangeArrowheads="1"/>
              </p:cNvSpPr>
              <p:nvPr/>
            </p:nvSpPr>
            <p:spPr bwMode="auto">
              <a:xfrm>
                <a:off x="4089" y="2567"/>
                <a:ext cx="762" cy="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 i="1"/>
                  <a:t>a</a:t>
                </a:r>
                <a:r>
                  <a:rPr lang="en-US" sz="2400" i="1" baseline="-25000"/>
                  <a:t>n</a:t>
                </a:r>
                <a:r>
                  <a:rPr lang="en-US" sz="2400" baseline="-25000"/>
                  <a:t>-2</a:t>
                </a:r>
                <a:endParaRPr lang="en-US" sz="3200"/>
              </a:p>
              <a:p>
                <a:pPr algn="l" rtl="0"/>
                <a:endParaRPr lang="en-US" sz="2400" i="1"/>
              </a:p>
            </p:txBody>
          </p:sp>
          <p:sp>
            <p:nvSpPr>
              <p:cNvPr id="29755" name="Line 345"/>
              <p:cNvSpPr>
                <a:spLocks noChangeShapeType="1"/>
              </p:cNvSpPr>
              <p:nvPr/>
            </p:nvSpPr>
            <p:spPr bwMode="auto">
              <a:xfrm>
                <a:off x="2922" y="2017"/>
                <a:ext cx="134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9705" name="Group 347"/>
            <p:cNvGrpSpPr>
              <a:grpSpLocks/>
            </p:cNvGrpSpPr>
            <p:nvPr/>
          </p:nvGrpSpPr>
          <p:grpSpPr bwMode="auto">
            <a:xfrm>
              <a:off x="0" y="845"/>
              <a:ext cx="6005" cy="1845"/>
              <a:chOff x="-912" y="1469"/>
              <a:chExt cx="6005" cy="1845"/>
            </a:xfrm>
          </p:grpSpPr>
          <p:sp>
            <p:nvSpPr>
              <p:cNvPr id="29706" name="Line 348"/>
              <p:cNvSpPr>
                <a:spLocks noChangeShapeType="1"/>
              </p:cNvSpPr>
              <p:nvPr/>
            </p:nvSpPr>
            <p:spPr bwMode="auto">
              <a:xfrm rot="20955401" flipV="1">
                <a:off x="-768" y="1811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07" name="Line 349"/>
              <p:cNvSpPr>
                <a:spLocks noChangeShapeType="1"/>
              </p:cNvSpPr>
              <p:nvPr/>
            </p:nvSpPr>
            <p:spPr bwMode="auto">
              <a:xfrm rot="644599">
                <a:off x="-768" y="2459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08" name="Line 350"/>
              <p:cNvSpPr>
                <a:spLocks noChangeShapeType="1"/>
              </p:cNvSpPr>
              <p:nvPr/>
            </p:nvSpPr>
            <p:spPr bwMode="auto">
              <a:xfrm rot="20955401" flipV="1">
                <a:off x="-84" y="2459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09" name="Line 351"/>
              <p:cNvSpPr>
                <a:spLocks noChangeShapeType="1"/>
              </p:cNvSpPr>
              <p:nvPr/>
            </p:nvSpPr>
            <p:spPr bwMode="auto">
              <a:xfrm rot="644599">
                <a:off x="-96" y="1823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10" name="Line 352"/>
              <p:cNvSpPr>
                <a:spLocks noChangeShapeType="1"/>
              </p:cNvSpPr>
              <p:nvPr/>
            </p:nvSpPr>
            <p:spPr bwMode="auto">
              <a:xfrm rot="20955401" flipV="1">
                <a:off x="588" y="1823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11" name="Line 353"/>
              <p:cNvSpPr>
                <a:spLocks noChangeShapeType="1"/>
              </p:cNvSpPr>
              <p:nvPr/>
            </p:nvSpPr>
            <p:spPr bwMode="auto">
              <a:xfrm rot="644599">
                <a:off x="588" y="2471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12" name="Line 354"/>
              <p:cNvSpPr>
                <a:spLocks noChangeShapeType="1"/>
              </p:cNvSpPr>
              <p:nvPr/>
            </p:nvSpPr>
            <p:spPr bwMode="auto">
              <a:xfrm rot="20955401" flipV="1">
                <a:off x="1272" y="2471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13" name="Line 355"/>
              <p:cNvSpPr>
                <a:spLocks noChangeShapeType="1"/>
              </p:cNvSpPr>
              <p:nvPr/>
            </p:nvSpPr>
            <p:spPr bwMode="auto">
              <a:xfrm rot="644599">
                <a:off x="1260" y="1835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9714" name="Group 356"/>
              <p:cNvGrpSpPr>
                <a:grpSpLocks/>
              </p:cNvGrpSpPr>
              <p:nvPr/>
            </p:nvGrpSpPr>
            <p:grpSpPr bwMode="auto">
              <a:xfrm>
                <a:off x="1944" y="1835"/>
                <a:ext cx="1474" cy="1149"/>
                <a:chOff x="1944" y="1835"/>
                <a:chExt cx="1474" cy="1149"/>
              </a:xfrm>
            </p:grpSpPr>
            <p:sp>
              <p:nvSpPr>
                <p:cNvPr id="29735" name="Line 357"/>
                <p:cNvSpPr>
                  <a:spLocks noChangeShapeType="1"/>
                </p:cNvSpPr>
                <p:nvPr/>
              </p:nvSpPr>
              <p:spPr bwMode="auto">
                <a:xfrm rot="20955401" flipV="1">
                  <a:off x="1944" y="1835"/>
                  <a:ext cx="790" cy="50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36" name="Line 358"/>
                <p:cNvSpPr>
                  <a:spLocks noChangeShapeType="1"/>
                </p:cNvSpPr>
                <p:nvPr/>
              </p:nvSpPr>
              <p:spPr bwMode="auto">
                <a:xfrm rot="644599">
                  <a:off x="1944" y="2483"/>
                  <a:ext cx="790" cy="50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37" name="Line 359"/>
                <p:cNvSpPr>
                  <a:spLocks noChangeShapeType="1"/>
                </p:cNvSpPr>
                <p:nvPr/>
              </p:nvSpPr>
              <p:spPr bwMode="auto">
                <a:xfrm rot="20955401" flipV="1">
                  <a:off x="2628" y="2483"/>
                  <a:ext cx="790" cy="50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738" name="Line 360"/>
                <p:cNvSpPr>
                  <a:spLocks noChangeShapeType="1"/>
                </p:cNvSpPr>
                <p:nvPr/>
              </p:nvSpPr>
              <p:spPr bwMode="auto">
                <a:xfrm rot="644599">
                  <a:off x="2616" y="1847"/>
                  <a:ext cx="790" cy="50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9715" name="Line 361"/>
              <p:cNvSpPr>
                <a:spLocks noChangeShapeType="1"/>
              </p:cNvSpPr>
              <p:nvPr/>
            </p:nvSpPr>
            <p:spPr bwMode="auto">
              <a:xfrm rot="20955401" flipV="1">
                <a:off x="3310" y="1847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16" name="Line 362"/>
              <p:cNvSpPr>
                <a:spLocks noChangeShapeType="1"/>
              </p:cNvSpPr>
              <p:nvPr/>
            </p:nvSpPr>
            <p:spPr bwMode="auto">
              <a:xfrm rot="644599">
                <a:off x="3310" y="2495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17" name="Line 363"/>
              <p:cNvSpPr>
                <a:spLocks noChangeShapeType="1"/>
              </p:cNvSpPr>
              <p:nvPr/>
            </p:nvSpPr>
            <p:spPr bwMode="auto">
              <a:xfrm rot="20955401" flipV="1">
                <a:off x="3994" y="2495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18" name="Line 364"/>
              <p:cNvSpPr>
                <a:spLocks noChangeShapeType="1"/>
              </p:cNvSpPr>
              <p:nvPr/>
            </p:nvSpPr>
            <p:spPr bwMode="auto">
              <a:xfrm rot="644599">
                <a:off x="3982" y="1859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19" name="Text Box 365"/>
              <p:cNvSpPr txBox="1">
                <a:spLocks noChangeArrowheads="1"/>
              </p:cNvSpPr>
              <p:nvPr/>
            </p:nvSpPr>
            <p:spPr bwMode="auto">
              <a:xfrm>
                <a:off x="-570" y="1763"/>
                <a:ext cx="762" cy="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 i="1"/>
                  <a:t>e</a:t>
                </a:r>
                <a:r>
                  <a:rPr lang="en-US" sz="2400" baseline="-25000"/>
                  <a:t>1</a:t>
                </a:r>
                <a:endParaRPr lang="en-US" sz="3200"/>
              </a:p>
              <a:p>
                <a:pPr algn="l" rtl="0"/>
                <a:endParaRPr lang="en-US" sz="2400" i="1"/>
              </a:p>
            </p:txBody>
          </p:sp>
          <p:sp>
            <p:nvSpPr>
              <p:cNvPr id="29720" name="Text Box 366"/>
              <p:cNvSpPr txBox="1">
                <a:spLocks noChangeArrowheads="1"/>
              </p:cNvSpPr>
              <p:nvPr/>
            </p:nvSpPr>
            <p:spPr bwMode="auto">
              <a:xfrm>
                <a:off x="207" y="1811"/>
                <a:ext cx="762" cy="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 i="1"/>
                  <a:t>e</a:t>
                </a:r>
                <a:r>
                  <a:rPr lang="en-US" sz="2400" baseline="-25000"/>
                  <a:t>2</a:t>
                </a:r>
                <a:endParaRPr lang="en-US" sz="3200"/>
              </a:p>
              <a:p>
                <a:pPr algn="l" rtl="0"/>
                <a:endParaRPr lang="en-US" sz="2400" i="1"/>
              </a:p>
            </p:txBody>
          </p:sp>
          <p:sp>
            <p:nvSpPr>
              <p:cNvPr id="29721" name="Text Box 367"/>
              <p:cNvSpPr txBox="1">
                <a:spLocks noChangeArrowheads="1"/>
              </p:cNvSpPr>
              <p:nvPr/>
            </p:nvSpPr>
            <p:spPr bwMode="auto">
              <a:xfrm>
                <a:off x="4331" y="1859"/>
                <a:ext cx="762" cy="3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 i="1"/>
                  <a:t>e</a:t>
                </a:r>
                <a:r>
                  <a:rPr lang="en-US" sz="2400" baseline="-25000"/>
                  <a:t>2</a:t>
                </a:r>
                <a:r>
                  <a:rPr lang="en-US" sz="2400" i="1" baseline="-25000"/>
                  <a:t>n</a:t>
                </a:r>
                <a:endParaRPr lang="en-US" sz="3200" i="1"/>
              </a:p>
              <a:p>
                <a:pPr algn="l" rtl="0"/>
                <a:endParaRPr lang="en-US" sz="2400" i="1"/>
              </a:p>
            </p:txBody>
          </p:sp>
          <p:sp>
            <p:nvSpPr>
              <p:cNvPr id="29722" name="Text Box 368"/>
              <p:cNvSpPr txBox="1">
                <a:spLocks noChangeArrowheads="1"/>
              </p:cNvSpPr>
              <p:nvPr/>
            </p:nvSpPr>
            <p:spPr bwMode="auto">
              <a:xfrm>
                <a:off x="4331" y="2627"/>
                <a:ext cx="762" cy="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 i="1"/>
                  <a:t>d</a:t>
                </a:r>
                <a:r>
                  <a:rPr lang="en-US" sz="2400" baseline="-25000"/>
                  <a:t>2</a:t>
                </a:r>
                <a:r>
                  <a:rPr lang="en-US" sz="2400" i="1" baseline="-25000"/>
                  <a:t>n</a:t>
                </a:r>
                <a:endParaRPr lang="en-US" sz="3200" i="1"/>
              </a:p>
              <a:p>
                <a:pPr algn="l" rtl="0"/>
                <a:endParaRPr lang="en-US" sz="2400" i="1"/>
              </a:p>
            </p:txBody>
          </p:sp>
          <p:sp>
            <p:nvSpPr>
              <p:cNvPr id="29723" name="Text Box 369"/>
              <p:cNvSpPr txBox="1">
                <a:spLocks noChangeArrowheads="1"/>
              </p:cNvSpPr>
              <p:nvPr/>
            </p:nvSpPr>
            <p:spPr bwMode="auto">
              <a:xfrm>
                <a:off x="256" y="2591"/>
                <a:ext cx="762" cy="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 i="1"/>
                  <a:t>d</a:t>
                </a:r>
                <a:r>
                  <a:rPr lang="en-US" sz="2400" baseline="-25000"/>
                  <a:t>2</a:t>
                </a:r>
                <a:endParaRPr lang="en-US" sz="3200"/>
              </a:p>
              <a:p>
                <a:pPr algn="l" rtl="0"/>
                <a:endParaRPr lang="en-US" sz="2400" i="1"/>
              </a:p>
            </p:txBody>
          </p:sp>
          <p:sp>
            <p:nvSpPr>
              <p:cNvPr id="29724" name="Text Box 370"/>
              <p:cNvSpPr txBox="1">
                <a:spLocks noChangeArrowheads="1"/>
              </p:cNvSpPr>
              <p:nvPr/>
            </p:nvSpPr>
            <p:spPr bwMode="auto">
              <a:xfrm>
                <a:off x="-459" y="2723"/>
                <a:ext cx="762" cy="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 i="1"/>
                  <a:t>d</a:t>
                </a:r>
                <a:r>
                  <a:rPr lang="en-US" sz="2400" baseline="-25000"/>
                  <a:t>1</a:t>
                </a:r>
                <a:endParaRPr lang="en-US" sz="3200"/>
              </a:p>
              <a:p>
                <a:pPr algn="l" rtl="0"/>
                <a:endParaRPr lang="en-US" sz="2400" i="1"/>
              </a:p>
            </p:txBody>
          </p:sp>
          <p:sp>
            <p:nvSpPr>
              <p:cNvPr id="29725" name="Text Box 371"/>
              <p:cNvSpPr txBox="1">
                <a:spLocks noChangeArrowheads="1"/>
              </p:cNvSpPr>
              <p:nvPr/>
            </p:nvSpPr>
            <p:spPr bwMode="auto">
              <a:xfrm>
                <a:off x="-912" y="2252"/>
                <a:ext cx="199" cy="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/>
                  <a:t>1</a:t>
                </a:r>
              </a:p>
            </p:txBody>
          </p:sp>
          <p:sp>
            <p:nvSpPr>
              <p:cNvPr id="29726" name="Text Box 372"/>
              <p:cNvSpPr txBox="1">
                <a:spLocks noChangeArrowheads="1"/>
              </p:cNvSpPr>
              <p:nvPr/>
            </p:nvSpPr>
            <p:spPr bwMode="auto">
              <a:xfrm>
                <a:off x="507" y="2089"/>
                <a:ext cx="199" cy="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/>
                  <a:t>2</a:t>
                </a:r>
              </a:p>
            </p:txBody>
          </p:sp>
          <p:sp>
            <p:nvSpPr>
              <p:cNvPr id="29727" name="Text Box 373"/>
              <p:cNvSpPr txBox="1">
                <a:spLocks noChangeArrowheads="1"/>
              </p:cNvSpPr>
              <p:nvPr/>
            </p:nvSpPr>
            <p:spPr bwMode="auto">
              <a:xfrm>
                <a:off x="4649" y="2389"/>
                <a:ext cx="199" cy="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 i="1"/>
                  <a:t>n</a:t>
                </a:r>
              </a:p>
            </p:txBody>
          </p:sp>
          <p:sp>
            <p:nvSpPr>
              <p:cNvPr id="29728" name="Text Box 374"/>
              <p:cNvSpPr txBox="1">
                <a:spLocks noChangeArrowheads="1"/>
              </p:cNvSpPr>
              <p:nvPr/>
            </p:nvSpPr>
            <p:spPr bwMode="auto">
              <a:xfrm>
                <a:off x="-165" y="1469"/>
                <a:ext cx="199" cy="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/>
                  <a:t>1</a:t>
                </a:r>
              </a:p>
            </p:txBody>
          </p:sp>
          <p:sp>
            <p:nvSpPr>
              <p:cNvPr id="29729" name="Text Box 375"/>
              <p:cNvSpPr txBox="1">
                <a:spLocks noChangeArrowheads="1"/>
              </p:cNvSpPr>
              <p:nvPr/>
            </p:nvSpPr>
            <p:spPr bwMode="auto">
              <a:xfrm>
                <a:off x="1215" y="1489"/>
                <a:ext cx="199" cy="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/>
                  <a:t>2</a:t>
                </a:r>
              </a:p>
            </p:txBody>
          </p:sp>
          <p:sp>
            <p:nvSpPr>
              <p:cNvPr id="29730" name="Text Box 376"/>
              <p:cNvSpPr txBox="1">
                <a:spLocks noChangeArrowheads="1"/>
              </p:cNvSpPr>
              <p:nvPr/>
            </p:nvSpPr>
            <p:spPr bwMode="auto">
              <a:xfrm>
                <a:off x="3836" y="1532"/>
                <a:ext cx="403" cy="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 i="1"/>
                  <a:t>n</a:t>
                </a:r>
                <a:r>
                  <a:rPr lang="en-US" sz="2400"/>
                  <a:t>-1</a:t>
                </a:r>
                <a:endParaRPr lang="en-US" sz="2400" i="1"/>
              </a:p>
            </p:txBody>
          </p:sp>
          <p:sp>
            <p:nvSpPr>
              <p:cNvPr id="29731" name="Text Box 377"/>
              <p:cNvSpPr txBox="1">
                <a:spLocks noChangeArrowheads="1"/>
              </p:cNvSpPr>
              <p:nvPr/>
            </p:nvSpPr>
            <p:spPr bwMode="auto">
              <a:xfrm>
                <a:off x="-129" y="3017"/>
                <a:ext cx="199" cy="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/>
                  <a:t>1</a:t>
                </a:r>
              </a:p>
            </p:txBody>
          </p:sp>
          <p:sp>
            <p:nvSpPr>
              <p:cNvPr id="29732" name="Text Box 378"/>
              <p:cNvSpPr txBox="1">
                <a:spLocks noChangeArrowheads="1"/>
              </p:cNvSpPr>
              <p:nvPr/>
            </p:nvSpPr>
            <p:spPr bwMode="auto">
              <a:xfrm>
                <a:off x="1251" y="3037"/>
                <a:ext cx="199" cy="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/>
                  <a:t>2</a:t>
                </a:r>
              </a:p>
            </p:txBody>
          </p:sp>
          <p:sp>
            <p:nvSpPr>
              <p:cNvPr id="29733" name="Text Box 379"/>
              <p:cNvSpPr txBox="1">
                <a:spLocks noChangeArrowheads="1"/>
              </p:cNvSpPr>
              <p:nvPr/>
            </p:nvSpPr>
            <p:spPr bwMode="auto">
              <a:xfrm>
                <a:off x="3860" y="3032"/>
                <a:ext cx="439" cy="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 i="1"/>
                  <a:t>n</a:t>
                </a:r>
                <a:r>
                  <a:rPr lang="en-US" sz="2400"/>
                  <a:t>-1</a:t>
                </a:r>
                <a:endParaRPr lang="en-US" sz="2400" i="1"/>
              </a:p>
            </p:txBody>
          </p:sp>
          <p:sp>
            <p:nvSpPr>
              <p:cNvPr id="29734" name="Oval 380"/>
              <p:cNvSpPr>
                <a:spLocks noChangeArrowheads="1"/>
              </p:cNvSpPr>
              <p:nvPr/>
            </p:nvSpPr>
            <p:spPr bwMode="auto">
              <a:xfrm flipH="1" flipV="1">
                <a:off x="4708" y="2404"/>
                <a:ext cx="64" cy="55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9702" name="Text Box 381"/>
          <p:cNvSpPr txBox="1">
            <a:spLocks noChangeArrowheads="1"/>
          </p:cNvSpPr>
          <p:nvPr/>
        </p:nvSpPr>
        <p:spPr bwMode="auto">
          <a:xfrm>
            <a:off x="612775" y="4414838"/>
            <a:ext cx="8323263" cy="2443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rtl="0" eaLnBrk="1" hangingPunct="1">
              <a:spcBef>
                <a:spcPct val="50000"/>
              </a:spcBef>
            </a:pPr>
            <a:r>
              <a:rPr lang="en-US" u="sng" dirty="0"/>
              <a:t>The set of vertices of </a:t>
            </a:r>
            <a:r>
              <a:rPr lang="en-US" i="1" u="sng" dirty="0"/>
              <a:t>N</a:t>
            </a:r>
            <a:r>
              <a:rPr lang="en-US" u="sng" dirty="0"/>
              <a:t>-vertex SR</a:t>
            </a:r>
            <a:r>
              <a:rPr lang="en-US" dirty="0"/>
              <a:t> </a:t>
            </a:r>
          </a:p>
          <a:p>
            <a:pPr algn="ctr" rtl="0" eaLnBrk="1" hangingPunct="1">
              <a:spcBef>
                <a:spcPct val="50000"/>
              </a:spcBef>
            </a:pPr>
            <a:r>
              <a:rPr lang="en-US" dirty="0"/>
              <a:t>(</a:t>
            </a:r>
            <a:r>
              <a:rPr lang="en-US" i="1" dirty="0"/>
              <a:t>N</a:t>
            </a:r>
            <a:r>
              <a:rPr lang="en-US" dirty="0"/>
              <a:t>-1)/3 </a:t>
            </a:r>
            <a:r>
              <a:rPr lang="en-US" i="1" dirty="0"/>
              <a:t>upper vertices</a:t>
            </a:r>
          </a:p>
          <a:p>
            <a:pPr algn="ctr" rtl="0" eaLnBrk="1" hangingPunct="1">
              <a:spcBef>
                <a:spcPct val="50000"/>
              </a:spcBef>
            </a:pPr>
            <a:r>
              <a:rPr lang="en-US" b="1" dirty="0"/>
              <a:t>(</a:t>
            </a:r>
            <a:r>
              <a:rPr lang="en-US" b="1" i="1" dirty="0">
                <a:cs typeface="Times New Roman" pitchFamily="18" charset="0"/>
              </a:rPr>
              <a:t>N</a:t>
            </a:r>
            <a:r>
              <a:rPr lang="en-US" b="1" dirty="0">
                <a:cs typeface="Times New Roman" pitchFamily="18" charset="0"/>
              </a:rPr>
              <a:t>+2)/3 </a:t>
            </a:r>
            <a:r>
              <a:rPr lang="en-US" b="1" i="1" dirty="0">
                <a:cs typeface="Times New Roman" pitchFamily="18" charset="0"/>
              </a:rPr>
              <a:t>middle</a:t>
            </a:r>
            <a:r>
              <a:rPr lang="en-US" b="1" dirty="0">
                <a:cs typeface="Times New Roman" pitchFamily="18" charset="0"/>
              </a:rPr>
              <a:t> (</a:t>
            </a:r>
            <a:r>
              <a:rPr lang="en-US" b="1" i="1" dirty="0">
                <a:cs typeface="Times New Roman" pitchFamily="18" charset="0"/>
              </a:rPr>
              <a:t>basic</a:t>
            </a:r>
            <a:r>
              <a:rPr lang="en-US" b="1" dirty="0">
                <a:cs typeface="Times New Roman" pitchFamily="18" charset="0"/>
              </a:rPr>
              <a:t>) </a:t>
            </a:r>
            <a:r>
              <a:rPr lang="en-US" b="1" i="1" dirty="0">
                <a:cs typeface="Times New Roman" pitchFamily="18" charset="0"/>
              </a:rPr>
              <a:t>vertices </a:t>
            </a:r>
            <a:r>
              <a:rPr lang="en-US" b="1" dirty="0">
                <a:cs typeface="Times New Roman" pitchFamily="18" charset="0"/>
              </a:rPr>
              <a:t>(</a:t>
            </a:r>
            <a:r>
              <a:rPr lang="en-US" b="1" i="1" dirty="0"/>
              <a:t>n </a:t>
            </a:r>
            <a:r>
              <a:rPr lang="en-US" b="1" i="1" dirty="0">
                <a:cs typeface="Times New Roman" pitchFamily="18" charset="0"/>
              </a:rPr>
              <a:t>– size of SR</a:t>
            </a:r>
            <a:r>
              <a:rPr lang="en-US" b="1" dirty="0">
                <a:cs typeface="Times New Roman" pitchFamily="18" charset="0"/>
              </a:rPr>
              <a:t>)</a:t>
            </a:r>
            <a:endParaRPr lang="en-US" b="1" i="1" dirty="0">
              <a:cs typeface="Times New Roman" pitchFamily="18" charset="0"/>
            </a:endParaRPr>
          </a:p>
          <a:p>
            <a:pPr algn="ctr" rtl="0" eaLnBrk="1" hangingPunct="1">
              <a:spcBef>
                <a:spcPct val="50000"/>
              </a:spcBef>
            </a:pPr>
            <a:r>
              <a:rPr lang="en-US" dirty="0"/>
              <a:t>(</a:t>
            </a:r>
            <a:r>
              <a:rPr lang="en-US" i="1" dirty="0"/>
              <a:t>N</a:t>
            </a:r>
            <a:r>
              <a:rPr lang="en-US" dirty="0"/>
              <a:t>-1)/3 </a:t>
            </a:r>
            <a:r>
              <a:rPr lang="en-US" i="1" dirty="0"/>
              <a:t>lower vertices</a:t>
            </a:r>
            <a:endParaRPr lang="ru-RU" i="1" dirty="0"/>
          </a:p>
        </p:txBody>
      </p:sp>
      <p:sp>
        <p:nvSpPr>
          <p:cNvPr id="29703" name="Text Box 382"/>
          <p:cNvSpPr txBox="1">
            <a:spLocks noChangeArrowheads="1"/>
          </p:cNvSpPr>
          <p:nvPr/>
        </p:nvSpPr>
        <p:spPr bwMode="auto">
          <a:xfrm>
            <a:off x="228600" y="882650"/>
            <a:ext cx="8794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rtl="0" eaLnBrk="1" hangingPunct="1">
              <a:spcBef>
                <a:spcPct val="50000"/>
              </a:spcBef>
            </a:pPr>
            <a:r>
              <a:rPr lang="en-US" sz="2400" b="1" dirty="0">
                <a:solidFill>
                  <a:schemeClr val="tx2"/>
                </a:solidFill>
              </a:rPr>
              <a:t>(A </a:t>
            </a:r>
            <a:r>
              <a:rPr lang="en-US" sz="2400" b="1" dirty="0">
                <a:solidFill>
                  <a:srgbClr val="CC00CC"/>
                </a:solidFill>
              </a:rPr>
              <a:t>planar</a:t>
            </a:r>
            <a:r>
              <a:rPr lang="en-US" sz="2400" b="1" dirty="0">
                <a:solidFill>
                  <a:schemeClr val="tx2"/>
                </a:solidFill>
              </a:rPr>
              <a:t> approximation of the </a:t>
            </a:r>
            <a:r>
              <a:rPr lang="en-US" sz="2400" b="1" dirty="0">
                <a:solidFill>
                  <a:srgbClr val="CC00CC"/>
                </a:solidFill>
              </a:rPr>
              <a:t>square</a:t>
            </a:r>
            <a:r>
              <a:rPr lang="en-US" sz="2400" b="1" dirty="0">
                <a:solidFill>
                  <a:schemeClr val="tx2"/>
                </a:solidFill>
              </a:rPr>
              <a:t> of the rhomboid)</a:t>
            </a:r>
            <a:endParaRPr lang="ru-RU" sz="24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F9EC963-6A3A-4971-B2B8-8E4992AB428C}" type="datetime5">
              <a:rPr lang="en-US" sz="1400" smtClean="0"/>
              <a:pPr eaLnBrk="1" hangingPunct="1"/>
              <a:t>5-Feb-15</a:t>
            </a:fld>
            <a:endParaRPr lang="en-US" sz="1400" smtClean="0"/>
          </a:p>
        </p:txBody>
      </p:sp>
      <p:sp>
        <p:nvSpPr>
          <p:cNvPr id="3072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380C617-BA4E-46E1-A93C-19D12C610534}" type="slidenum">
              <a:rPr lang="he-IL" sz="1400" smtClean="0">
                <a:cs typeface="Arial" charset="0"/>
              </a:rPr>
              <a:pPr eaLnBrk="1" hangingPunct="1"/>
              <a:t>15</a:t>
            </a:fld>
            <a:endParaRPr lang="en-US" sz="1400" smtClean="0">
              <a:cs typeface="Arial" charset="0"/>
            </a:endParaRPr>
          </a:p>
        </p:txBody>
      </p:sp>
      <p:sp>
        <p:nvSpPr>
          <p:cNvPr id="3072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rtl="0" eaLnBrk="1" hangingPunct="1"/>
            <a:r>
              <a:rPr lang="en-US" dirty="0" smtClean="0"/>
              <a:t>Full Square Rhomboid (</a:t>
            </a:r>
            <a:r>
              <a:rPr lang="en-US" b="1" dirty="0" smtClean="0"/>
              <a:t>FSR</a:t>
            </a:r>
            <a:r>
              <a:rPr lang="en-US" dirty="0" smtClean="0"/>
              <a:t>)</a:t>
            </a:r>
            <a:br>
              <a:rPr lang="en-US" dirty="0" smtClean="0"/>
            </a:br>
            <a:endParaRPr lang="ru-RU" sz="2400" b="1" dirty="0" smtClean="0"/>
          </a:p>
        </p:txBody>
      </p:sp>
      <p:grpSp>
        <p:nvGrpSpPr>
          <p:cNvPr id="30725" name="Group 389"/>
          <p:cNvGrpSpPr>
            <a:grpSpLocks/>
          </p:cNvGrpSpPr>
          <p:nvPr/>
        </p:nvGrpSpPr>
        <p:grpSpPr bwMode="auto">
          <a:xfrm>
            <a:off x="0" y="1328738"/>
            <a:ext cx="9532938" cy="2994025"/>
            <a:chOff x="0" y="837"/>
            <a:chExt cx="6005" cy="1886"/>
          </a:xfrm>
        </p:grpSpPr>
        <p:grpSp>
          <p:nvGrpSpPr>
            <p:cNvPr id="30736" name="Group 346"/>
            <p:cNvGrpSpPr>
              <a:grpSpLocks/>
            </p:cNvGrpSpPr>
            <p:nvPr/>
          </p:nvGrpSpPr>
          <p:grpSpPr bwMode="auto">
            <a:xfrm>
              <a:off x="204" y="837"/>
              <a:ext cx="5416" cy="1886"/>
              <a:chOff x="204" y="1065"/>
              <a:chExt cx="5416" cy="1886"/>
            </a:xfrm>
          </p:grpSpPr>
          <p:sp>
            <p:nvSpPr>
              <p:cNvPr id="30771" name="Line 244"/>
              <p:cNvSpPr>
                <a:spLocks noChangeShapeType="1"/>
              </p:cNvSpPr>
              <p:nvPr/>
            </p:nvSpPr>
            <p:spPr bwMode="auto">
              <a:xfrm>
                <a:off x="204" y="2003"/>
                <a:ext cx="13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72" name="Line 248"/>
              <p:cNvSpPr>
                <a:spLocks noChangeShapeType="1"/>
              </p:cNvSpPr>
              <p:nvPr/>
            </p:nvSpPr>
            <p:spPr bwMode="auto">
              <a:xfrm>
                <a:off x="1560" y="2015"/>
                <a:ext cx="13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73" name="Line 255"/>
              <p:cNvSpPr>
                <a:spLocks noChangeShapeType="1"/>
              </p:cNvSpPr>
              <p:nvPr/>
            </p:nvSpPr>
            <p:spPr bwMode="auto">
              <a:xfrm>
                <a:off x="4308" y="2039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74" name="Line 257"/>
              <p:cNvSpPr>
                <a:spLocks noChangeShapeType="1"/>
              </p:cNvSpPr>
              <p:nvPr/>
            </p:nvSpPr>
            <p:spPr bwMode="auto">
              <a:xfrm>
                <a:off x="876" y="1367"/>
                <a:ext cx="13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75" name="Line 258"/>
              <p:cNvSpPr>
                <a:spLocks noChangeShapeType="1"/>
              </p:cNvSpPr>
              <p:nvPr/>
            </p:nvSpPr>
            <p:spPr bwMode="auto">
              <a:xfrm>
                <a:off x="2249" y="1384"/>
                <a:ext cx="13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76" name="Line 259"/>
              <p:cNvSpPr>
                <a:spLocks noChangeShapeType="1"/>
              </p:cNvSpPr>
              <p:nvPr/>
            </p:nvSpPr>
            <p:spPr bwMode="auto">
              <a:xfrm>
                <a:off x="3605" y="1384"/>
                <a:ext cx="13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77" name="Line 260"/>
              <p:cNvSpPr>
                <a:spLocks noChangeShapeType="1"/>
              </p:cNvSpPr>
              <p:nvPr/>
            </p:nvSpPr>
            <p:spPr bwMode="auto">
              <a:xfrm>
                <a:off x="900" y="2651"/>
                <a:ext cx="13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78" name="Line 261"/>
              <p:cNvSpPr>
                <a:spLocks noChangeShapeType="1"/>
              </p:cNvSpPr>
              <p:nvPr/>
            </p:nvSpPr>
            <p:spPr bwMode="auto">
              <a:xfrm>
                <a:off x="2261" y="2656"/>
                <a:ext cx="13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79" name="Line 262"/>
              <p:cNvSpPr>
                <a:spLocks noChangeShapeType="1"/>
              </p:cNvSpPr>
              <p:nvPr/>
            </p:nvSpPr>
            <p:spPr bwMode="auto">
              <a:xfrm>
                <a:off x="3629" y="2668"/>
                <a:ext cx="13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80" name="Text Box 263"/>
              <p:cNvSpPr txBox="1">
                <a:spLocks noChangeArrowheads="1"/>
              </p:cNvSpPr>
              <p:nvPr/>
            </p:nvSpPr>
            <p:spPr bwMode="auto">
              <a:xfrm>
                <a:off x="657" y="1733"/>
                <a:ext cx="762" cy="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 i="1"/>
                  <a:t>b</a:t>
                </a:r>
                <a:r>
                  <a:rPr lang="en-US" sz="2400" baseline="-25000"/>
                  <a:t>1</a:t>
                </a:r>
                <a:endParaRPr lang="en-US" sz="3200"/>
              </a:p>
              <a:p>
                <a:pPr algn="l" rtl="0"/>
                <a:endParaRPr lang="en-US" sz="2400" i="1"/>
              </a:p>
            </p:txBody>
          </p:sp>
          <p:sp>
            <p:nvSpPr>
              <p:cNvPr id="30781" name="Text Box 264"/>
              <p:cNvSpPr txBox="1">
                <a:spLocks noChangeArrowheads="1"/>
              </p:cNvSpPr>
              <p:nvPr/>
            </p:nvSpPr>
            <p:spPr bwMode="auto">
              <a:xfrm>
                <a:off x="1215" y="2314"/>
                <a:ext cx="762" cy="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 i="1"/>
                  <a:t>f</a:t>
                </a:r>
                <a:r>
                  <a:rPr lang="en-US" sz="2400" baseline="-25000"/>
                  <a:t>1</a:t>
                </a:r>
                <a:endParaRPr lang="en-US" sz="3200"/>
              </a:p>
              <a:p>
                <a:pPr algn="l" rtl="0"/>
                <a:endParaRPr lang="en-US" sz="2400" i="1"/>
              </a:p>
            </p:txBody>
          </p:sp>
          <p:sp>
            <p:nvSpPr>
              <p:cNvPr id="30782" name="Text Box 265"/>
              <p:cNvSpPr txBox="1">
                <a:spLocks noChangeArrowheads="1"/>
              </p:cNvSpPr>
              <p:nvPr/>
            </p:nvSpPr>
            <p:spPr bwMode="auto">
              <a:xfrm>
                <a:off x="4797" y="1764"/>
                <a:ext cx="762" cy="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 i="1"/>
                  <a:t>b</a:t>
                </a:r>
                <a:r>
                  <a:rPr lang="en-US" sz="2400" i="1" baseline="-25000"/>
                  <a:t>n</a:t>
                </a:r>
                <a:r>
                  <a:rPr lang="en-US" sz="2400" baseline="-25000"/>
                  <a:t>-1</a:t>
                </a:r>
                <a:endParaRPr lang="en-US" sz="3200" i="1"/>
              </a:p>
              <a:p>
                <a:pPr algn="l" rtl="0"/>
                <a:endParaRPr lang="en-US" sz="2400" i="1"/>
              </a:p>
            </p:txBody>
          </p:sp>
          <p:sp>
            <p:nvSpPr>
              <p:cNvPr id="30783" name="Text Box 266"/>
              <p:cNvSpPr txBox="1">
                <a:spLocks noChangeArrowheads="1"/>
              </p:cNvSpPr>
              <p:nvPr/>
            </p:nvSpPr>
            <p:spPr bwMode="auto">
              <a:xfrm>
                <a:off x="1389" y="1065"/>
                <a:ext cx="762" cy="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 i="1"/>
                  <a:t>c</a:t>
                </a:r>
                <a:r>
                  <a:rPr lang="en-US" sz="2400" baseline="-25000"/>
                  <a:t>1</a:t>
                </a:r>
                <a:endParaRPr lang="en-US" sz="3200"/>
              </a:p>
              <a:p>
                <a:pPr algn="l" rtl="0"/>
                <a:endParaRPr lang="en-US" sz="2400" i="1"/>
              </a:p>
            </p:txBody>
          </p:sp>
          <p:sp>
            <p:nvSpPr>
              <p:cNvPr id="30784" name="Text Box 267"/>
              <p:cNvSpPr txBox="1">
                <a:spLocks noChangeArrowheads="1"/>
              </p:cNvSpPr>
              <p:nvPr/>
            </p:nvSpPr>
            <p:spPr bwMode="auto">
              <a:xfrm>
                <a:off x="4035" y="1070"/>
                <a:ext cx="762" cy="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 i="1"/>
                  <a:t>c</a:t>
                </a:r>
                <a:r>
                  <a:rPr lang="en-US" sz="2400" i="1" baseline="-25000"/>
                  <a:t>n</a:t>
                </a:r>
                <a:r>
                  <a:rPr lang="en-US" sz="2400" baseline="-25000"/>
                  <a:t>-2</a:t>
                </a:r>
                <a:endParaRPr lang="en-US" sz="3200"/>
              </a:p>
              <a:p>
                <a:pPr algn="l" rtl="0"/>
                <a:endParaRPr lang="en-US" sz="2400" i="1"/>
              </a:p>
            </p:txBody>
          </p:sp>
          <p:sp>
            <p:nvSpPr>
              <p:cNvPr id="30785" name="Text Box 268"/>
              <p:cNvSpPr txBox="1">
                <a:spLocks noChangeArrowheads="1"/>
              </p:cNvSpPr>
              <p:nvPr/>
            </p:nvSpPr>
            <p:spPr bwMode="auto">
              <a:xfrm>
                <a:off x="1478" y="2582"/>
                <a:ext cx="762" cy="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 i="1"/>
                  <a:t>a</a:t>
                </a:r>
                <a:r>
                  <a:rPr lang="en-US" sz="2400" baseline="-25000"/>
                  <a:t>1</a:t>
                </a:r>
                <a:endParaRPr lang="en-US" sz="3200"/>
              </a:p>
              <a:p>
                <a:pPr algn="l" rtl="0"/>
                <a:endParaRPr lang="en-US" sz="2400" i="1"/>
              </a:p>
            </p:txBody>
          </p:sp>
          <p:sp>
            <p:nvSpPr>
              <p:cNvPr id="30786" name="Line 304"/>
              <p:cNvSpPr>
                <a:spLocks noChangeShapeType="1"/>
              </p:cNvSpPr>
              <p:nvPr/>
            </p:nvSpPr>
            <p:spPr bwMode="auto">
              <a:xfrm>
                <a:off x="4308" y="2039"/>
                <a:ext cx="131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87" name="Text Box 305"/>
              <p:cNvSpPr txBox="1">
                <a:spLocks noChangeArrowheads="1"/>
              </p:cNvSpPr>
              <p:nvPr/>
            </p:nvSpPr>
            <p:spPr bwMode="auto">
              <a:xfrm>
                <a:off x="4089" y="2582"/>
                <a:ext cx="762" cy="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 i="1"/>
                  <a:t>a</a:t>
                </a:r>
                <a:r>
                  <a:rPr lang="en-US" sz="2400" i="1" baseline="-25000"/>
                  <a:t>n</a:t>
                </a:r>
                <a:r>
                  <a:rPr lang="en-US" sz="2400" baseline="-25000"/>
                  <a:t>-2</a:t>
                </a:r>
                <a:endParaRPr lang="en-US" sz="3200"/>
              </a:p>
              <a:p>
                <a:pPr algn="l" rtl="0"/>
                <a:endParaRPr lang="en-US" sz="2400" i="1"/>
              </a:p>
            </p:txBody>
          </p:sp>
          <p:sp>
            <p:nvSpPr>
              <p:cNvPr id="30788" name="Line 345"/>
              <p:cNvSpPr>
                <a:spLocks noChangeShapeType="1"/>
              </p:cNvSpPr>
              <p:nvPr/>
            </p:nvSpPr>
            <p:spPr bwMode="auto">
              <a:xfrm>
                <a:off x="2922" y="2017"/>
                <a:ext cx="134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0737" name="Group 347"/>
            <p:cNvGrpSpPr>
              <a:grpSpLocks/>
            </p:cNvGrpSpPr>
            <p:nvPr/>
          </p:nvGrpSpPr>
          <p:grpSpPr bwMode="auto">
            <a:xfrm>
              <a:off x="0" y="845"/>
              <a:ext cx="6005" cy="1845"/>
              <a:chOff x="-912" y="1469"/>
              <a:chExt cx="6005" cy="1845"/>
            </a:xfrm>
          </p:grpSpPr>
          <p:sp>
            <p:nvSpPr>
              <p:cNvPr id="30738" name="Line 348"/>
              <p:cNvSpPr>
                <a:spLocks noChangeShapeType="1"/>
              </p:cNvSpPr>
              <p:nvPr/>
            </p:nvSpPr>
            <p:spPr bwMode="auto">
              <a:xfrm rot="20955401" flipV="1">
                <a:off x="-768" y="1811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39" name="Line 349"/>
              <p:cNvSpPr>
                <a:spLocks noChangeShapeType="1"/>
              </p:cNvSpPr>
              <p:nvPr/>
            </p:nvSpPr>
            <p:spPr bwMode="auto">
              <a:xfrm rot="644599">
                <a:off x="-768" y="2459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40" name="Line 350"/>
              <p:cNvSpPr>
                <a:spLocks noChangeShapeType="1"/>
              </p:cNvSpPr>
              <p:nvPr/>
            </p:nvSpPr>
            <p:spPr bwMode="auto">
              <a:xfrm rot="20955401" flipV="1">
                <a:off x="-84" y="2459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41" name="Line 351"/>
              <p:cNvSpPr>
                <a:spLocks noChangeShapeType="1"/>
              </p:cNvSpPr>
              <p:nvPr/>
            </p:nvSpPr>
            <p:spPr bwMode="auto">
              <a:xfrm rot="644599">
                <a:off x="-96" y="1823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42" name="Line 352"/>
              <p:cNvSpPr>
                <a:spLocks noChangeShapeType="1"/>
              </p:cNvSpPr>
              <p:nvPr/>
            </p:nvSpPr>
            <p:spPr bwMode="auto">
              <a:xfrm rot="20955401" flipV="1">
                <a:off x="588" y="1823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43" name="Line 353"/>
              <p:cNvSpPr>
                <a:spLocks noChangeShapeType="1"/>
              </p:cNvSpPr>
              <p:nvPr/>
            </p:nvSpPr>
            <p:spPr bwMode="auto">
              <a:xfrm rot="644599">
                <a:off x="588" y="2471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44" name="Line 354"/>
              <p:cNvSpPr>
                <a:spLocks noChangeShapeType="1"/>
              </p:cNvSpPr>
              <p:nvPr/>
            </p:nvSpPr>
            <p:spPr bwMode="auto">
              <a:xfrm rot="20955401" flipV="1">
                <a:off x="1272" y="2471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45" name="Line 355"/>
              <p:cNvSpPr>
                <a:spLocks noChangeShapeType="1"/>
              </p:cNvSpPr>
              <p:nvPr/>
            </p:nvSpPr>
            <p:spPr bwMode="auto">
              <a:xfrm rot="644599">
                <a:off x="1260" y="1835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30746" name="Group 356"/>
              <p:cNvGrpSpPr>
                <a:grpSpLocks/>
              </p:cNvGrpSpPr>
              <p:nvPr/>
            </p:nvGrpSpPr>
            <p:grpSpPr bwMode="auto">
              <a:xfrm>
                <a:off x="1944" y="1835"/>
                <a:ext cx="1474" cy="1149"/>
                <a:chOff x="1944" y="1835"/>
                <a:chExt cx="1474" cy="1149"/>
              </a:xfrm>
            </p:grpSpPr>
            <p:sp>
              <p:nvSpPr>
                <p:cNvPr id="30767" name="Line 357"/>
                <p:cNvSpPr>
                  <a:spLocks noChangeShapeType="1"/>
                </p:cNvSpPr>
                <p:nvPr/>
              </p:nvSpPr>
              <p:spPr bwMode="auto">
                <a:xfrm rot="20955401" flipV="1">
                  <a:off x="1944" y="1835"/>
                  <a:ext cx="790" cy="50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768" name="Line 358"/>
                <p:cNvSpPr>
                  <a:spLocks noChangeShapeType="1"/>
                </p:cNvSpPr>
                <p:nvPr/>
              </p:nvSpPr>
              <p:spPr bwMode="auto">
                <a:xfrm rot="644599">
                  <a:off x="1944" y="2483"/>
                  <a:ext cx="790" cy="50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769" name="Line 359"/>
                <p:cNvSpPr>
                  <a:spLocks noChangeShapeType="1"/>
                </p:cNvSpPr>
                <p:nvPr/>
              </p:nvSpPr>
              <p:spPr bwMode="auto">
                <a:xfrm rot="20955401" flipV="1">
                  <a:off x="2628" y="2483"/>
                  <a:ext cx="790" cy="50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770" name="Line 360"/>
                <p:cNvSpPr>
                  <a:spLocks noChangeShapeType="1"/>
                </p:cNvSpPr>
                <p:nvPr/>
              </p:nvSpPr>
              <p:spPr bwMode="auto">
                <a:xfrm rot="644599">
                  <a:off x="2616" y="1847"/>
                  <a:ext cx="790" cy="50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0747" name="Line 361"/>
              <p:cNvSpPr>
                <a:spLocks noChangeShapeType="1"/>
              </p:cNvSpPr>
              <p:nvPr/>
            </p:nvSpPr>
            <p:spPr bwMode="auto">
              <a:xfrm rot="20955401" flipV="1">
                <a:off x="3310" y="1847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48" name="Line 362"/>
              <p:cNvSpPr>
                <a:spLocks noChangeShapeType="1"/>
              </p:cNvSpPr>
              <p:nvPr/>
            </p:nvSpPr>
            <p:spPr bwMode="auto">
              <a:xfrm rot="644599">
                <a:off x="3310" y="2495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49" name="Line 363"/>
              <p:cNvSpPr>
                <a:spLocks noChangeShapeType="1"/>
              </p:cNvSpPr>
              <p:nvPr/>
            </p:nvSpPr>
            <p:spPr bwMode="auto">
              <a:xfrm rot="20955401" flipV="1">
                <a:off x="3994" y="2495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50" name="Line 364"/>
              <p:cNvSpPr>
                <a:spLocks noChangeShapeType="1"/>
              </p:cNvSpPr>
              <p:nvPr/>
            </p:nvSpPr>
            <p:spPr bwMode="auto">
              <a:xfrm rot="644599">
                <a:off x="3982" y="1859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51" name="Text Box 365"/>
              <p:cNvSpPr txBox="1">
                <a:spLocks noChangeArrowheads="1"/>
              </p:cNvSpPr>
              <p:nvPr/>
            </p:nvSpPr>
            <p:spPr bwMode="auto">
              <a:xfrm>
                <a:off x="-570" y="1763"/>
                <a:ext cx="762" cy="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 i="1"/>
                  <a:t>e</a:t>
                </a:r>
                <a:r>
                  <a:rPr lang="en-US" sz="2400" baseline="-25000"/>
                  <a:t>1</a:t>
                </a:r>
                <a:endParaRPr lang="en-US" sz="3200"/>
              </a:p>
              <a:p>
                <a:pPr algn="l" rtl="0"/>
                <a:endParaRPr lang="en-US" sz="2400" i="1"/>
              </a:p>
            </p:txBody>
          </p:sp>
          <p:sp>
            <p:nvSpPr>
              <p:cNvPr id="30752" name="Text Box 366"/>
              <p:cNvSpPr txBox="1">
                <a:spLocks noChangeArrowheads="1"/>
              </p:cNvSpPr>
              <p:nvPr/>
            </p:nvSpPr>
            <p:spPr bwMode="auto">
              <a:xfrm>
                <a:off x="207" y="1811"/>
                <a:ext cx="762" cy="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 i="1"/>
                  <a:t>e</a:t>
                </a:r>
                <a:r>
                  <a:rPr lang="en-US" sz="2400" baseline="-25000"/>
                  <a:t>2</a:t>
                </a:r>
                <a:endParaRPr lang="en-US" sz="3200"/>
              </a:p>
              <a:p>
                <a:pPr algn="l" rtl="0"/>
                <a:endParaRPr lang="en-US" sz="2400" i="1"/>
              </a:p>
            </p:txBody>
          </p:sp>
          <p:sp>
            <p:nvSpPr>
              <p:cNvPr id="30753" name="Text Box 367"/>
              <p:cNvSpPr txBox="1">
                <a:spLocks noChangeArrowheads="1"/>
              </p:cNvSpPr>
              <p:nvPr/>
            </p:nvSpPr>
            <p:spPr bwMode="auto">
              <a:xfrm>
                <a:off x="4331" y="1859"/>
                <a:ext cx="762" cy="3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 i="1"/>
                  <a:t>e</a:t>
                </a:r>
                <a:r>
                  <a:rPr lang="en-US" sz="2400" baseline="-25000"/>
                  <a:t>2</a:t>
                </a:r>
                <a:r>
                  <a:rPr lang="en-US" sz="2400" i="1" baseline="-25000"/>
                  <a:t>n</a:t>
                </a:r>
                <a:endParaRPr lang="en-US" sz="3200" i="1"/>
              </a:p>
              <a:p>
                <a:pPr algn="l" rtl="0"/>
                <a:endParaRPr lang="en-US" sz="2400" i="1"/>
              </a:p>
            </p:txBody>
          </p:sp>
          <p:sp>
            <p:nvSpPr>
              <p:cNvPr id="30754" name="Text Box 368"/>
              <p:cNvSpPr txBox="1">
                <a:spLocks noChangeArrowheads="1"/>
              </p:cNvSpPr>
              <p:nvPr/>
            </p:nvSpPr>
            <p:spPr bwMode="auto">
              <a:xfrm>
                <a:off x="4331" y="2627"/>
                <a:ext cx="762" cy="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 i="1"/>
                  <a:t>d</a:t>
                </a:r>
                <a:r>
                  <a:rPr lang="en-US" sz="2400" baseline="-25000"/>
                  <a:t>2</a:t>
                </a:r>
                <a:r>
                  <a:rPr lang="en-US" sz="2400" i="1" baseline="-25000"/>
                  <a:t>n</a:t>
                </a:r>
                <a:endParaRPr lang="en-US" sz="3200" i="1"/>
              </a:p>
              <a:p>
                <a:pPr algn="l" rtl="0"/>
                <a:endParaRPr lang="en-US" sz="2400" i="1"/>
              </a:p>
            </p:txBody>
          </p:sp>
          <p:sp>
            <p:nvSpPr>
              <p:cNvPr id="30755" name="Text Box 369"/>
              <p:cNvSpPr txBox="1">
                <a:spLocks noChangeArrowheads="1"/>
              </p:cNvSpPr>
              <p:nvPr/>
            </p:nvSpPr>
            <p:spPr bwMode="auto">
              <a:xfrm>
                <a:off x="-12" y="2549"/>
                <a:ext cx="762" cy="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 i="1"/>
                  <a:t>d</a:t>
                </a:r>
                <a:r>
                  <a:rPr lang="en-US" sz="2400" baseline="-25000"/>
                  <a:t>2</a:t>
                </a:r>
                <a:endParaRPr lang="en-US" sz="3200"/>
              </a:p>
              <a:p>
                <a:pPr algn="l" rtl="0"/>
                <a:endParaRPr lang="en-US" sz="2400" i="1"/>
              </a:p>
            </p:txBody>
          </p:sp>
          <p:sp>
            <p:nvSpPr>
              <p:cNvPr id="30756" name="Text Box 370"/>
              <p:cNvSpPr txBox="1">
                <a:spLocks noChangeArrowheads="1"/>
              </p:cNvSpPr>
              <p:nvPr/>
            </p:nvSpPr>
            <p:spPr bwMode="auto">
              <a:xfrm>
                <a:off x="-459" y="2723"/>
                <a:ext cx="762" cy="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 i="1"/>
                  <a:t>d</a:t>
                </a:r>
                <a:r>
                  <a:rPr lang="en-US" sz="2400" baseline="-25000"/>
                  <a:t>1</a:t>
                </a:r>
                <a:endParaRPr lang="en-US" sz="3200"/>
              </a:p>
              <a:p>
                <a:pPr algn="l" rtl="0"/>
                <a:endParaRPr lang="en-US" sz="2400" i="1"/>
              </a:p>
            </p:txBody>
          </p:sp>
          <p:sp>
            <p:nvSpPr>
              <p:cNvPr id="30757" name="Text Box 371"/>
              <p:cNvSpPr txBox="1">
                <a:spLocks noChangeArrowheads="1"/>
              </p:cNvSpPr>
              <p:nvPr/>
            </p:nvSpPr>
            <p:spPr bwMode="auto">
              <a:xfrm>
                <a:off x="-912" y="2252"/>
                <a:ext cx="199" cy="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/>
                  <a:t>1</a:t>
                </a:r>
              </a:p>
            </p:txBody>
          </p:sp>
          <p:sp>
            <p:nvSpPr>
              <p:cNvPr id="30758" name="Text Box 372"/>
              <p:cNvSpPr txBox="1">
                <a:spLocks noChangeArrowheads="1"/>
              </p:cNvSpPr>
              <p:nvPr/>
            </p:nvSpPr>
            <p:spPr bwMode="auto">
              <a:xfrm>
                <a:off x="507" y="2089"/>
                <a:ext cx="199" cy="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/>
                  <a:t>2</a:t>
                </a:r>
              </a:p>
            </p:txBody>
          </p:sp>
          <p:sp>
            <p:nvSpPr>
              <p:cNvPr id="30759" name="Text Box 373"/>
              <p:cNvSpPr txBox="1">
                <a:spLocks noChangeArrowheads="1"/>
              </p:cNvSpPr>
              <p:nvPr/>
            </p:nvSpPr>
            <p:spPr bwMode="auto">
              <a:xfrm>
                <a:off x="4649" y="2389"/>
                <a:ext cx="199" cy="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 i="1"/>
                  <a:t>n</a:t>
                </a:r>
              </a:p>
            </p:txBody>
          </p:sp>
          <p:sp>
            <p:nvSpPr>
              <p:cNvPr id="30760" name="Text Box 374"/>
              <p:cNvSpPr txBox="1">
                <a:spLocks noChangeArrowheads="1"/>
              </p:cNvSpPr>
              <p:nvPr/>
            </p:nvSpPr>
            <p:spPr bwMode="auto">
              <a:xfrm>
                <a:off x="-165" y="1469"/>
                <a:ext cx="199" cy="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/>
                  <a:t>1</a:t>
                </a:r>
              </a:p>
            </p:txBody>
          </p:sp>
          <p:sp>
            <p:nvSpPr>
              <p:cNvPr id="30761" name="Text Box 375"/>
              <p:cNvSpPr txBox="1">
                <a:spLocks noChangeArrowheads="1"/>
              </p:cNvSpPr>
              <p:nvPr/>
            </p:nvSpPr>
            <p:spPr bwMode="auto">
              <a:xfrm>
                <a:off x="1215" y="1489"/>
                <a:ext cx="199" cy="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/>
                  <a:t>2</a:t>
                </a:r>
              </a:p>
            </p:txBody>
          </p:sp>
          <p:sp>
            <p:nvSpPr>
              <p:cNvPr id="30762" name="Text Box 376"/>
              <p:cNvSpPr txBox="1">
                <a:spLocks noChangeArrowheads="1"/>
              </p:cNvSpPr>
              <p:nvPr/>
            </p:nvSpPr>
            <p:spPr bwMode="auto">
              <a:xfrm>
                <a:off x="3836" y="1532"/>
                <a:ext cx="403" cy="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 i="1"/>
                  <a:t>n</a:t>
                </a:r>
                <a:r>
                  <a:rPr lang="en-US" sz="2400"/>
                  <a:t>-1</a:t>
                </a:r>
                <a:endParaRPr lang="en-US" sz="2400" i="1"/>
              </a:p>
            </p:txBody>
          </p:sp>
          <p:sp>
            <p:nvSpPr>
              <p:cNvPr id="30763" name="Text Box 377"/>
              <p:cNvSpPr txBox="1">
                <a:spLocks noChangeArrowheads="1"/>
              </p:cNvSpPr>
              <p:nvPr/>
            </p:nvSpPr>
            <p:spPr bwMode="auto">
              <a:xfrm>
                <a:off x="-129" y="3017"/>
                <a:ext cx="199" cy="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/>
                  <a:t>1</a:t>
                </a:r>
              </a:p>
            </p:txBody>
          </p:sp>
          <p:sp>
            <p:nvSpPr>
              <p:cNvPr id="30764" name="Text Box 378"/>
              <p:cNvSpPr txBox="1">
                <a:spLocks noChangeArrowheads="1"/>
              </p:cNvSpPr>
              <p:nvPr/>
            </p:nvSpPr>
            <p:spPr bwMode="auto">
              <a:xfrm>
                <a:off x="1251" y="3037"/>
                <a:ext cx="199" cy="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/>
                  <a:t>2</a:t>
                </a:r>
              </a:p>
            </p:txBody>
          </p:sp>
          <p:sp>
            <p:nvSpPr>
              <p:cNvPr id="30765" name="Text Box 379"/>
              <p:cNvSpPr txBox="1">
                <a:spLocks noChangeArrowheads="1"/>
              </p:cNvSpPr>
              <p:nvPr/>
            </p:nvSpPr>
            <p:spPr bwMode="auto">
              <a:xfrm>
                <a:off x="3860" y="3032"/>
                <a:ext cx="439" cy="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rtl="0"/>
                <a:r>
                  <a:rPr lang="en-US" sz="2400" i="1"/>
                  <a:t>n</a:t>
                </a:r>
                <a:r>
                  <a:rPr lang="en-US" sz="2400"/>
                  <a:t>-1</a:t>
                </a:r>
                <a:endParaRPr lang="en-US" sz="2400" i="1"/>
              </a:p>
            </p:txBody>
          </p:sp>
          <p:sp>
            <p:nvSpPr>
              <p:cNvPr id="30766" name="Oval 380"/>
              <p:cNvSpPr>
                <a:spLocks noChangeArrowheads="1"/>
              </p:cNvSpPr>
              <p:nvPr/>
            </p:nvSpPr>
            <p:spPr bwMode="auto">
              <a:xfrm flipH="1" flipV="1">
                <a:off x="4708" y="2404"/>
                <a:ext cx="64" cy="55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30726" name="Text Box 381"/>
          <p:cNvSpPr txBox="1">
            <a:spLocks noChangeArrowheads="1"/>
          </p:cNvSpPr>
          <p:nvPr/>
        </p:nvSpPr>
        <p:spPr bwMode="auto">
          <a:xfrm>
            <a:off x="612775" y="4414838"/>
            <a:ext cx="8323263" cy="2443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rtl="0" eaLnBrk="1" hangingPunct="1">
              <a:spcBef>
                <a:spcPct val="50000"/>
              </a:spcBef>
            </a:pPr>
            <a:r>
              <a:rPr lang="en-US" u="sng" dirty="0"/>
              <a:t>The set of vertices of </a:t>
            </a:r>
            <a:r>
              <a:rPr lang="en-US" i="1" u="sng" dirty="0"/>
              <a:t>N</a:t>
            </a:r>
            <a:r>
              <a:rPr lang="en-US" u="sng" dirty="0"/>
              <a:t>-vertex FSR</a:t>
            </a:r>
            <a:r>
              <a:rPr lang="en-US" dirty="0"/>
              <a:t> </a:t>
            </a:r>
          </a:p>
          <a:p>
            <a:pPr algn="ctr" rtl="0" eaLnBrk="1" hangingPunct="1">
              <a:spcBef>
                <a:spcPct val="50000"/>
              </a:spcBef>
            </a:pPr>
            <a:r>
              <a:rPr lang="en-US" dirty="0"/>
              <a:t>(</a:t>
            </a:r>
            <a:r>
              <a:rPr lang="en-US" i="1" dirty="0"/>
              <a:t>N</a:t>
            </a:r>
            <a:r>
              <a:rPr lang="en-US" dirty="0"/>
              <a:t>-1)/3 </a:t>
            </a:r>
            <a:r>
              <a:rPr lang="en-US" i="1" dirty="0"/>
              <a:t>upper vertices</a:t>
            </a:r>
          </a:p>
          <a:p>
            <a:pPr algn="ctr" rtl="0" eaLnBrk="1" hangingPunct="1">
              <a:spcBef>
                <a:spcPct val="50000"/>
              </a:spcBef>
            </a:pPr>
            <a:r>
              <a:rPr lang="en-US" b="1" dirty="0"/>
              <a:t>(</a:t>
            </a:r>
            <a:r>
              <a:rPr lang="en-US" b="1" i="1" dirty="0">
                <a:cs typeface="Times New Roman" pitchFamily="18" charset="0"/>
              </a:rPr>
              <a:t>N</a:t>
            </a:r>
            <a:r>
              <a:rPr lang="en-US" b="1" dirty="0">
                <a:cs typeface="Times New Roman" pitchFamily="18" charset="0"/>
              </a:rPr>
              <a:t>+2)/3 </a:t>
            </a:r>
            <a:r>
              <a:rPr lang="en-US" b="1" i="1" dirty="0">
                <a:cs typeface="Times New Roman" pitchFamily="18" charset="0"/>
              </a:rPr>
              <a:t>middle</a:t>
            </a:r>
            <a:r>
              <a:rPr lang="en-US" b="1" dirty="0">
                <a:cs typeface="Times New Roman" pitchFamily="18" charset="0"/>
              </a:rPr>
              <a:t> (</a:t>
            </a:r>
            <a:r>
              <a:rPr lang="en-US" b="1" i="1" dirty="0">
                <a:cs typeface="Times New Roman" pitchFamily="18" charset="0"/>
              </a:rPr>
              <a:t>basic</a:t>
            </a:r>
            <a:r>
              <a:rPr lang="en-US" b="1" dirty="0">
                <a:cs typeface="Times New Roman" pitchFamily="18" charset="0"/>
              </a:rPr>
              <a:t>) </a:t>
            </a:r>
            <a:r>
              <a:rPr lang="en-US" b="1" i="1" dirty="0">
                <a:cs typeface="Times New Roman" pitchFamily="18" charset="0"/>
              </a:rPr>
              <a:t>vertices </a:t>
            </a:r>
            <a:r>
              <a:rPr lang="en-US" b="1" dirty="0">
                <a:cs typeface="Times New Roman" pitchFamily="18" charset="0"/>
              </a:rPr>
              <a:t>(</a:t>
            </a:r>
            <a:r>
              <a:rPr lang="en-US" b="1" i="1" dirty="0"/>
              <a:t>n </a:t>
            </a:r>
            <a:r>
              <a:rPr lang="en-US" b="1" i="1" dirty="0">
                <a:cs typeface="Times New Roman" pitchFamily="18" charset="0"/>
              </a:rPr>
              <a:t>– size of FSR</a:t>
            </a:r>
            <a:r>
              <a:rPr lang="en-US" b="1" dirty="0">
                <a:cs typeface="Times New Roman" pitchFamily="18" charset="0"/>
              </a:rPr>
              <a:t>)</a:t>
            </a:r>
            <a:endParaRPr lang="en-US" b="1" i="1" dirty="0">
              <a:cs typeface="Times New Roman" pitchFamily="18" charset="0"/>
            </a:endParaRPr>
          </a:p>
          <a:p>
            <a:pPr algn="ctr" rtl="0" eaLnBrk="1" hangingPunct="1">
              <a:spcBef>
                <a:spcPct val="50000"/>
              </a:spcBef>
            </a:pPr>
            <a:r>
              <a:rPr lang="en-US" dirty="0"/>
              <a:t>(</a:t>
            </a:r>
            <a:r>
              <a:rPr lang="en-US" i="1" dirty="0"/>
              <a:t>N</a:t>
            </a:r>
            <a:r>
              <a:rPr lang="en-US" dirty="0"/>
              <a:t>-1)/3 </a:t>
            </a:r>
            <a:r>
              <a:rPr lang="en-US" i="1" dirty="0"/>
              <a:t>lower vertices</a:t>
            </a:r>
            <a:endParaRPr lang="ru-RU" i="1" dirty="0"/>
          </a:p>
        </p:txBody>
      </p:sp>
      <p:sp>
        <p:nvSpPr>
          <p:cNvPr id="30727" name="Arc 32"/>
          <p:cNvSpPr>
            <a:spLocks/>
          </p:cNvSpPr>
          <p:nvPr/>
        </p:nvSpPr>
        <p:spPr bwMode="auto">
          <a:xfrm rot="13368407" flipH="1">
            <a:off x="3063875" y="2789238"/>
            <a:ext cx="2890838" cy="227012"/>
          </a:xfrm>
          <a:custGeom>
            <a:avLst/>
            <a:gdLst>
              <a:gd name="T0" fmla="*/ 0 w 43199"/>
              <a:gd name="T1" fmla="*/ 0 h 22178"/>
              <a:gd name="T2" fmla="*/ 0 w 43199"/>
              <a:gd name="T3" fmla="*/ 0 h 22178"/>
              <a:gd name="T4" fmla="*/ 0 w 43199"/>
              <a:gd name="T5" fmla="*/ 0 h 2217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199" h="22178" fill="none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</a:path>
              <a:path w="43199" h="22178" stroke="0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  <a:lnTo>
                  <a:pt x="21599" y="21600"/>
                </a:lnTo>
                <a:lnTo>
                  <a:pt x="0" y="21383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8" name="Arc 32"/>
          <p:cNvSpPr>
            <a:spLocks/>
          </p:cNvSpPr>
          <p:nvPr/>
        </p:nvSpPr>
        <p:spPr bwMode="auto">
          <a:xfrm rot="8277569" flipH="1">
            <a:off x="1081088" y="2779713"/>
            <a:ext cx="2889250" cy="233362"/>
          </a:xfrm>
          <a:custGeom>
            <a:avLst/>
            <a:gdLst>
              <a:gd name="T0" fmla="*/ 0 w 43199"/>
              <a:gd name="T1" fmla="*/ 0 h 22178"/>
              <a:gd name="T2" fmla="*/ 0 w 43199"/>
              <a:gd name="T3" fmla="*/ 0 h 22178"/>
              <a:gd name="T4" fmla="*/ 0 w 43199"/>
              <a:gd name="T5" fmla="*/ 0 h 2217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199" h="22178" fill="none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</a:path>
              <a:path w="43199" h="22178" stroke="0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  <a:lnTo>
                  <a:pt x="21599" y="21600"/>
                </a:lnTo>
                <a:lnTo>
                  <a:pt x="0" y="21383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9" name="Arc 32"/>
          <p:cNvSpPr>
            <a:spLocks/>
          </p:cNvSpPr>
          <p:nvPr/>
        </p:nvSpPr>
        <p:spPr bwMode="auto">
          <a:xfrm rot="13368407" flipH="1">
            <a:off x="925513" y="2760663"/>
            <a:ext cx="2889250" cy="228600"/>
          </a:xfrm>
          <a:custGeom>
            <a:avLst/>
            <a:gdLst>
              <a:gd name="T0" fmla="*/ 0 w 43199"/>
              <a:gd name="T1" fmla="*/ 0 h 22178"/>
              <a:gd name="T2" fmla="*/ 0 w 43199"/>
              <a:gd name="T3" fmla="*/ 0 h 22178"/>
              <a:gd name="T4" fmla="*/ 0 w 43199"/>
              <a:gd name="T5" fmla="*/ 0 h 2217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199" h="22178" fill="none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</a:path>
              <a:path w="43199" h="22178" stroke="0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  <a:lnTo>
                  <a:pt x="21599" y="21600"/>
                </a:lnTo>
                <a:lnTo>
                  <a:pt x="0" y="21383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0" name="Arc 32"/>
          <p:cNvSpPr>
            <a:spLocks/>
          </p:cNvSpPr>
          <p:nvPr/>
        </p:nvSpPr>
        <p:spPr bwMode="auto">
          <a:xfrm rot="13368407" flipH="1">
            <a:off x="5230813" y="2819400"/>
            <a:ext cx="2889250" cy="227013"/>
          </a:xfrm>
          <a:custGeom>
            <a:avLst/>
            <a:gdLst>
              <a:gd name="T0" fmla="*/ 0 w 43199"/>
              <a:gd name="T1" fmla="*/ 0 h 22178"/>
              <a:gd name="T2" fmla="*/ 0 w 43199"/>
              <a:gd name="T3" fmla="*/ 0 h 22178"/>
              <a:gd name="T4" fmla="*/ 0 w 43199"/>
              <a:gd name="T5" fmla="*/ 0 h 2217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199" h="22178" fill="none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</a:path>
              <a:path w="43199" h="22178" stroke="0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  <a:lnTo>
                  <a:pt x="21599" y="21600"/>
                </a:lnTo>
                <a:lnTo>
                  <a:pt x="0" y="21383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1" name="Arc 32"/>
          <p:cNvSpPr>
            <a:spLocks/>
          </p:cNvSpPr>
          <p:nvPr/>
        </p:nvSpPr>
        <p:spPr bwMode="auto">
          <a:xfrm rot="8277569" flipH="1">
            <a:off x="3213100" y="2805113"/>
            <a:ext cx="2890838" cy="233362"/>
          </a:xfrm>
          <a:custGeom>
            <a:avLst/>
            <a:gdLst>
              <a:gd name="T0" fmla="*/ 0 w 43199"/>
              <a:gd name="T1" fmla="*/ 0 h 22178"/>
              <a:gd name="T2" fmla="*/ 0 w 43199"/>
              <a:gd name="T3" fmla="*/ 0 h 22178"/>
              <a:gd name="T4" fmla="*/ 0 w 43199"/>
              <a:gd name="T5" fmla="*/ 0 h 2217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199" h="22178" fill="none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</a:path>
              <a:path w="43199" h="22178" stroke="0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  <a:lnTo>
                  <a:pt x="21599" y="21600"/>
                </a:lnTo>
                <a:lnTo>
                  <a:pt x="0" y="21383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2" name="Arc 32"/>
          <p:cNvSpPr>
            <a:spLocks/>
          </p:cNvSpPr>
          <p:nvPr/>
        </p:nvSpPr>
        <p:spPr bwMode="auto">
          <a:xfrm rot="8277569" flipH="1">
            <a:off x="5394325" y="2816225"/>
            <a:ext cx="2889250" cy="233363"/>
          </a:xfrm>
          <a:custGeom>
            <a:avLst/>
            <a:gdLst>
              <a:gd name="T0" fmla="*/ 0 w 43199"/>
              <a:gd name="T1" fmla="*/ 0 h 22178"/>
              <a:gd name="T2" fmla="*/ 0 w 43199"/>
              <a:gd name="T3" fmla="*/ 0 h 22178"/>
              <a:gd name="T4" fmla="*/ 0 w 43199"/>
              <a:gd name="T5" fmla="*/ 0 h 2217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199" h="22178" fill="none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</a:path>
              <a:path w="43199" h="22178" stroke="0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  <a:lnTo>
                  <a:pt x="21599" y="21600"/>
                </a:lnTo>
                <a:lnTo>
                  <a:pt x="0" y="21383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3" name="Text Box 369"/>
          <p:cNvSpPr txBox="1">
            <a:spLocks noChangeArrowheads="1"/>
          </p:cNvSpPr>
          <p:nvPr/>
        </p:nvSpPr>
        <p:spPr bwMode="auto">
          <a:xfrm>
            <a:off x="6227763" y="3330575"/>
            <a:ext cx="12096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i="1"/>
              <a:t>f</a:t>
            </a:r>
            <a:r>
              <a:rPr lang="en-US" sz="2400" i="1" baseline="-25000"/>
              <a:t>n</a:t>
            </a:r>
            <a:r>
              <a:rPr lang="en-US" sz="2400" baseline="-25000"/>
              <a:t>-2</a:t>
            </a:r>
            <a:endParaRPr lang="en-US" sz="3200" i="1"/>
          </a:p>
          <a:p>
            <a:pPr algn="l" rtl="0"/>
            <a:endParaRPr lang="en-US" sz="2400" i="1"/>
          </a:p>
        </p:txBody>
      </p:sp>
      <p:sp>
        <p:nvSpPr>
          <p:cNvPr id="30734" name="Text Box 369"/>
          <p:cNvSpPr txBox="1">
            <a:spLocks noChangeArrowheads="1"/>
          </p:cNvSpPr>
          <p:nvPr/>
        </p:nvSpPr>
        <p:spPr bwMode="auto">
          <a:xfrm>
            <a:off x="2576513" y="3248025"/>
            <a:ext cx="12096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i="1"/>
              <a:t>g</a:t>
            </a:r>
            <a:r>
              <a:rPr lang="en-US" sz="2400" baseline="-25000"/>
              <a:t>1</a:t>
            </a:r>
            <a:endParaRPr lang="en-US" sz="3200"/>
          </a:p>
          <a:p>
            <a:pPr algn="l" rtl="0"/>
            <a:endParaRPr lang="en-US" sz="2400" i="1"/>
          </a:p>
        </p:txBody>
      </p:sp>
      <p:sp>
        <p:nvSpPr>
          <p:cNvPr id="30735" name="Text Box 369"/>
          <p:cNvSpPr txBox="1">
            <a:spLocks noChangeArrowheads="1"/>
          </p:cNvSpPr>
          <p:nvPr/>
        </p:nvSpPr>
        <p:spPr bwMode="auto">
          <a:xfrm>
            <a:off x="6769100" y="3330575"/>
            <a:ext cx="12096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i="1"/>
              <a:t>g</a:t>
            </a:r>
            <a:r>
              <a:rPr lang="en-US" sz="2400" i="1" baseline="-25000"/>
              <a:t>n</a:t>
            </a:r>
            <a:r>
              <a:rPr lang="en-US" sz="2400" baseline="-25000"/>
              <a:t>-2</a:t>
            </a:r>
            <a:endParaRPr lang="en-US" sz="3200" i="1"/>
          </a:p>
          <a:p>
            <a:pPr algn="l" rtl="0"/>
            <a:endParaRPr lang="en-US" sz="2400" i="1"/>
          </a:p>
        </p:txBody>
      </p:sp>
      <p:sp>
        <p:nvSpPr>
          <p:cNvPr id="69" name="Text Box 382"/>
          <p:cNvSpPr txBox="1">
            <a:spLocks noChangeArrowheads="1"/>
          </p:cNvSpPr>
          <p:nvPr/>
        </p:nvSpPr>
        <p:spPr bwMode="auto">
          <a:xfrm>
            <a:off x="228600" y="882650"/>
            <a:ext cx="8794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rtl="0" eaLnBrk="1" hangingPunct="1">
              <a:spcBef>
                <a:spcPct val="50000"/>
              </a:spcBef>
            </a:pPr>
            <a:r>
              <a:rPr lang="en-US" sz="2400" b="1" dirty="0" smtClean="0">
                <a:solidFill>
                  <a:schemeClr val="tx2"/>
                </a:solidFill>
              </a:rPr>
              <a:t>(</a:t>
            </a:r>
            <a:r>
              <a:rPr lang="en-US" sz="2400" b="1" dirty="0">
                <a:solidFill>
                  <a:schemeClr val="tx2"/>
                </a:solidFill>
              </a:rPr>
              <a:t>T</a:t>
            </a:r>
            <a:r>
              <a:rPr lang="en-US" sz="2400" b="1" dirty="0" smtClean="0">
                <a:solidFill>
                  <a:schemeClr val="tx2"/>
                </a:solidFill>
              </a:rPr>
              <a:t>he </a:t>
            </a:r>
            <a:r>
              <a:rPr lang="en-US" sz="2400" b="1" dirty="0">
                <a:solidFill>
                  <a:srgbClr val="CC00CC"/>
                </a:solidFill>
              </a:rPr>
              <a:t>square</a:t>
            </a:r>
            <a:r>
              <a:rPr lang="en-US" sz="2400" b="1" dirty="0">
                <a:solidFill>
                  <a:schemeClr val="tx2"/>
                </a:solidFill>
              </a:rPr>
              <a:t> of the rhomboid)</a:t>
            </a:r>
            <a:endParaRPr lang="ru-RU" sz="24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61A9004-898E-4E01-8AF0-EE2713482F56}" type="datetime5">
              <a:rPr lang="en-US" sz="1400" smtClean="0"/>
              <a:pPr eaLnBrk="1" hangingPunct="1"/>
              <a:t>4-Feb-15</a:t>
            </a:fld>
            <a:endParaRPr lang="en-US" sz="1400" smtClean="0"/>
          </a:p>
        </p:txBody>
      </p:sp>
      <p:sp>
        <p:nvSpPr>
          <p:cNvPr id="3174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DDF0C89-7D3D-493A-9367-2AF5EE34A17A}" type="slidenum">
              <a:rPr lang="he-IL" sz="1400" smtClean="0">
                <a:cs typeface="Arial" charset="0"/>
              </a:rPr>
              <a:pPr eaLnBrk="1" hangingPunct="1"/>
              <a:t>16</a:t>
            </a:fld>
            <a:endParaRPr lang="en-US" sz="1400" smtClean="0">
              <a:cs typeface="Arial" charset="0"/>
            </a:endParaRPr>
          </a:p>
        </p:txBody>
      </p:sp>
      <p:sp>
        <p:nvSpPr>
          <p:cNvPr id="1751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6713" y="290513"/>
            <a:ext cx="8534400" cy="6191250"/>
          </a:xfrm>
        </p:spPr>
        <p:txBody>
          <a:bodyPr/>
          <a:lstStyle/>
          <a:p>
            <a:pPr algn="just" rtl="0" eaLnBrk="1" hangingPunct="1">
              <a:defRPr/>
            </a:pPr>
            <a:r>
              <a:rPr lang="en-US" sz="3600" dirty="0">
                <a:cs typeface="Times New Roman" pitchFamily="18" charset="0"/>
              </a:rPr>
              <a:t>Being </a:t>
            </a:r>
            <a:r>
              <a:rPr lang="en-US" sz="3600" b="1" dirty="0">
                <a:solidFill>
                  <a:srgbClr val="CC00CC"/>
                </a:solidFill>
                <a:cs typeface="Times New Roman" pitchFamily="18" charset="0"/>
              </a:rPr>
              <a:t>complicated graphs of a regular structure</a:t>
            </a:r>
            <a:r>
              <a:rPr lang="en-US" sz="3600" dirty="0">
                <a:cs typeface="Times New Roman" pitchFamily="18" charset="0"/>
              </a:rPr>
              <a:t>, </a:t>
            </a:r>
            <a:r>
              <a:rPr lang="en-US" sz="3600" b="1" dirty="0">
                <a:solidFill>
                  <a:srgbClr val="FF0000"/>
                </a:solidFill>
                <a:cs typeface="Times New Roman" pitchFamily="18" charset="0"/>
              </a:rPr>
              <a:t>rhomboidal graphs </a:t>
            </a:r>
            <a:r>
              <a:rPr lang="en-US" sz="3600" dirty="0">
                <a:cs typeface="Times New Roman" pitchFamily="18" charset="0"/>
              </a:rPr>
              <a:t>may be applied for </a:t>
            </a:r>
            <a:r>
              <a:rPr lang="en-US" sz="3600" b="1" dirty="0">
                <a:cs typeface="Times New Roman" pitchFamily="18" charset="0"/>
              </a:rPr>
              <a:t>simulating</a:t>
            </a:r>
            <a:r>
              <a:rPr lang="en-US" sz="3600" dirty="0">
                <a:cs typeface="Times New Roman" pitchFamily="18" charset="0"/>
              </a:rPr>
              <a:t> advanced </a:t>
            </a:r>
            <a:r>
              <a:rPr lang="en-US" sz="3600" b="1" dirty="0">
                <a:cs typeface="Times New Roman" pitchFamily="18" charset="0"/>
              </a:rPr>
              <a:t>homogeneous systems</a:t>
            </a:r>
            <a:r>
              <a:rPr lang="en-US" sz="3600" dirty="0">
                <a:cs typeface="Times New Roman" pitchFamily="18" charset="0"/>
              </a:rPr>
              <a:t>, e.g., production lines or telecommunication networks. </a:t>
            </a:r>
            <a:endParaRPr lang="en-US" sz="3600" dirty="0" smtClean="0">
              <a:cs typeface="Times New Roman" pitchFamily="18" charset="0"/>
            </a:endParaRPr>
          </a:p>
          <a:p>
            <a:pPr algn="just" rtl="0" eaLnBrk="1" hangingPunct="1">
              <a:defRPr/>
            </a:pP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Square rhomboids </a:t>
            </a:r>
            <a:r>
              <a:rPr lang="en-US" sz="3600" dirty="0">
                <a:cs typeface="Times New Roman" pitchFamily="18" charset="0"/>
              </a:rPr>
              <a:t>being </a:t>
            </a:r>
            <a:r>
              <a:rPr lang="en-US" sz="3600" b="1" dirty="0">
                <a:solidFill>
                  <a:srgbClr val="CC00CC"/>
                </a:solidFill>
                <a:cs typeface="Times New Roman" pitchFamily="18" charset="0"/>
              </a:rPr>
              <a:t>planar graphs </a:t>
            </a:r>
            <a:r>
              <a:rPr lang="en-US" sz="3600" dirty="0">
                <a:cs typeface="Times New Roman" pitchFamily="18" charset="0"/>
              </a:rPr>
              <a:t>are more appropriate for </a:t>
            </a:r>
            <a:r>
              <a:rPr lang="en-US" sz="3600" b="1" dirty="0">
                <a:cs typeface="Times New Roman" pitchFamily="18" charset="0"/>
              </a:rPr>
              <a:t>structures</a:t>
            </a:r>
            <a:r>
              <a:rPr lang="en-US" sz="3600" dirty="0">
                <a:cs typeface="Times New Roman" pitchFamily="18" charset="0"/>
              </a:rPr>
              <a:t> in which </a:t>
            </a:r>
            <a:r>
              <a:rPr lang="en-US" sz="3600" b="1" dirty="0">
                <a:cs typeface="Times New Roman" pitchFamily="18" charset="0"/>
              </a:rPr>
              <a:t>crossing edges are </a:t>
            </a:r>
            <a:r>
              <a:rPr lang="en-US" sz="3600" b="1" dirty="0" smtClean="0">
                <a:cs typeface="Times New Roman" pitchFamily="18" charset="0"/>
              </a:rPr>
              <a:t>undesirable</a:t>
            </a:r>
            <a:r>
              <a:rPr lang="en-US" sz="3600" dirty="0" smtClean="0">
                <a:cs typeface="Times New Roman" pitchFamily="18" charset="0"/>
              </a:rPr>
              <a:t>. </a:t>
            </a:r>
          </a:p>
          <a:p>
            <a:pPr algn="just" rtl="0" eaLnBrk="1" hangingPunct="1">
              <a:defRPr/>
            </a:pP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Full 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square rhomboids </a:t>
            </a:r>
            <a:r>
              <a:rPr lang="en-US" sz="3600" dirty="0">
                <a:cs typeface="Times New Roman" pitchFamily="18" charset="0"/>
              </a:rPr>
              <a:t>are suitable for more </a:t>
            </a:r>
            <a:r>
              <a:rPr lang="en-US" sz="3600" b="1" dirty="0">
                <a:cs typeface="Times New Roman" pitchFamily="18" charset="0"/>
              </a:rPr>
              <a:t>general applications</a:t>
            </a:r>
            <a:r>
              <a:rPr lang="en-US" sz="3600" dirty="0">
                <a:cs typeface="Times New Roman" pitchFamily="18" charset="0"/>
              </a:rPr>
              <a:t>.</a:t>
            </a:r>
            <a:endParaRPr lang="en-US" sz="2800" dirty="0" smtClean="0">
              <a:cs typeface="Times New Roman" pitchFamily="18" charset="0"/>
            </a:endParaRPr>
          </a:p>
          <a:p>
            <a:pPr algn="l" rtl="0" eaLnBrk="1" hangingPunct="1">
              <a:defRPr/>
            </a:pPr>
            <a:endParaRPr lang="en-US" dirty="0" smtClean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5965CA1-0C3B-4D12-9C46-17B3649DB26D}" type="datetime5">
              <a:rPr lang="en-US" sz="1400" smtClean="0"/>
              <a:pPr eaLnBrk="1" hangingPunct="1"/>
              <a:t>4-Feb-15</a:t>
            </a:fld>
            <a:endParaRPr lang="en-US" sz="1400" smtClean="0"/>
          </a:p>
        </p:txBody>
      </p:sp>
      <p:sp>
        <p:nvSpPr>
          <p:cNvPr id="3277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642C4F5-3C93-4B8F-BD57-F82CF0BDD4C9}" type="slidenum">
              <a:rPr lang="he-IL" sz="1400" smtClean="0">
                <a:cs typeface="Arial" charset="0"/>
              </a:rPr>
              <a:pPr eaLnBrk="1" hangingPunct="1"/>
              <a:t>17</a:t>
            </a:fld>
            <a:endParaRPr lang="en-US" sz="1400" smtClean="0">
              <a:cs typeface="Arial" charset="0"/>
            </a:endParaRPr>
          </a:p>
        </p:txBody>
      </p:sp>
      <p:sp>
        <p:nvSpPr>
          <p:cNvPr id="1751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6713" y="149225"/>
            <a:ext cx="8534400" cy="6191250"/>
          </a:xfrm>
        </p:spPr>
        <p:txBody>
          <a:bodyPr/>
          <a:lstStyle/>
          <a:p>
            <a:pPr algn="just" rtl="0" eaLnBrk="1" hangingPunct="1">
              <a:defRPr/>
            </a:pPr>
            <a:r>
              <a:rPr lang="en-US" sz="3600" dirty="0" smtClean="0">
                <a:cs typeface="Times New Roman" pitchFamily="18" charset="0"/>
              </a:rPr>
              <a:t>We propose different </a:t>
            </a:r>
            <a:r>
              <a:rPr lang="en-US" sz="3600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decomposition methods </a:t>
            </a:r>
            <a:r>
              <a:rPr lang="en-US" sz="3600" dirty="0" smtClean="0">
                <a:cs typeface="Times New Roman" pitchFamily="18" charset="0"/>
              </a:rPr>
              <a:t>for generating expressions </a:t>
            </a:r>
            <a:r>
              <a:rPr lang="en-US" sz="3600" dirty="0">
                <a:cs typeface="Times New Roman" pitchFamily="18" charset="0"/>
              </a:rPr>
              <a:t>with </a:t>
            </a:r>
            <a:r>
              <a:rPr lang="en-US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polynomial complexities </a:t>
            </a:r>
            <a:r>
              <a:rPr lang="en-US" sz="3600" dirty="0" smtClean="0">
                <a:cs typeface="Times New Roman" pitchFamily="18" charset="0"/>
              </a:rPr>
              <a:t>for </a:t>
            </a:r>
            <a:r>
              <a:rPr lang="en-US" sz="3600" b="1" dirty="0" smtClean="0">
                <a:solidFill>
                  <a:srgbClr val="FF0000"/>
                </a:solidFill>
                <a:cs typeface="Times New Roman" pitchFamily="18" charset="0"/>
              </a:rPr>
              <a:t>rhomboidal graphs</a:t>
            </a:r>
            <a:r>
              <a:rPr lang="en-US" sz="3600" dirty="0" smtClean="0">
                <a:cs typeface="Times New Roman" pitchFamily="18" charset="0"/>
              </a:rPr>
              <a:t> and </a:t>
            </a:r>
            <a:r>
              <a:rPr lang="en-US" sz="3600" dirty="0"/>
              <a:t>carry out their </a:t>
            </a:r>
            <a:r>
              <a:rPr lang="en-US" sz="3600" b="1" dirty="0"/>
              <a:t>comparative analysis</a:t>
            </a:r>
            <a:r>
              <a:rPr lang="en-US" sz="3600" dirty="0"/>
              <a:t>.</a:t>
            </a:r>
            <a:endParaRPr lang="en-US" sz="3600" dirty="0" smtClean="0">
              <a:cs typeface="Times New Roman" pitchFamily="18" charset="0"/>
            </a:endParaRPr>
          </a:p>
          <a:p>
            <a:pPr algn="just" rtl="0" eaLnBrk="1" hangingPunct="1">
              <a:defRPr/>
            </a:pPr>
            <a:endParaRPr lang="en-US" sz="2400" dirty="0" smtClean="0">
              <a:cs typeface="Times New Roman" pitchFamily="18" charset="0"/>
            </a:endParaRPr>
          </a:p>
          <a:p>
            <a:pPr algn="just" rtl="0" eaLnBrk="1" hangingPunct="1">
              <a:defRPr/>
            </a:pPr>
            <a:r>
              <a:rPr lang="en-US" sz="3600" dirty="0" smtClean="0">
                <a:cs typeface="Times New Roman" pitchFamily="18" charset="0"/>
              </a:rPr>
              <a:t>A </a:t>
            </a:r>
            <a:r>
              <a:rPr lang="en-US" sz="3600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decomposition method</a:t>
            </a:r>
            <a:r>
              <a:rPr lang="en-US" sz="3600" dirty="0" smtClean="0">
                <a:cs typeface="Times New Roman" pitchFamily="18" charset="0"/>
              </a:rPr>
              <a:t> is based on </a:t>
            </a:r>
            <a:r>
              <a:rPr lang="en-US" sz="3600" b="1" dirty="0" smtClean="0">
                <a:cs typeface="Times New Roman" pitchFamily="18" charset="0"/>
              </a:rPr>
              <a:t>revealing </a:t>
            </a:r>
            <a:r>
              <a:rPr lang="en-US" sz="3600" b="1" dirty="0" err="1" smtClean="0">
                <a:cs typeface="Times New Roman" pitchFamily="18" charset="0"/>
              </a:rPr>
              <a:t>subgraphs</a:t>
            </a:r>
            <a:r>
              <a:rPr lang="en-US" sz="3600" dirty="0" smtClean="0">
                <a:cs typeface="Times New Roman" pitchFamily="18" charset="0"/>
              </a:rPr>
              <a:t> in the initial graph.</a:t>
            </a:r>
          </a:p>
          <a:p>
            <a:pPr algn="just" rtl="0" eaLnBrk="1" hangingPunct="1">
              <a:defRPr/>
            </a:pPr>
            <a:endParaRPr lang="en-US" sz="2400" dirty="0" smtClean="0">
              <a:cs typeface="Times New Roman" pitchFamily="18" charset="0"/>
            </a:endParaRPr>
          </a:p>
          <a:p>
            <a:pPr algn="just" rtl="0" eaLnBrk="1" hangingPunct="1">
              <a:defRPr/>
            </a:pPr>
            <a:r>
              <a:rPr lang="en-US" sz="3600" dirty="0" smtClean="0">
                <a:cs typeface="Times New Roman" pitchFamily="18" charset="0"/>
              </a:rPr>
              <a:t>The resulting expression is produced by a special </a:t>
            </a:r>
            <a:r>
              <a:rPr 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composition</a:t>
            </a:r>
            <a:r>
              <a:rPr lang="en-US" sz="3600" dirty="0" smtClean="0">
                <a:cs typeface="Times New Roman" pitchFamily="18" charset="0"/>
              </a:rPr>
              <a:t> of </a:t>
            </a:r>
            <a:r>
              <a:rPr lang="en-US" sz="3600" b="1" dirty="0" err="1" smtClean="0">
                <a:cs typeface="Times New Roman" pitchFamily="18" charset="0"/>
              </a:rPr>
              <a:t>subexpressions</a:t>
            </a:r>
            <a:r>
              <a:rPr lang="en-US" sz="3600" dirty="0" smtClean="0">
                <a:cs typeface="Times New Roman" pitchFamily="18" charset="0"/>
              </a:rPr>
              <a:t> describing these </a:t>
            </a:r>
            <a:r>
              <a:rPr lang="en-US" sz="3600" b="1" dirty="0" err="1" smtClean="0">
                <a:cs typeface="Times New Roman" pitchFamily="18" charset="0"/>
              </a:rPr>
              <a:t>subgraphs</a:t>
            </a:r>
            <a:r>
              <a:rPr lang="en-US" sz="3600" dirty="0" smtClean="0">
                <a:cs typeface="Times New Roman" pitchFamily="18" charset="0"/>
              </a:rPr>
              <a:t>.</a:t>
            </a:r>
            <a:r>
              <a:rPr lang="en-US" dirty="0" smtClean="0">
                <a:cs typeface="Times New Roman" pitchFamily="18" charset="0"/>
              </a:rPr>
              <a:t> </a:t>
            </a:r>
          </a:p>
          <a:p>
            <a:pPr algn="l" rtl="0" eaLnBrk="1" hangingPunct="1">
              <a:defRPr/>
            </a:pPr>
            <a:endParaRPr lang="en-US" dirty="0" smtClean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dirty="0" smtClean="0"/>
              <a:t>Decomposition Methods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8148638" cy="4114800"/>
          </a:xfrm>
        </p:spPr>
        <p:txBody>
          <a:bodyPr/>
          <a:lstStyle/>
          <a:p>
            <a:pPr algn="l" rtl="0"/>
            <a:r>
              <a:rPr lang="en-US" sz="4000" b="1" smtClean="0">
                <a:solidFill>
                  <a:srgbClr val="FF0000"/>
                </a:solidFill>
              </a:rPr>
              <a:t>Two-</a:t>
            </a:r>
            <a:r>
              <a:rPr lang="en-US" sz="4000" b="1" smtClean="0">
                <a:solidFill>
                  <a:srgbClr val="0000FF"/>
                </a:solidFill>
              </a:rPr>
              <a:t>vertex</a:t>
            </a:r>
            <a:r>
              <a:rPr lang="en-US" sz="4000" b="1" smtClean="0"/>
              <a:t> </a:t>
            </a:r>
            <a:r>
              <a:rPr lang="en-US" sz="4000" b="1" smtClean="0">
                <a:solidFill>
                  <a:srgbClr val="0000FF"/>
                </a:solidFill>
              </a:rPr>
              <a:t>decomposition method</a:t>
            </a:r>
            <a:r>
              <a:rPr lang="en-US" sz="4000" b="1" smtClean="0"/>
              <a:t> (</a:t>
            </a:r>
            <a:r>
              <a:rPr lang="en-US" sz="4000" b="1" smtClean="0">
                <a:solidFill>
                  <a:srgbClr val="FF0000"/>
                </a:solidFill>
              </a:rPr>
              <a:t>2-</a:t>
            </a:r>
            <a:r>
              <a:rPr lang="en-US" sz="4000" b="1" smtClean="0">
                <a:solidFill>
                  <a:srgbClr val="0000FF"/>
                </a:solidFill>
              </a:rPr>
              <a:t>VDM</a:t>
            </a:r>
            <a:r>
              <a:rPr lang="en-US" sz="4000" b="1" smtClean="0"/>
              <a:t>)</a:t>
            </a:r>
          </a:p>
          <a:p>
            <a:pPr algn="l" rtl="0"/>
            <a:endParaRPr lang="en-US" smtClean="0"/>
          </a:p>
          <a:p>
            <a:pPr algn="l" rtl="0"/>
            <a:r>
              <a:rPr lang="en-US" sz="4000" b="1" smtClean="0">
                <a:solidFill>
                  <a:srgbClr val="FF0000"/>
                </a:solidFill>
              </a:rPr>
              <a:t>One-</a:t>
            </a:r>
            <a:r>
              <a:rPr lang="en-US" sz="4000" b="1" smtClean="0">
                <a:solidFill>
                  <a:srgbClr val="0000FF"/>
                </a:solidFill>
              </a:rPr>
              <a:t>vertex</a:t>
            </a:r>
            <a:r>
              <a:rPr lang="en-US" sz="4000" b="1" smtClean="0"/>
              <a:t> </a:t>
            </a:r>
            <a:r>
              <a:rPr lang="en-US" sz="4000" b="1" smtClean="0">
                <a:solidFill>
                  <a:srgbClr val="0000FF"/>
                </a:solidFill>
              </a:rPr>
              <a:t>decomposition method</a:t>
            </a:r>
            <a:r>
              <a:rPr lang="en-US" sz="4000" b="1" smtClean="0"/>
              <a:t> (</a:t>
            </a:r>
            <a:r>
              <a:rPr lang="en-US" sz="4000" b="1" smtClean="0">
                <a:solidFill>
                  <a:srgbClr val="FF0000"/>
                </a:solidFill>
              </a:rPr>
              <a:t>1-</a:t>
            </a:r>
            <a:r>
              <a:rPr lang="en-US" sz="4000" b="1" smtClean="0">
                <a:solidFill>
                  <a:srgbClr val="0000FF"/>
                </a:solidFill>
              </a:rPr>
              <a:t>VDM</a:t>
            </a:r>
            <a:r>
              <a:rPr lang="en-US" sz="4000" b="1" smtClean="0"/>
              <a:t>)</a:t>
            </a:r>
          </a:p>
          <a:p>
            <a:pPr algn="l" rtl="0"/>
            <a:endParaRPr lang="en-US" smtClean="0"/>
          </a:p>
          <a:p>
            <a:pPr algn="l" rtl="0"/>
            <a:endParaRPr lang="en-US" b="1" smtClean="0"/>
          </a:p>
          <a:p>
            <a:pPr algn="l" rtl="0"/>
            <a:endParaRPr lang="en-US" smtClean="0"/>
          </a:p>
        </p:txBody>
      </p:sp>
      <p:sp>
        <p:nvSpPr>
          <p:cNvPr id="3379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7386A20-C178-4F3D-A0B2-82F0F92A63A2}" type="datetime5">
              <a:rPr lang="en-US" sz="1400" smtClean="0"/>
              <a:pPr eaLnBrk="1" hangingPunct="1"/>
              <a:t>4-Feb-15</a:t>
            </a:fld>
            <a:endParaRPr lang="en-US" sz="1400" smtClean="0"/>
          </a:p>
        </p:txBody>
      </p:sp>
      <p:sp>
        <p:nvSpPr>
          <p:cNvPr id="3379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A6D1EA-BDDB-4C39-94B7-879F5BB43EBD}" type="slidenum">
              <a:rPr lang="he-IL" sz="1400" smtClean="0">
                <a:cs typeface="Arial" charset="0"/>
              </a:rPr>
              <a:pPr eaLnBrk="1" hangingPunct="1"/>
              <a:t>18</a:t>
            </a:fld>
            <a:endParaRPr lang="en-US" sz="1400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5DB859B-DF02-4FE8-A38E-FF353D45C90C}" type="datetime5">
              <a:rPr lang="en-US" sz="1400" smtClean="0"/>
              <a:pPr eaLnBrk="1" hangingPunct="1"/>
              <a:t>4-Feb-15</a:t>
            </a:fld>
            <a:endParaRPr lang="en-US" sz="1400" smtClean="0"/>
          </a:p>
        </p:txBody>
      </p:sp>
      <p:sp>
        <p:nvSpPr>
          <p:cNvPr id="34819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AC2EF7E-1C63-41E4-B9D4-B64E28E14669}" type="slidenum">
              <a:rPr lang="he-IL" sz="1400" smtClean="0">
                <a:cs typeface="Arial" charset="0"/>
              </a:rPr>
              <a:pPr eaLnBrk="1" hangingPunct="1"/>
              <a:t>19</a:t>
            </a:fld>
            <a:endParaRPr lang="en-US" sz="1400" smtClean="0">
              <a:cs typeface="Arial" charset="0"/>
            </a:endParaRPr>
          </a:p>
        </p:txBody>
      </p:sp>
      <p:sp>
        <p:nvSpPr>
          <p:cNvPr id="34820" name="Rectangle 2"/>
          <p:cNvSpPr>
            <a:spLocks noGrp="1" noChangeArrowheads="1"/>
          </p:cNvSpPr>
          <p:nvPr>
            <p:ph type="title"/>
          </p:nvPr>
        </p:nvSpPr>
        <p:spPr>
          <a:xfrm>
            <a:off x="222250" y="0"/>
            <a:ext cx="8921750" cy="1143000"/>
          </a:xfrm>
        </p:spPr>
        <p:txBody>
          <a:bodyPr/>
          <a:lstStyle/>
          <a:p>
            <a:pPr rtl="0"/>
            <a:r>
              <a:rPr lang="en-US" dirty="0" smtClean="0"/>
              <a:t>Square Rhomboid – 2-VDM</a:t>
            </a:r>
            <a:br>
              <a:rPr lang="en-US" dirty="0" smtClean="0"/>
            </a:br>
            <a:endParaRPr lang="ru-RU" sz="3200" b="1" baseline="-25000" dirty="0" smtClean="0"/>
          </a:p>
        </p:txBody>
      </p:sp>
      <p:graphicFrame>
        <p:nvGraphicFramePr>
          <p:cNvPr id="34821" name="Object 80"/>
          <p:cNvGraphicFramePr>
            <a:graphicFrameLocks noChangeAspect="1"/>
          </p:cNvGraphicFramePr>
          <p:nvPr>
            <p:ph sz="half" idx="2"/>
          </p:nvPr>
        </p:nvGraphicFramePr>
        <p:xfrm>
          <a:off x="223838" y="4557713"/>
          <a:ext cx="8547100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97" name="Equation" r:id="rId3" imgW="3543300" imgH="254000" progId="Equation.3">
                  <p:embed/>
                </p:oleObj>
              </mc:Choice>
              <mc:Fallback>
                <p:oleObj name="Equation" r:id="rId3" imgW="3543300" imgH="254000" progId="Equation.3">
                  <p:embed/>
                  <p:pic>
                    <p:nvPicPr>
                      <p:cNvPr id="0" name="Object 8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838" y="4557713"/>
                        <a:ext cx="8547100" cy="612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4822" name="Group 101"/>
          <p:cNvGrpSpPr>
            <a:grpSpLocks/>
          </p:cNvGrpSpPr>
          <p:nvPr/>
        </p:nvGrpSpPr>
        <p:grpSpPr bwMode="auto">
          <a:xfrm>
            <a:off x="0" y="1071563"/>
            <a:ext cx="8967788" cy="2620962"/>
            <a:chOff x="0" y="675"/>
            <a:chExt cx="5649" cy="1651"/>
          </a:xfrm>
        </p:grpSpPr>
        <p:sp>
          <p:nvSpPr>
            <p:cNvPr id="34828" name="Line 5"/>
            <p:cNvSpPr>
              <a:spLocks noChangeAspect="1" noChangeShapeType="1"/>
            </p:cNvSpPr>
            <p:nvPr/>
          </p:nvSpPr>
          <p:spPr bwMode="auto">
            <a:xfrm>
              <a:off x="163" y="1497"/>
              <a:ext cx="106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29" name="Line 6"/>
            <p:cNvSpPr>
              <a:spLocks noChangeAspect="1" noChangeShapeType="1"/>
            </p:cNvSpPr>
            <p:nvPr/>
          </p:nvSpPr>
          <p:spPr bwMode="auto">
            <a:xfrm>
              <a:off x="1248" y="1507"/>
              <a:ext cx="105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0" name="Line 7"/>
            <p:cNvSpPr>
              <a:spLocks noChangeAspect="1" noChangeShapeType="1"/>
            </p:cNvSpPr>
            <p:nvPr/>
          </p:nvSpPr>
          <p:spPr bwMode="auto">
            <a:xfrm>
              <a:off x="2361" y="1516"/>
              <a:ext cx="101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1" name="Line 9"/>
            <p:cNvSpPr>
              <a:spLocks noChangeAspect="1" noChangeShapeType="1"/>
            </p:cNvSpPr>
            <p:nvPr/>
          </p:nvSpPr>
          <p:spPr bwMode="auto">
            <a:xfrm>
              <a:off x="701" y="997"/>
              <a:ext cx="10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2" name="Line 10"/>
            <p:cNvSpPr>
              <a:spLocks noChangeAspect="1" noChangeShapeType="1"/>
            </p:cNvSpPr>
            <p:nvPr/>
          </p:nvSpPr>
          <p:spPr bwMode="auto">
            <a:xfrm>
              <a:off x="1799" y="1002"/>
              <a:ext cx="10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3" name="Line 11"/>
            <p:cNvSpPr>
              <a:spLocks noChangeAspect="1" noChangeShapeType="1"/>
            </p:cNvSpPr>
            <p:nvPr/>
          </p:nvSpPr>
          <p:spPr bwMode="auto">
            <a:xfrm>
              <a:off x="2865" y="1011"/>
              <a:ext cx="10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4" name="Line 12"/>
            <p:cNvSpPr>
              <a:spLocks noChangeAspect="1" noChangeShapeType="1"/>
            </p:cNvSpPr>
            <p:nvPr/>
          </p:nvSpPr>
          <p:spPr bwMode="auto">
            <a:xfrm>
              <a:off x="720" y="2016"/>
              <a:ext cx="106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5" name="Line 13"/>
            <p:cNvSpPr>
              <a:spLocks noChangeAspect="1" noChangeShapeType="1"/>
            </p:cNvSpPr>
            <p:nvPr/>
          </p:nvSpPr>
          <p:spPr bwMode="auto">
            <a:xfrm>
              <a:off x="1808" y="2020"/>
              <a:ext cx="106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6" name="Line 14"/>
            <p:cNvSpPr>
              <a:spLocks noChangeAspect="1" noChangeShapeType="1"/>
            </p:cNvSpPr>
            <p:nvPr/>
          </p:nvSpPr>
          <p:spPr bwMode="auto">
            <a:xfrm>
              <a:off x="2868" y="2038"/>
              <a:ext cx="106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7" name="Line 22"/>
            <p:cNvSpPr>
              <a:spLocks noChangeAspect="1" noChangeShapeType="1"/>
            </p:cNvSpPr>
            <p:nvPr/>
          </p:nvSpPr>
          <p:spPr bwMode="auto">
            <a:xfrm rot="20955401" flipV="1">
              <a:off x="115" y="1034"/>
              <a:ext cx="632" cy="4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8" name="Line 23"/>
            <p:cNvSpPr>
              <a:spLocks noChangeAspect="1" noChangeShapeType="1"/>
            </p:cNvSpPr>
            <p:nvPr/>
          </p:nvSpPr>
          <p:spPr bwMode="auto">
            <a:xfrm rot="644599">
              <a:off x="115" y="1552"/>
              <a:ext cx="632" cy="4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9" name="Line 24"/>
            <p:cNvSpPr>
              <a:spLocks noChangeAspect="1" noChangeShapeType="1"/>
            </p:cNvSpPr>
            <p:nvPr/>
          </p:nvSpPr>
          <p:spPr bwMode="auto">
            <a:xfrm rot="20955401" flipV="1">
              <a:off x="662" y="1552"/>
              <a:ext cx="632" cy="4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0" name="Line 25"/>
            <p:cNvSpPr>
              <a:spLocks noChangeAspect="1" noChangeShapeType="1"/>
            </p:cNvSpPr>
            <p:nvPr/>
          </p:nvSpPr>
          <p:spPr bwMode="auto">
            <a:xfrm rot="644599">
              <a:off x="653" y="1044"/>
              <a:ext cx="632" cy="4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1" name="Line 26"/>
            <p:cNvSpPr>
              <a:spLocks noChangeAspect="1" noChangeShapeType="1"/>
            </p:cNvSpPr>
            <p:nvPr/>
          </p:nvSpPr>
          <p:spPr bwMode="auto">
            <a:xfrm rot="20955401" flipV="1">
              <a:off x="1200" y="1044"/>
              <a:ext cx="632" cy="4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2" name="Line 27"/>
            <p:cNvSpPr>
              <a:spLocks noChangeAspect="1" noChangeShapeType="1"/>
            </p:cNvSpPr>
            <p:nvPr/>
          </p:nvSpPr>
          <p:spPr bwMode="auto">
            <a:xfrm rot="644599">
              <a:off x="1200" y="1562"/>
              <a:ext cx="632" cy="4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3" name="Line 28"/>
            <p:cNvSpPr>
              <a:spLocks noChangeAspect="1" noChangeShapeType="1"/>
            </p:cNvSpPr>
            <p:nvPr/>
          </p:nvSpPr>
          <p:spPr bwMode="auto">
            <a:xfrm rot="20955401" flipV="1">
              <a:off x="1747" y="1562"/>
              <a:ext cx="632" cy="4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44" name="Line 29"/>
            <p:cNvSpPr>
              <a:spLocks noChangeAspect="1" noChangeShapeType="1"/>
            </p:cNvSpPr>
            <p:nvPr/>
          </p:nvSpPr>
          <p:spPr bwMode="auto">
            <a:xfrm rot="644599">
              <a:off x="1737" y="1053"/>
              <a:ext cx="632" cy="4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4845" name="Group 30"/>
            <p:cNvGrpSpPr>
              <a:grpSpLocks noChangeAspect="1"/>
            </p:cNvGrpSpPr>
            <p:nvPr/>
          </p:nvGrpSpPr>
          <p:grpSpPr bwMode="auto">
            <a:xfrm>
              <a:off x="2284" y="1053"/>
              <a:ext cx="1179" cy="919"/>
              <a:chOff x="1944" y="1835"/>
              <a:chExt cx="1474" cy="1149"/>
            </a:xfrm>
          </p:grpSpPr>
          <p:sp>
            <p:nvSpPr>
              <p:cNvPr id="34876" name="Line 31"/>
              <p:cNvSpPr>
                <a:spLocks noChangeAspect="1" noChangeShapeType="1"/>
              </p:cNvSpPr>
              <p:nvPr/>
            </p:nvSpPr>
            <p:spPr bwMode="auto">
              <a:xfrm rot="20955401" flipV="1">
                <a:off x="1944" y="1835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877" name="Line 32"/>
              <p:cNvSpPr>
                <a:spLocks noChangeAspect="1" noChangeShapeType="1"/>
              </p:cNvSpPr>
              <p:nvPr/>
            </p:nvSpPr>
            <p:spPr bwMode="auto">
              <a:xfrm rot="644599">
                <a:off x="1944" y="2483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878" name="Line 33"/>
              <p:cNvSpPr>
                <a:spLocks noChangeAspect="1" noChangeShapeType="1"/>
              </p:cNvSpPr>
              <p:nvPr/>
            </p:nvSpPr>
            <p:spPr bwMode="auto">
              <a:xfrm rot="20955401" flipV="1">
                <a:off x="2628" y="2483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879" name="Line 34"/>
              <p:cNvSpPr>
                <a:spLocks noChangeAspect="1" noChangeShapeType="1"/>
              </p:cNvSpPr>
              <p:nvPr/>
            </p:nvSpPr>
            <p:spPr bwMode="auto">
              <a:xfrm rot="644599">
                <a:off x="2616" y="1847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4846" name="Text Box 45"/>
            <p:cNvSpPr txBox="1">
              <a:spLocks noChangeAspect="1" noChangeArrowheads="1"/>
            </p:cNvSpPr>
            <p:nvPr/>
          </p:nvSpPr>
          <p:spPr bwMode="auto">
            <a:xfrm>
              <a:off x="0" y="1414"/>
              <a:ext cx="159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p</a:t>
              </a:r>
            </a:p>
          </p:txBody>
        </p:sp>
        <p:sp>
          <p:nvSpPr>
            <p:cNvPr id="34847" name="Text Box 47"/>
            <p:cNvSpPr txBox="1">
              <a:spLocks noChangeAspect="1" noChangeArrowheads="1"/>
            </p:cNvSpPr>
            <p:nvPr/>
          </p:nvSpPr>
          <p:spPr bwMode="auto">
            <a:xfrm>
              <a:off x="5490" y="1488"/>
              <a:ext cx="159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q</a:t>
              </a:r>
            </a:p>
          </p:txBody>
        </p:sp>
        <p:sp>
          <p:nvSpPr>
            <p:cNvPr id="34848" name="Text Box 48"/>
            <p:cNvSpPr txBox="1">
              <a:spLocks noChangeAspect="1" noChangeArrowheads="1"/>
            </p:cNvSpPr>
            <p:nvPr/>
          </p:nvSpPr>
          <p:spPr bwMode="auto">
            <a:xfrm>
              <a:off x="622" y="675"/>
              <a:ext cx="160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p</a:t>
              </a:r>
            </a:p>
          </p:txBody>
        </p:sp>
        <p:sp>
          <p:nvSpPr>
            <p:cNvPr id="34849" name="Text Box 50"/>
            <p:cNvSpPr txBox="1">
              <a:spLocks noChangeAspect="1" noChangeArrowheads="1"/>
            </p:cNvSpPr>
            <p:nvPr/>
          </p:nvSpPr>
          <p:spPr bwMode="auto">
            <a:xfrm>
              <a:off x="4897" y="1994"/>
              <a:ext cx="451" cy="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q</a:t>
              </a:r>
              <a:r>
                <a:rPr lang="en-US" sz="2400" b="1">
                  <a:solidFill>
                    <a:srgbClr val="FF3300"/>
                  </a:solidFill>
                </a:rPr>
                <a:t>-1</a:t>
              </a:r>
            </a:p>
          </p:txBody>
        </p:sp>
        <p:sp>
          <p:nvSpPr>
            <p:cNvPr id="34850" name="Text Box 51"/>
            <p:cNvSpPr txBox="1">
              <a:spLocks noChangeAspect="1" noChangeArrowheads="1"/>
            </p:cNvSpPr>
            <p:nvPr/>
          </p:nvSpPr>
          <p:spPr bwMode="auto">
            <a:xfrm>
              <a:off x="626" y="1999"/>
              <a:ext cx="159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p</a:t>
              </a:r>
            </a:p>
          </p:txBody>
        </p:sp>
        <p:sp>
          <p:nvSpPr>
            <p:cNvPr id="34851" name="Text Box 53"/>
            <p:cNvSpPr txBox="1">
              <a:spLocks noChangeAspect="1" noChangeArrowheads="1"/>
            </p:cNvSpPr>
            <p:nvPr/>
          </p:nvSpPr>
          <p:spPr bwMode="auto">
            <a:xfrm>
              <a:off x="4839" y="721"/>
              <a:ext cx="514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q</a:t>
              </a:r>
              <a:r>
                <a:rPr lang="en-US" sz="2400" b="1">
                  <a:solidFill>
                    <a:srgbClr val="FF3300"/>
                  </a:solidFill>
                </a:rPr>
                <a:t>-1</a:t>
              </a:r>
            </a:p>
          </p:txBody>
        </p:sp>
        <p:grpSp>
          <p:nvGrpSpPr>
            <p:cNvPr id="34852" name="Group 82"/>
            <p:cNvGrpSpPr>
              <a:grpSpLocks/>
            </p:cNvGrpSpPr>
            <p:nvPr/>
          </p:nvGrpSpPr>
          <p:grpSpPr bwMode="auto">
            <a:xfrm>
              <a:off x="3352" y="1063"/>
              <a:ext cx="1179" cy="919"/>
              <a:chOff x="3377" y="909"/>
              <a:chExt cx="1179" cy="919"/>
            </a:xfrm>
          </p:grpSpPr>
          <p:sp>
            <p:nvSpPr>
              <p:cNvPr id="34869" name="Line 8"/>
              <p:cNvSpPr>
                <a:spLocks noChangeAspect="1" noChangeShapeType="1"/>
              </p:cNvSpPr>
              <p:nvPr/>
            </p:nvSpPr>
            <p:spPr bwMode="auto">
              <a:xfrm>
                <a:off x="3446" y="1372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870" name="Line 35"/>
              <p:cNvSpPr>
                <a:spLocks noChangeAspect="1" noChangeShapeType="1"/>
              </p:cNvSpPr>
              <p:nvPr/>
            </p:nvSpPr>
            <p:spPr bwMode="auto">
              <a:xfrm rot="20955401" flipV="1">
                <a:off x="3377" y="909"/>
                <a:ext cx="632" cy="4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871" name="Line 36"/>
              <p:cNvSpPr>
                <a:spLocks noChangeAspect="1" noChangeShapeType="1"/>
              </p:cNvSpPr>
              <p:nvPr/>
            </p:nvSpPr>
            <p:spPr bwMode="auto">
              <a:xfrm rot="644599">
                <a:off x="3377" y="1427"/>
                <a:ext cx="632" cy="4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872" name="Line 37"/>
              <p:cNvSpPr>
                <a:spLocks noChangeAspect="1" noChangeShapeType="1"/>
              </p:cNvSpPr>
              <p:nvPr/>
            </p:nvSpPr>
            <p:spPr bwMode="auto">
              <a:xfrm rot="20955401" flipV="1">
                <a:off x="3924" y="1427"/>
                <a:ext cx="632" cy="4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873" name="Line 38"/>
              <p:cNvSpPr>
                <a:spLocks noChangeAspect="1" noChangeShapeType="1"/>
              </p:cNvSpPr>
              <p:nvPr/>
            </p:nvSpPr>
            <p:spPr bwMode="auto">
              <a:xfrm rot="644599">
                <a:off x="3914" y="919"/>
                <a:ext cx="632" cy="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874" name="Oval 54"/>
              <p:cNvSpPr>
                <a:spLocks noChangeAspect="1" noChangeArrowheads="1"/>
              </p:cNvSpPr>
              <p:nvPr/>
            </p:nvSpPr>
            <p:spPr bwMode="auto">
              <a:xfrm flipH="1" flipV="1">
                <a:off x="4495" y="1355"/>
                <a:ext cx="51" cy="43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875" name="Line 55"/>
              <p:cNvSpPr>
                <a:spLocks noChangeAspect="1" noChangeShapeType="1"/>
              </p:cNvSpPr>
              <p:nvPr/>
            </p:nvSpPr>
            <p:spPr bwMode="auto">
              <a:xfrm>
                <a:off x="3446" y="1372"/>
                <a:ext cx="104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4853" name="Text Box 57"/>
            <p:cNvSpPr txBox="1">
              <a:spLocks noChangeAspect="1" noChangeArrowheads="1"/>
            </p:cNvSpPr>
            <p:nvPr/>
          </p:nvSpPr>
          <p:spPr bwMode="auto">
            <a:xfrm>
              <a:off x="2224" y="1227"/>
              <a:ext cx="609" cy="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i</a:t>
              </a:r>
            </a:p>
            <a:p>
              <a:pPr algn="l" rtl="0"/>
              <a:endParaRPr lang="en-US" sz="2400" i="1"/>
            </a:p>
          </p:txBody>
        </p:sp>
        <p:sp>
          <p:nvSpPr>
            <p:cNvPr id="34854" name="Text Box 60"/>
            <p:cNvSpPr txBox="1">
              <a:spLocks noChangeAspect="1" noChangeArrowheads="1"/>
            </p:cNvSpPr>
            <p:nvPr/>
          </p:nvSpPr>
          <p:spPr bwMode="auto">
            <a:xfrm>
              <a:off x="2718" y="765"/>
              <a:ext cx="610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i</a:t>
              </a:r>
            </a:p>
            <a:p>
              <a:pPr algn="l" rtl="0"/>
              <a:endParaRPr lang="en-US" sz="2400" i="1"/>
            </a:p>
          </p:txBody>
        </p:sp>
        <p:sp>
          <p:nvSpPr>
            <p:cNvPr id="34855" name="Text Box 62"/>
            <p:cNvSpPr txBox="1">
              <a:spLocks noChangeAspect="1" noChangeArrowheads="1"/>
            </p:cNvSpPr>
            <p:nvPr/>
          </p:nvSpPr>
          <p:spPr bwMode="auto">
            <a:xfrm>
              <a:off x="2723" y="2015"/>
              <a:ext cx="609" cy="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i</a:t>
              </a:r>
            </a:p>
            <a:p>
              <a:pPr algn="l" rtl="0"/>
              <a:endParaRPr lang="en-US" sz="2400" i="1"/>
            </a:p>
          </p:txBody>
        </p:sp>
        <p:sp>
          <p:nvSpPr>
            <p:cNvPr id="34856" name="Text Box 63"/>
            <p:cNvSpPr txBox="1">
              <a:spLocks noChangeAspect="1" noChangeArrowheads="1"/>
            </p:cNvSpPr>
            <p:nvPr/>
          </p:nvSpPr>
          <p:spPr bwMode="auto">
            <a:xfrm>
              <a:off x="2651" y="1230"/>
              <a:ext cx="609" cy="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b</a:t>
              </a:r>
              <a:r>
                <a:rPr lang="en-US" sz="2400" b="1" i="1" baseline="-25000">
                  <a:solidFill>
                    <a:srgbClr val="FF3300"/>
                  </a:solidFill>
                </a:rPr>
                <a:t>i</a:t>
              </a:r>
              <a:endParaRPr lang="en-US" sz="2400" b="1" i="1">
                <a:solidFill>
                  <a:srgbClr val="FF3300"/>
                </a:solidFill>
              </a:endParaRPr>
            </a:p>
            <a:p>
              <a:pPr algn="l" rtl="0"/>
              <a:endParaRPr lang="en-US" sz="2400" i="1"/>
            </a:p>
          </p:txBody>
        </p:sp>
        <p:sp>
          <p:nvSpPr>
            <p:cNvPr id="34857" name="Line 65"/>
            <p:cNvSpPr>
              <a:spLocks noChangeAspect="1" noChangeShapeType="1"/>
            </p:cNvSpPr>
            <p:nvPr/>
          </p:nvSpPr>
          <p:spPr bwMode="auto">
            <a:xfrm flipH="1">
              <a:off x="2855" y="732"/>
              <a:ext cx="9" cy="159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4858" name="Group 83"/>
            <p:cNvGrpSpPr>
              <a:grpSpLocks/>
            </p:cNvGrpSpPr>
            <p:nvPr/>
          </p:nvGrpSpPr>
          <p:grpSpPr bwMode="auto">
            <a:xfrm>
              <a:off x="4462" y="1073"/>
              <a:ext cx="1179" cy="919"/>
              <a:chOff x="3377" y="909"/>
              <a:chExt cx="1179" cy="919"/>
            </a:xfrm>
          </p:grpSpPr>
          <p:sp>
            <p:nvSpPr>
              <p:cNvPr id="34862" name="Line 84"/>
              <p:cNvSpPr>
                <a:spLocks noChangeAspect="1" noChangeShapeType="1"/>
              </p:cNvSpPr>
              <p:nvPr/>
            </p:nvSpPr>
            <p:spPr bwMode="auto">
              <a:xfrm>
                <a:off x="3446" y="1372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863" name="Line 85"/>
              <p:cNvSpPr>
                <a:spLocks noChangeAspect="1" noChangeShapeType="1"/>
              </p:cNvSpPr>
              <p:nvPr/>
            </p:nvSpPr>
            <p:spPr bwMode="auto">
              <a:xfrm rot="20955401" flipV="1">
                <a:off x="3377" y="909"/>
                <a:ext cx="632" cy="4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864" name="Line 86"/>
              <p:cNvSpPr>
                <a:spLocks noChangeAspect="1" noChangeShapeType="1"/>
              </p:cNvSpPr>
              <p:nvPr/>
            </p:nvSpPr>
            <p:spPr bwMode="auto">
              <a:xfrm rot="644599">
                <a:off x="3377" y="1427"/>
                <a:ext cx="632" cy="4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865" name="Line 87"/>
              <p:cNvSpPr>
                <a:spLocks noChangeAspect="1" noChangeShapeType="1"/>
              </p:cNvSpPr>
              <p:nvPr/>
            </p:nvSpPr>
            <p:spPr bwMode="auto">
              <a:xfrm rot="20955401" flipV="1">
                <a:off x="3924" y="1427"/>
                <a:ext cx="632" cy="4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866" name="Line 88"/>
              <p:cNvSpPr>
                <a:spLocks noChangeAspect="1" noChangeShapeType="1"/>
              </p:cNvSpPr>
              <p:nvPr/>
            </p:nvSpPr>
            <p:spPr bwMode="auto">
              <a:xfrm rot="644599">
                <a:off x="3914" y="919"/>
                <a:ext cx="632" cy="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867" name="Oval 89"/>
              <p:cNvSpPr>
                <a:spLocks noChangeAspect="1" noChangeArrowheads="1"/>
              </p:cNvSpPr>
              <p:nvPr/>
            </p:nvSpPr>
            <p:spPr bwMode="auto">
              <a:xfrm flipH="1" flipV="1">
                <a:off x="4495" y="1355"/>
                <a:ext cx="51" cy="43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868" name="Line 90"/>
              <p:cNvSpPr>
                <a:spLocks noChangeAspect="1" noChangeShapeType="1"/>
              </p:cNvSpPr>
              <p:nvPr/>
            </p:nvSpPr>
            <p:spPr bwMode="auto">
              <a:xfrm>
                <a:off x="3446" y="1372"/>
                <a:ext cx="104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4859" name="Line 91"/>
            <p:cNvSpPr>
              <a:spLocks noChangeAspect="1" noChangeShapeType="1"/>
            </p:cNvSpPr>
            <p:nvPr/>
          </p:nvSpPr>
          <p:spPr bwMode="auto">
            <a:xfrm>
              <a:off x="3959" y="1012"/>
              <a:ext cx="10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60" name="Line 92"/>
            <p:cNvSpPr>
              <a:spLocks noChangeAspect="1" noChangeShapeType="1"/>
            </p:cNvSpPr>
            <p:nvPr/>
          </p:nvSpPr>
          <p:spPr bwMode="auto">
            <a:xfrm>
              <a:off x="3959" y="2044"/>
              <a:ext cx="10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61" name="Text Box 93"/>
            <p:cNvSpPr txBox="1">
              <a:spLocks noChangeAspect="1" noChangeArrowheads="1"/>
            </p:cNvSpPr>
            <p:nvPr/>
          </p:nvSpPr>
          <p:spPr bwMode="auto">
            <a:xfrm>
              <a:off x="3249" y="1170"/>
              <a:ext cx="609" cy="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i</a:t>
              </a:r>
              <a:r>
                <a:rPr lang="en-US" sz="2400" b="1">
                  <a:solidFill>
                    <a:srgbClr val="FF3300"/>
                  </a:solidFill>
                </a:rPr>
                <a:t>+1</a:t>
              </a:r>
              <a:endParaRPr lang="en-US" sz="2400" b="1" i="1">
                <a:solidFill>
                  <a:srgbClr val="FF3300"/>
                </a:solidFill>
              </a:endParaRPr>
            </a:p>
            <a:p>
              <a:pPr algn="l" rtl="0"/>
              <a:endParaRPr lang="en-US" sz="2400" i="1"/>
            </a:p>
          </p:txBody>
        </p:sp>
      </p:grpSp>
      <p:sp>
        <p:nvSpPr>
          <p:cNvPr id="34823" name="Text Box 96"/>
          <p:cNvSpPr txBox="1">
            <a:spLocks noChangeArrowheads="1"/>
          </p:cNvSpPr>
          <p:nvPr/>
        </p:nvSpPr>
        <p:spPr bwMode="auto">
          <a:xfrm>
            <a:off x="4911725" y="3944938"/>
            <a:ext cx="37687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 eaLnBrk="1" hangingPunct="1">
              <a:spcBef>
                <a:spcPct val="50000"/>
              </a:spcBef>
            </a:pPr>
            <a:r>
              <a:rPr lang="en-US" b="1">
                <a:solidFill>
                  <a:schemeClr val="accent2"/>
                </a:solidFill>
              </a:rPr>
              <a:t>2 </a:t>
            </a:r>
            <a:r>
              <a:rPr lang="en-US" b="1" i="1">
                <a:solidFill>
                  <a:schemeClr val="accent2"/>
                </a:solidFill>
              </a:rPr>
              <a:t>decomposition vertices</a:t>
            </a:r>
            <a:endParaRPr lang="ru-RU" b="1" i="1">
              <a:solidFill>
                <a:schemeClr val="accent2"/>
              </a:solidFill>
            </a:endParaRPr>
          </a:p>
        </p:txBody>
      </p:sp>
      <p:sp>
        <p:nvSpPr>
          <p:cNvPr id="34824" name="Line 97"/>
          <p:cNvSpPr>
            <a:spLocks noChangeShapeType="1"/>
          </p:cNvSpPr>
          <p:nvPr/>
        </p:nvSpPr>
        <p:spPr bwMode="auto">
          <a:xfrm flipH="1" flipV="1">
            <a:off x="4572000" y="3263900"/>
            <a:ext cx="1104900" cy="817563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5" name="Line 98"/>
          <p:cNvSpPr>
            <a:spLocks noChangeShapeType="1"/>
          </p:cNvSpPr>
          <p:nvPr/>
        </p:nvSpPr>
        <p:spPr bwMode="auto">
          <a:xfrm flipH="1" flipV="1">
            <a:off x="4584700" y="1679575"/>
            <a:ext cx="1338263" cy="23749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6" name="Rectangle 100"/>
          <p:cNvSpPr>
            <a:spLocks noChangeArrowheads="1"/>
          </p:cNvSpPr>
          <p:nvPr/>
        </p:nvSpPr>
        <p:spPr bwMode="auto">
          <a:xfrm>
            <a:off x="188913" y="5214938"/>
            <a:ext cx="8866187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sz="2400" b="1" i="1" dirty="0"/>
              <a:t>E</a:t>
            </a:r>
            <a:r>
              <a:rPr lang="en-US" sz="2400" b="1" dirty="0"/>
              <a:t>(</a:t>
            </a:r>
            <a:r>
              <a:rPr lang="en-US" sz="2400" b="1" i="1" dirty="0" err="1"/>
              <a:t>p</a:t>
            </a:r>
            <a:r>
              <a:rPr lang="en-US" sz="2400" b="1" dirty="0" err="1"/>
              <a:t>,</a:t>
            </a:r>
            <a:r>
              <a:rPr lang="en-US" sz="2400" b="1" i="1" dirty="0" err="1"/>
              <a:t>q</a:t>
            </a:r>
            <a:r>
              <a:rPr lang="en-US" sz="2400" b="1" dirty="0"/>
              <a:t>)</a:t>
            </a:r>
            <a:r>
              <a:rPr lang="en-US" sz="2400" dirty="0"/>
              <a:t> is a </a:t>
            </a:r>
            <a:r>
              <a:rPr lang="en-US" sz="2400" b="1" dirty="0" err="1">
                <a:solidFill>
                  <a:srgbClr val="FF0000"/>
                </a:solidFill>
              </a:rPr>
              <a:t>subexpression</a:t>
            </a:r>
            <a:r>
              <a:rPr lang="en-US" sz="2400" dirty="0"/>
              <a:t> of a </a:t>
            </a:r>
            <a:r>
              <a:rPr lang="en-US" sz="2400" b="1" dirty="0" err="1">
                <a:solidFill>
                  <a:srgbClr val="FF0000"/>
                </a:solidFill>
              </a:rPr>
              <a:t>subgraph</a:t>
            </a:r>
            <a:r>
              <a:rPr lang="en-US" sz="2400" dirty="0"/>
              <a:t> with a source </a:t>
            </a:r>
            <a:r>
              <a:rPr lang="en-US" sz="2400" b="1" i="1" dirty="0"/>
              <a:t>p</a:t>
            </a:r>
            <a:r>
              <a:rPr lang="en-US" sz="2400" dirty="0"/>
              <a:t> and a sink </a:t>
            </a:r>
            <a:r>
              <a:rPr lang="en-US" sz="2400" b="1" i="1" dirty="0"/>
              <a:t>q</a:t>
            </a:r>
            <a:endParaRPr lang="ru-RU" sz="2400" i="1" dirty="0"/>
          </a:p>
        </p:txBody>
      </p:sp>
      <p:sp>
        <p:nvSpPr>
          <p:cNvPr id="2" name="Rectangle 1"/>
          <p:cNvSpPr/>
          <p:nvPr/>
        </p:nvSpPr>
        <p:spPr>
          <a:xfrm>
            <a:off x="0" y="5778500"/>
            <a:ext cx="9055099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Decomposition vertices</a:t>
            </a:r>
            <a:r>
              <a:rPr lang="en-US" dirty="0"/>
              <a:t> are chosen in the </a:t>
            </a:r>
            <a:r>
              <a:rPr lang="en-US" b="1" dirty="0" smtClean="0">
                <a:solidFill>
                  <a:srgbClr val="FF3300"/>
                </a:solidFill>
              </a:rPr>
              <a:t>middle </a:t>
            </a:r>
            <a:r>
              <a:rPr lang="en-US" dirty="0" smtClean="0"/>
              <a:t>of </a:t>
            </a:r>
            <a:r>
              <a:rPr lang="en-US" dirty="0" err="1" smtClean="0"/>
              <a:t>subgraph</a:t>
            </a:r>
            <a:r>
              <a:rPr lang="en-US" dirty="0" smtClean="0"/>
              <a:t>. 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CFC345F-7F03-4312-A057-DF265534C25A}" type="datetime5">
              <a:rPr lang="en-US" sz="1400" smtClean="0"/>
              <a:pPr eaLnBrk="1" hangingPunct="1"/>
              <a:t>4-Feb-15</a:t>
            </a:fld>
            <a:endParaRPr lang="en-US" sz="1400" smtClean="0"/>
          </a:p>
        </p:txBody>
      </p:sp>
      <p:sp>
        <p:nvSpPr>
          <p:cNvPr id="1843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5540551-7204-4F94-9822-0EA5FAB57305}" type="slidenum">
              <a:rPr lang="he-IL" sz="1400" smtClean="0">
                <a:cs typeface="Arial" charset="0"/>
              </a:rPr>
              <a:pPr eaLnBrk="1" hangingPunct="1"/>
              <a:t>2</a:t>
            </a:fld>
            <a:endParaRPr lang="en-US" sz="1400" smtClean="0">
              <a:cs typeface="Arial" charset="0"/>
            </a:endParaRPr>
          </a:p>
        </p:txBody>
      </p:sp>
      <p:sp>
        <p:nvSpPr>
          <p:cNvPr id="1843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9088" y="635000"/>
            <a:ext cx="8320087" cy="5178425"/>
          </a:xfrm>
        </p:spPr>
        <p:txBody>
          <a:bodyPr/>
          <a:lstStyle/>
          <a:p>
            <a:pPr algn="just" rtl="0" eaLnBrk="1" hangingPunct="1"/>
            <a:r>
              <a:rPr lang="en-US" dirty="0" smtClean="0">
                <a:cs typeface="Times New Roman" pitchFamily="18" charset="0"/>
              </a:rPr>
              <a:t>We investigate </a:t>
            </a:r>
            <a:r>
              <a:rPr lang="en-US" dirty="0" smtClean="0">
                <a:solidFill>
                  <a:srgbClr val="0000CC"/>
                </a:solidFill>
                <a:cs typeface="Times New Roman" pitchFamily="18" charset="0"/>
              </a:rPr>
              <a:t>relationship</a:t>
            </a:r>
            <a:r>
              <a:rPr lang="en-US" dirty="0" smtClean="0">
                <a:cs typeface="Times New Roman" pitchFamily="18" charset="0"/>
              </a:rPr>
              <a:t> between</a:t>
            </a:r>
            <a:br>
              <a:rPr lang="en-US" dirty="0" smtClean="0">
                <a:cs typeface="Times New Roman" pitchFamily="18" charset="0"/>
              </a:rPr>
            </a:br>
            <a:r>
              <a:rPr lang="en-US" sz="2000" dirty="0" smtClean="0">
                <a:cs typeface="Times New Roman" pitchFamily="18" charset="0"/>
              </a:rPr>
              <a:t/>
            </a:r>
            <a:br>
              <a:rPr lang="en-US" sz="2000" dirty="0" smtClean="0">
                <a:cs typeface="Times New Roman" pitchFamily="18" charset="0"/>
              </a:rPr>
            </a:br>
            <a:r>
              <a:rPr lang="en-US" dirty="0" smtClean="0"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FF3300"/>
                </a:solidFill>
                <a:cs typeface="Times New Roman" pitchFamily="18" charset="0"/>
              </a:rPr>
              <a:t>algebraic expressions</a:t>
            </a:r>
            <a:r>
              <a:rPr lang="en-US" dirty="0" smtClean="0">
                <a:cs typeface="Times New Roman" pitchFamily="18" charset="0"/>
              </a:rPr>
              <a:t> and </a:t>
            </a:r>
            <a:r>
              <a:rPr lang="en-US" b="1" dirty="0" smtClean="0">
                <a:solidFill>
                  <a:srgbClr val="FF3300"/>
                </a:solidFill>
                <a:cs typeface="Times New Roman" pitchFamily="18" charset="0"/>
              </a:rPr>
              <a:t>two-</a:t>
            </a:r>
            <a:br>
              <a:rPr lang="en-US" b="1" dirty="0" smtClean="0">
                <a:solidFill>
                  <a:srgbClr val="FF3300"/>
                </a:solidFill>
                <a:cs typeface="Times New Roman" pitchFamily="18" charset="0"/>
              </a:rPr>
            </a:br>
            <a:r>
              <a:rPr lang="en-US" sz="2000" b="1" dirty="0" smtClean="0">
                <a:solidFill>
                  <a:srgbClr val="FF3300"/>
                </a:solidFill>
                <a:cs typeface="Times New Roman" pitchFamily="18" charset="0"/>
              </a:rPr>
              <a:t/>
            </a:r>
            <a:br>
              <a:rPr lang="en-US" sz="2000" b="1" dirty="0" smtClean="0">
                <a:solidFill>
                  <a:srgbClr val="FF3300"/>
                </a:solidFill>
                <a:cs typeface="Times New Roman" pitchFamily="18" charset="0"/>
              </a:rPr>
            </a:br>
            <a:r>
              <a:rPr lang="en-US" b="1" dirty="0" smtClean="0">
                <a:solidFill>
                  <a:srgbClr val="FF3300"/>
                </a:solidFill>
                <a:cs typeface="Times New Roman" pitchFamily="18" charset="0"/>
              </a:rPr>
              <a:t>terminal directed acyclic graphs</a:t>
            </a:r>
            <a:br>
              <a:rPr lang="en-US" b="1" dirty="0" smtClean="0">
                <a:solidFill>
                  <a:srgbClr val="FF3300"/>
                </a:solidFill>
                <a:cs typeface="Times New Roman" pitchFamily="18" charset="0"/>
              </a:rPr>
            </a:br>
            <a:r>
              <a:rPr lang="en-US" sz="2000" b="1" dirty="0" smtClean="0">
                <a:solidFill>
                  <a:srgbClr val="FF3300"/>
                </a:solidFill>
                <a:cs typeface="Times New Roman" pitchFamily="18" charset="0"/>
              </a:rPr>
              <a:t/>
            </a:r>
            <a:br>
              <a:rPr lang="en-US" sz="2000" b="1" dirty="0" smtClean="0">
                <a:solidFill>
                  <a:srgbClr val="FF3300"/>
                </a:solidFill>
                <a:cs typeface="Times New Roman" pitchFamily="18" charset="0"/>
              </a:rPr>
            </a:br>
            <a:r>
              <a:rPr lang="en-US" dirty="0" smtClean="0">
                <a:cs typeface="Times New Roman" pitchFamily="18" charset="0"/>
              </a:rPr>
              <a:t> (</a:t>
            </a:r>
            <a:r>
              <a:rPr lang="en-US" dirty="0" err="1" smtClean="0">
                <a:solidFill>
                  <a:srgbClr val="FF3300"/>
                </a:solidFill>
                <a:cs typeface="Times New Roman" pitchFamily="18" charset="0"/>
              </a:rPr>
              <a:t>st-dags</a:t>
            </a:r>
            <a:r>
              <a:rPr lang="en-US" dirty="0" smtClean="0">
                <a:cs typeface="Times New Roman" pitchFamily="18" charset="0"/>
              </a:rPr>
              <a:t>) and </a:t>
            </a:r>
            <a:r>
              <a:rPr lang="en-US" dirty="0" smtClean="0">
                <a:solidFill>
                  <a:srgbClr val="0000CC"/>
                </a:solidFill>
              </a:rPr>
              <a:t>estimate the length</a:t>
            </a:r>
            <a:r>
              <a:rPr lang="en-US" dirty="0" smtClean="0"/>
              <a:t> of</a:t>
            </a:r>
            <a:br>
              <a:rPr lang="en-US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dirty="0" smtClean="0"/>
              <a:t> the </a:t>
            </a:r>
            <a:r>
              <a:rPr lang="en-US" b="1" dirty="0" smtClean="0">
                <a:solidFill>
                  <a:srgbClr val="FF3300"/>
                </a:solidFill>
              </a:rPr>
              <a:t>shortest expression</a:t>
            </a:r>
            <a:r>
              <a:rPr lang="en-US" dirty="0" smtClean="0"/>
              <a:t>.</a:t>
            </a:r>
            <a:r>
              <a:rPr lang="el-GR" sz="2800" dirty="0" smtClean="0">
                <a:cs typeface="Times New Roman" pitchFamily="18" charset="0"/>
              </a:rPr>
              <a:t/>
            </a:r>
            <a:br>
              <a:rPr lang="el-GR" sz="2800" dirty="0" smtClean="0">
                <a:cs typeface="Times New Roman" pitchFamily="18" charset="0"/>
              </a:rPr>
            </a:br>
            <a:endParaRPr lang="en-US" sz="2800" dirty="0" smtClean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34AC6CC-F427-43D5-860C-0C1E3E839712}" type="datetime5">
              <a:rPr lang="en-US" sz="1400" smtClean="0"/>
              <a:pPr eaLnBrk="1" hangingPunct="1"/>
              <a:t>4-Feb-15</a:t>
            </a:fld>
            <a:endParaRPr lang="en-US" sz="1400" smtClean="0"/>
          </a:p>
        </p:txBody>
      </p:sp>
      <p:sp>
        <p:nvSpPr>
          <p:cNvPr id="35843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D1E8218-996F-42F1-BB51-8DBFC29A02AF}" type="slidenum">
              <a:rPr lang="he-IL" sz="1400" smtClean="0">
                <a:cs typeface="Arial" charset="0"/>
              </a:rPr>
              <a:pPr eaLnBrk="1" hangingPunct="1"/>
              <a:t>20</a:t>
            </a:fld>
            <a:endParaRPr lang="en-US" sz="1400" smtClean="0">
              <a:cs typeface="Arial" charset="0"/>
            </a:endParaRPr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77850" y="287338"/>
            <a:ext cx="8207375" cy="2736850"/>
          </a:xfrm>
        </p:spPr>
        <p:txBody>
          <a:bodyPr/>
          <a:lstStyle/>
          <a:p>
            <a:pPr algn="just" rtl="0"/>
            <a:r>
              <a:rPr lang="en-US" sz="2800" smtClean="0"/>
              <a:t>Therefore, </a:t>
            </a:r>
            <a:r>
              <a:rPr lang="en-US" sz="2800" b="1" smtClean="0"/>
              <a:t>SR</a:t>
            </a:r>
            <a:r>
              <a:rPr lang="en-US" sz="2800" smtClean="0"/>
              <a:t> is decomposed into </a:t>
            </a:r>
            <a:r>
              <a:rPr lang="en-US" sz="2800" b="1" smtClean="0"/>
              <a:t>six</a:t>
            </a:r>
            <a:r>
              <a:rPr lang="en-US" sz="2800" smtClean="0"/>
              <a:t> subgraphs. </a:t>
            </a:r>
            <a:r>
              <a:rPr lang="en-US" sz="2800" b="1" smtClean="0"/>
              <a:t>Two</a:t>
            </a:r>
            <a:r>
              <a:rPr lang="en-US" sz="2800" smtClean="0"/>
              <a:t> of them are </a:t>
            </a:r>
            <a:r>
              <a:rPr lang="en-US" sz="2800" b="1" smtClean="0"/>
              <a:t>SR</a:t>
            </a:r>
            <a:r>
              <a:rPr lang="en-US" sz="2800" smtClean="0"/>
              <a:t>s. The other </a:t>
            </a:r>
            <a:r>
              <a:rPr lang="en-US" sz="2800" b="1" smtClean="0"/>
              <a:t>four</a:t>
            </a:r>
            <a:r>
              <a:rPr lang="en-US" sz="2800" smtClean="0"/>
              <a:t> subgraphs are SRs supplemented by </a:t>
            </a:r>
            <a:r>
              <a:rPr lang="en-US" sz="2800" b="1" smtClean="0">
                <a:solidFill>
                  <a:srgbClr val="CC0000"/>
                </a:solidFill>
              </a:rPr>
              <a:t>two additional edges</a:t>
            </a:r>
            <a:r>
              <a:rPr lang="en-US" sz="2800" smtClean="0"/>
              <a:t> at one of four sides </a:t>
            </a:r>
            <a:r>
              <a:rPr lang="en-US" sz="2800" smtClean="0">
                <a:cs typeface="Times New Roman" pitchFamily="18" charset="0"/>
              </a:rPr>
              <a:t>–</a:t>
            </a:r>
            <a:r>
              <a:rPr lang="en-US" sz="2800" smtClean="0"/>
              <a:t> </a:t>
            </a:r>
            <a:r>
              <a:rPr lang="en-US" sz="2800" b="1" i="1" smtClean="0">
                <a:solidFill>
                  <a:srgbClr val="CC0000"/>
                </a:solidFill>
              </a:rPr>
              <a:t>single-leaf square rhomboids</a:t>
            </a:r>
            <a:r>
              <a:rPr lang="en-US" sz="2800" smtClean="0"/>
              <a:t>        .</a:t>
            </a:r>
            <a:endParaRPr lang="ru-RU" sz="2800" smtClean="0"/>
          </a:p>
        </p:txBody>
      </p:sp>
      <p:graphicFrame>
        <p:nvGraphicFramePr>
          <p:cNvPr id="35845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7116763" y="1601788"/>
          <a:ext cx="538162" cy="468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84" name="Equation" r:id="rId3" imgW="291973" imgH="253890" progId="Equation.3">
                  <p:embed/>
                </p:oleObj>
              </mc:Choice>
              <mc:Fallback>
                <p:oleObj name="Equation" r:id="rId3" imgW="291973" imgH="25389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6763" y="1601788"/>
                        <a:ext cx="538162" cy="468312"/>
                      </a:xfrm>
                      <a:prstGeom prst="rect">
                        <a:avLst/>
                      </a:prstGeom>
                      <a:solidFill>
                        <a:srgbClr val="FFCC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5846" name="Group 134"/>
          <p:cNvGrpSpPr>
            <a:grpSpLocks/>
          </p:cNvGrpSpPr>
          <p:nvPr/>
        </p:nvGrpSpPr>
        <p:grpSpPr bwMode="auto">
          <a:xfrm>
            <a:off x="492125" y="3192463"/>
            <a:ext cx="7727950" cy="2057400"/>
            <a:chOff x="310" y="2011"/>
            <a:chExt cx="4868" cy="1296"/>
          </a:xfrm>
        </p:grpSpPr>
        <p:sp>
          <p:nvSpPr>
            <p:cNvPr id="35847" name="Line 108"/>
            <p:cNvSpPr>
              <a:spLocks noChangeShapeType="1"/>
            </p:cNvSpPr>
            <p:nvPr/>
          </p:nvSpPr>
          <p:spPr bwMode="auto">
            <a:xfrm>
              <a:off x="370" y="2654"/>
              <a:ext cx="13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48" name="Line 109"/>
            <p:cNvSpPr>
              <a:spLocks noChangeShapeType="1"/>
            </p:cNvSpPr>
            <p:nvPr/>
          </p:nvSpPr>
          <p:spPr bwMode="auto">
            <a:xfrm>
              <a:off x="1726" y="2666"/>
              <a:ext cx="13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49" name="Line 110"/>
            <p:cNvSpPr>
              <a:spLocks noChangeShapeType="1"/>
            </p:cNvSpPr>
            <p:nvPr/>
          </p:nvSpPr>
          <p:spPr bwMode="auto">
            <a:xfrm>
              <a:off x="4474" y="2690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0" name="Line 111"/>
            <p:cNvSpPr>
              <a:spLocks noChangeShapeType="1"/>
            </p:cNvSpPr>
            <p:nvPr/>
          </p:nvSpPr>
          <p:spPr bwMode="auto">
            <a:xfrm>
              <a:off x="1042" y="2029"/>
              <a:ext cx="13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1" name="Line 112"/>
            <p:cNvSpPr>
              <a:spLocks noChangeShapeType="1"/>
            </p:cNvSpPr>
            <p:nvPr/>
          </p:nvSpPr>
          <p:spPr bwMode="auto">
            <a:xfrm>
              <a:off x="2415" y="2035"/>
              <a:ext cx="13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2" name="Line 113"/>
            <p:cNvSpPr>
              <a:spLocks noChangeShapeType="1"/>
            </p:cNvSpPr>
            <p:nvPr/>
          </p:nvSpPr>
          <p:spPr bwMode="auto">
            <a:xfrm>
              <a:off x="3771" y="2035"/>
              <a:ext cx="1344" cy="0"/>
            </a:xfrm>
            <a:prstGeom prst="line">
              <a:avLst/>
            </a:prstGeom>
            <a:noFill/>
            <a:ln w="25400">
              <a:solidFill>
                <a:srgbClr val="CC0000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3" name="Line 114"/>
            <p:cNvSpPr>
              <a:spLocks noChangeShapeType="1"/>
            </p:cNvSpPr>
            <p:nvPr/>
          </p:nvSpPr>
          <p:spPr bwMode="auto">
            <a:xfrm>
              <a:off x="1066" y="3302"/>
              <a:ext cx="13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4" name="Line 115"/>
            <p:cNvSpPr>
              <a:spLocks noChangeShapeType="1"/>
            </p:cNvSpPr>
            <p:nvPr/>
          </p:nvSpPr>
          <p:spPr bwMode="auto">
            <a:xfrm>
              <a:off x="2427" y="3307"/>
              <a:ext cx="13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5" name="Line 116"/>
            <p:cNvSpPr>
              <a:spLocks noChangeShapeType="1"/>
            </p:cNvSpPr>
            <p:nvPr/>
          </p:nvSpPr>
          <p:spPr bwMode="auto">
            <a:xfrm rot="20955401" flipV="1">
              <a:off x="310" y="2075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6" name="Line 117"/>
            <p:cNvSpPr>
              <a:spLocks noChangeShapeType="1"/>
            </p:cNvSpPr>
            <p:nvPr/>
          </p:nvSpPr>
          <p:spPr bwMode="auto">
            <a:xfrm rot="644599">
              <a:off x="310" y="2723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7" name="Line 118"/>
            <p:cNvSpPr>
              <a:spLocks noChangeShapeType="1"/>
            </p:cNvSpPr>
            <p:nvPr/>
          </p:nvSpPr>
          <p:spPr bwMode="auto">
            <a:xfrm rot="20955401" flipV="1">
              <a:off x="994" y="2723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8" name="Line 119"/>
            <p:cNvSpPr>
              <a:spLocks noChangeShapeType="1"/>
            </p:cNvSpPr>
            <p:nvPr/>
          </p:nvSpPr>
          <p:spPr bwMode="auto">
            <a:xfrm rot="644599">
              <a:off x="982" y="2087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9" name="Line 120"/>
            <p:cNvSpPr>
              <a:spLocks noChangeShapeType="1"/>
            </p:cNvSpPr>
            <p:nvPr/>
          </p:nvSpPr>
          <p:spPr bwMode="auto">
            <a:xfrm rot="20955401" flipV="1">
              <a:off x="1666" y="2087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60" name="Line 121"/>
            <p:cNvSpPr>
              <a:spLocks noChangeShapeType="1"/>
            </p:cNvSpPr>
            <p:nvPr/>
          </p:nvSpPr>
          <p:spPr bwMode="auto">
            <a:xfrm rot="644599">
              <a:off x="1666" y="2735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61" name="Line 122"/>
            <p:cNvSpPr>
              <a:spLocks noChangeShapeType="1"/>
            </p:cNvSpPr>
            <p:nvPr/>
          </p:nvSpPr>
          <p:spPr bwMode="auto">
            <a:xfrm rot="20955401" flipV="1">
              <a:off x="2350" y="2735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62" name="Line 123"/>
            <p:cNvSpPr>
              <a:spLocks noChangeShapeType="1"/>
            </p:cNvSpPr>
            <p:nvPr/>
          </p:nvSpPr>
          <p:spPr bwMode="auto">
            <a:xfrm rot="644599">
              <a:off x="2338" y="2099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63" name="Line 124"/>
            <p:cNvSpPr>
              <a:spLocks noChangeShapeType="1"/>
            </p:cNvSpPr>
            <p:nvPr/>
          </p:nvSpPr>
          <p:spPr bwMode="auto">
            <a:xfrm rot="20955401" flipV="1">
              <a:off x="3022" y="2099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64" name="Line 125"/>
            <p:cNvSpPr>
              <a:spLocks noChangeShapeType="1"/>
            </p:cNvSpPr>
            <p:nvPr/>
          </p:nvSpPr>
          <p:spPr bwMode="auto">
            <a:xfrm rot="644599">
              <a:off x="3022" y="2747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65" name="Line 126"/>
            <p:cNvSpPr>
              <a:spLocks noChangeShapeType="1"/>
            </p:cNvSpPr>
            <p:nvPr/>
          </p:nvSpPr>
          <p:spPr bwMode="auto">
            <a:xfrm rot="20955401" flipV="1">
              <a:off x="3706" y="2747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66" name="Line 127"/>
            <p:cNvSpPr>
              <a:spLocks noChangeShapeType="1"/>
            </p:cNvSpPr>
            <p:nvPr/>
          </p:nvSpPr>
          <p:spPr bwMode="auto">
            <a:xfrm rot="644599">
              <a:off x="3694" y="2111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67" name="Line 128"/>
            <p:cNvSpPr>
              <a:spLocks noChangeShapeType="1"/>
            </p:cNvSpPr>
            <p:nvPr/>
          </p:nvSpPr>
          <p:spPr bwMode="auto">
            <a:xfrm rot="20955401" flipV="1">
              <a:off x="4387" y="2101"/>
              <a:ext cx="791" cy="510"/>
            </a:xfrm>
            <a:prstGeom prst="line">
              <a:avLst/>
            </a:prstGeom>
            <a:noFill/>
            <a:ln w="25400">
              <a:solidFill>
                <a:srgbClr val="CC0000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68" name="Line 129"/>
            <p:cNvSpPr>
              <a:spLocks noChangeShapeType="1"/>
            </p:cNvSpPr>
            <p:nvPr/>
          </p:nvSpPr>
          <p:spPr bwMode="auto">
            <a:xfrm>
              <a:off x="3063" y="2674"/>
              <a:ext cx="13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69" name="Oval 130"/>
            <p:cNvSpPr>
              <a:spLocks noChangeArrowheads="1"/>
            </p:cNvSpPr>
            <p:nvPr/>
          </p:nvSpPr>
          <p:spPr bwMode="auto">
            <a:xfrm>
              <a:off x="5081" y="2011"/>
              <a:ext cx="40" cy="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rgbClr val="CC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Date Placeholder 5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74FC86C-02B5-4A68-A13A-4C141844CCEE}" type="datetime5">
              <a:rPr lang="en-US" sz="1400" smtClean="0"/>
              <a:pPr eaLnBrk="1" hangingPunct="1"/>
              <a:t>4-Feb-15</a:t>
            </a:fld>
            <a:endParaRPr lang="en-US" sz="1400" smtClean="0"/>
          </a:p>
        </p:txBody>
      </p:sp>
      <p:sp>
        <p:nvSpPr>
          <p:cNvPr id="36867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C8A98B5-FDBE-478A-9190-AF9B985C0FF6}" type="slidenum">
              <a:rPr lang="he-IL" sz="1400" smtClean="0">
                <a:cs typeface="Arial" charset="0"/>
              </a:rPr>
              <a:pPr eaLnBrk="1" hangingPunct="1"/>
              <a:t>21</a:t>
            </a:fld>
            <a:endParaRPr lang="en-US" sz="1400" smtClean="0">
              <a:cs typeface="Arial" charset="0"/>
            </a:endParaRPr>
          </a:p>
        </p:txBody>
      </p:sp>
      <p:grpSp>
        <p:nvGrpSpPr>
          <p:cNvPr id="36868" name="Group 67"/>
          <p:cNvGrpSpPr>
            <a:grpSpLocks/>
          </p:cNvGrpSpPr>
          <p:nvPr/>
        </p:nvGrpSpPr>
        <p:grpSpPr bwMode="auto">
          <a:xfrm>
            <a:off x="369888" y="949325"/>
            <a:ext cx="8172450" cy="3163888"/>
            <a:chOff x="129" y="2073"/>
            <a:chExt cx="5148" cy="1993"/>
          </a:xfrm>
        </p:grpSpPr>
        <p:sp>
          <p:nvSpPr>
            <p:cNvPr id="36875" name="Line 38"/>
            <p:cNvSpPr>
              <a:spLocks noChangeShapeType="1"/>
            </p:cNvSpPr>
            <p:nvPr/>
          </p:nvSpPr>
          <p:spPr bwMode="auto">
            <a:xfrm>
              <a:off x="333" y="3042"/>
              <a:ext cx="13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76" name="Line 39"/>
            <p:cNvSpPr>
              <a:spLocks noChangeShapeType="1"/>
            </p:cNvSpPr>
            <p:nvPr/>
          </p:nvSpPr>
          <p:spPr bwMode="auto">
            <a:xfrm>
              <a:off x="1689" y="3054"/>
              <a:ext cx="13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77" name="Line 40"/>
            <p:cNvSpPr>
              <a:spLocks noChangeShapeType="1"/>
            </p:cNvSpPr>
            <p:nvPr/>
          </p:nvSpPr>
          <p:spPr bwMode="auto">
            <a:xfrm>
              <a:off x="4437" y="3078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78" name="Line 41"/>
            <p:cNvSpPr>
              <a:spLocks noChangeShapeType="1"/>
            </p:cNvSpPr>
            <p:nvPr/>
          </p:nvSpPr>
          <p:spPr bwMode="auto">
            <a:xfrm>
              <a:off x="1005" y="2417"/>
              <a:ext cx="13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79" name="Line 42"/>
            <p:cNvSpPr>
              <a:spLocks noChangeShapeType="1"/>
            </p:cNvSpPr>
            <p:nvPr/>
          </p:nvSpPr>
          <p:spPr bwMode="auto">
            <a:xfrm>
              <a:off x="2378" y="2423"/>
              <a:ext cx="13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80" name="Line 43"/>
            <p:cNvSpPr>
              <a:spLocks noChangeShapeType="1"/>
            </p:cNvSpPr>
            <p:nvPr/>
          </p:nvSpPr>
          <p:spPr bwMode="auto">
            <a:xfrm>
              <a:off x="3734" y="2423"/>
              <a:ext cx="13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81" name="Line 44"/>
            <p:cNvSpPr>
              <a:spLocks noChangeShapeType="1"/>
            </p:cNvSpPr>
            <p:nvPr/>
          </p:nvSpPr>
          <p:spPr bwMode="auto">
            <a:xfrm>
              <a:off x="1029" y="3690"/>
              <a:ext cx="13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82" name="Line 45"/>
            <p:cNvSpPr>
              <a:spLocks noChangeShapeType="1"/>
            </p:cNvSpPr>
            <p:nvPr/>
          </p:nvSpPr>
          <p:spPr bwMode="auto">
            <a:xfrm>
              <a:off x="2390" y="3695"/>
              <a:ext cx="13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83" name="Line 46"/>
            <p:cNvSpPr>
              <a:spLocks noChangeShapeType="1"/>
            </p:cNvSpPr>
            <p:nvPr/>
          </p:nvSpPr>
          <p:spPr bwMode="auto">
            <a:xfrm rot="20955401" flipV="1">
              <a:off x="273" y="2463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84" name="Line 47"/>
            <p:cNvSpPr>
              <a:spLocks noChangeShapeType="1"/>
            </p:cNvSpPr>
            <p:nvPr/>
          </p:nvSpPr>
          <p:spPr bwMode="auto">
            <a:xfrm rot="644599">
              <a:off x="273" y="3111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85" name="Line 48"/>
            <p:cNvSpPr>
              <a:spLocks noChangeShapeType="1"/>
            </p:cNvSpPr>
            <p:nvPr/>
          </p:nvSpPr>
          <p:spPr bwMode="auto">
            <a:xfrm rot="20955401" flipV="1">
              <a:off x="957" y="3111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86" name="Line 49"/>
            <p:cNvSpPr>
              <a:spLocks noChangeShapeType="1"/>
            </p:cNvSpPr>
            <p:nvPr/>
          </p:nvSpPr>
          <p:spPr bwMode="auto">
            <a:xfrm rot="644599">
              <a:off x="945" y="2475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87" name="Line 50"/>
            <p:cNvSpPr>
              <a:spLocks noChangeShapeType="1"/>
            </p:cNvSpPr>
            <p:nvPr/>
          </p:nvSpPr>
          <p:spPr bwMode="auto">
            <a:xfrm rot="20955401" flipV="1">
              <a:off x="1629" y="2475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88" name="Line 51"/>
            <p:cNvSpPr>
              <a:spLocks noChangeShapeType="1"/>
            </p:cNvSpPr>
            <p:nvPr/>
          </p:nvSpPr>
          <p:spPr bwMode="auto">
            <a:xfrm rot="644599">
              <a:off x="1629" y="3123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89" name="Line 52"/>
            <p:cNvSpPr>
              <a:spLocks noChangeShapeType="1"/>
            </p:cNvSpPr>
            <p:nvPr/>
          </p:nvSpPr>
          <p:spPr bwMode="auto">
            <a:xfrm rot="20955401" flipV="1">
              <a:off x="2313" y="3123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90" name="Line 53"/>
            <p:cNvSpPr>
              <a:spLocks noChangeShapeType="1"/>
            </p:cNvSpPr>
            <p:nvPr/>
          </p:nvSpPr>
          <p:spPr bwMode="auto">
            <a:xfrm rot="644599">
              <a:off x="2301" y="2487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91" name="Line 54"/>
            <p:cNvSpPr>
              <a:spLocks noChangeShapeType="1"/>
            </p:cNvSpPr>
            <p:nvPr/>
          </p:nvSpPr>
          <p:spPr bwMode="auto">
            <a:xfrm rot="20955401" flipV="1">
              <a:off x="2985" y="2487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92" name="Line 55"/>
            <p:cNvSpPr>
              <a:spLocks noChangeShapeType="1"/>
            </p:cNvSpPr>
            <p:nvPr/>
          </p:nvSpPr>
          <p:spPr bwMode="auto">
            <a:xfrm rot="644599">
              <a:off x="2985" y="3135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93" name="Line 56"/>
            <p:cNvSpPr>
              <a:spLocks noChangeShapeType="1"/>
            </p:cNvSpPr>
            <p:nvPr/>
          </p:nvSpPr>
          <p:spPr bwMode="auto">
            <a:xfrm rot="20955401" flipV="1">
              <a:off x="3669" y="3135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94" name="Line 57"/>
            <p:cNvSpPr>
              <a:spLocks noChangeShapeType="1"/>
            </p:cNvSpPr>
            <p:nvPr/>
          </p:nvSpPr>
          <p:spPr bwMode="auto">
            <a:xfrm rot="644599">
              <a:off x="3657" y="2499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95" name="Line 58"/>
            <p:cNvSpPr>
              <a:spLocks noChangeShapeType="1"/>
            </p:cNvSpPr>
            <p:nvPr/>
          </p:nvSpPr>
          <p:spPr bwMode="auto">
            <a:xfrm rot="20955401" flipV="1">
              <a:off x="4351" y="2499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96" name="Text Box 59"/>
            <p:cNvSpPr txBox="1">
              <a:spLocks noChangeArrowheads="1"/>
            </p:cNvSpPr>
            <p:nvPr/>
          </p:nvSpPr>
          <p:spPr bwMode="auto">
            <a:xfrm>
              <a:off x="129" y="2904"/>
              <a:ext cx="199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p</a:t>
              </a:r>
            </a:p>
          </p:txBody>
        </p:sp>
        <p:sp>
          <p:nvSpPr>
            <p:cNvPr id="36897" name="Text Box 60"/>
            <p:cNvSpPr txBox="1">
              <a:spLocks noChangeArrowheads="1"/>
            </p:cNvSpPr>
            <p:nvPr/>
          </p:nvSpPr>
          <p:spPr bwMode="auto">
            <a:xfrm>
              <a:off x="2178" y="3635"/>
              <a:ext cx="762" cy="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i</a:t>
              </a:r>
            </a:p>
            <a:p>
              <a:pPr algn="l" rtl="0"/>
              <a:endParaRPr lang="en-US" sz="2400" i="1"/>
            </a:p>
          </p:txBody>
        </p:sp>
        <p:sp>
          <p:nvSpPr>
            <p:cNvPr id="36898" name="Line 61"/>
            <p:cNvSpPr>
              <a:spLocks noChangeShapeType="1"/>
            </p:cNvSpPr>
            <p:nvPr/>
          </p:nvSpPr>
          <p:spPr bwMode="auto">
            <a:xfrm flipH="1">
              <a:off x="2342" y="2073"/>
              <a:ext cx="11" cy="19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899" name="Line 62"/>
            <p:cNvSpPr>
              <a:spLocks noChangeShapeType="1"/>
            </p:cNvSpPr>
            <p:nvPr/>
          </p:nvSpPr>
          <p:spPr bwMode="auto">
            <a:xfrm>
              <a:off x="3026" y="3062"/>
              <a:ext cx="13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900" name="Oval 63"/>
            <p:cNvSpPr>
              <a:spLocks noChangeArrowheads="1"/>
            </p:cNvSpPr>
            <p:nvPr/>
          </p:nvSpPr>
          <p:spPr bwMode="auto">
            <a:xfrm>
              <a:off x="5044" y="2399"/>
              <a:ext cx="40" cy="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901" name="Text Box 64"/>
            <p:cNvSpPr txBox="1">
              <a:spLocks noChangeArrowheads="1"/>
            </p:cNvSpPr>
            <p:nvPr/>
          </p:nvSpPr>
          <p:spPr bwMode="auto">
            <a:xfrm>
              <a:off x="5078" y="2238"/>
              <a:ext cx="199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q</a:t>
              </a:r>
            </a:p>
          </p:txBody>
        </p:sp>
        <p:sp>
          <p:nvSpPr>
            <p:cNvPr id="36902" name="Text Box 65"/>
            <p:cNvSpPr txBox="1">
              <a:spLocks noChangeArrowheads="1"/>
            </p:cNvSpPr>
            <p:nvPr/>
          </p:nvSpPr>
          <p:spPr bwMode="auto">
            <a:xfrm>
              <a:off x="2206" y="2158"/>
              <a:ext cx="762" cy="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i</a:t>
              </a:r>
            </a:p>
            <a:p>
              <a:pPr algn="l" rtl="0"/>
              <a:endParaRPr lang="en-US" sz="2400" i="1"/>
            </a:p>
          </p:txBody>
        </p:sp>
      </p:grpSp>
      <p:sp>
        <p:nvSpPr>
          <p:cNvPr id="35845" name="Rectangle 69"/>
          <p:cNvSpPr>
            <a:spLocks noChangeArrowheads="1"/>
          </p:cNvSpPr>
          <p:nvPr/>
        </p:nvSpPr>
        <p:spPr bwMode="auto">
          <a:xfrm>
            <a:off x="452438" y="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rtl="0">
              <a:defRPr/>
            </a:pPr>
            <a:r>
              <a:rPr lang="en-US" sz="4400" kern="0" dirty="0">
                <a:solidFill>
                  <a:srgbClr val="000000"/>
                </a:solidFill>
                <a:latin typeface="Times New Roman"/>
                <a:ea typeface="+mj-ea"/>
                <a:cs typeface="+mj-cs"/>
              </a:rPr>
              <a:t>Square Rhomboid – 2-VDM</a:t>
            </a:r>
            <a:r>
              <a:rPr lang="en-US" sz="3600" dirty="0">
                <a:solidFill>
                  <a:schemeClr val="tx2"/>
                </a:solidFill>
              </a:rPr>
              <a:t/>
            </a:r>
            <a:br>
              <a:rPr lang="en-US" sz="3600" dirty="0">
                <a:solidFill>
                  <a:schemeClr val="tx2"/>
                </a:solidFill>
              </a:rPr>
            </a:br>
            <a:endParaRPr lang="ru-RU" sz="3600" b="1" baseline="-25000" dirty="0">
              <a:solidFill>
                <a:schemeClr val="tx2"/>
              </a:solidFill>
            </a:endParaRPr>
          </a:p>
        </p:txBody>
      </p:sp>
      <p:sp>
        <p:nvSpPr>
          <p:cNvPr id="36870" name="Rectangle 73"/>
          <p:cNvSpPr>
            <a:spLocks noChangeArrowheads="1"/>
          </p:cNvSpPr>
          <p:nvPr/>
        </p:nvSpPr>
        <p:spPr bwMode="auto">
          <a:xfrm>
            <a:off x="204788" y="4321175"/>
            <a:ext cx="9144000" cy="168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just" rtl="0">
              <a:spcBef>
                <a:spcPct val="20000"/>
              </a:spcBef>
            </a:pPr>
            <a:r>
              <a:rPr lang="en-US" b="1" dirty="0"/>
              <a:t>	</a:t>
            </a:r>
            <a:r>
              <a:rPr lang="en-US" dirty="0"/>
              <a:t>   is decomposed into </a:t>
            </a:r>
            <a:r>
              <a:rPr lang="en-US" b="1" dirty="0"/>
              <a:t>six</a:t>
            </a:r>
            <a:r>
              <a:rPr lang="en-US" dirty="0"/>
              <a:t> </a:t>
            </a:r>
            <a:r>
              <a:rPr lang="en-US" dirty="0" err="1"/>
              <a:t>subgraphs</a:t>
            </a:r>
            <a:r>
              <a:rPr lang="en-US" dirty="0"/>
              <a:t>: </a:t>
            </a:r>
            <a:r>
              <a:rPr lang="en-US" b="1" dirty="0"/>
              <a:t>one </a:t>
            </a:r>
            <a:r>
              <a:rPr lang="en-US" b="1" i="1" dirty="0"/>
              <a:t>SR</a:t>
            </a:r>
            <a:r>
              <a:rPr lang="en-US" dirty="0"/>
              <a:t>, </a:t>
            </a:r>
            <a:r>
              <a:rPr lang="en-US" b="1" dirty="0"/>
              <a:t>three </a:t>
            </a:r>
            <a:endParaRPr lang="en-US" dirty="0"/>
          </a:p>
          <a:p>
            <a:pPr marL="342900" indent="-342900" algn="just" rtl="0">
              <a:spcBef>
                <a:spcPct val="20000"/>
              </a:spcBef>
            </a:pPr>
            <a:r>
              <a:rPr lang="en-US" dirty="0" err="1"/>
              <a:t>subgraphs</a:t>
            </a:r>
            <a:r>
              <a:rPr lang="en-US" dirty="0"/>
              <a:t>, and </a:t>
            </a:r>
            <a:r>
              <a:rPr lang="en-US" b="1" dirty="0"/>
              <a:t>two </a:t>
            </a:r>
            <a:r>
              <a:rPr lang="en-US" dirty="0"/>
              <a:t>       </a:t>
            </a:r>
            <a:r>
              <a:rPr lang="en-US" dirty="0" err="1"/>
              <a:t>subgraphs</a:t>
            </a:r>
            <a:r>
              <a:rPr lang="en-US" dirty="0"/>
              <a:t> – </a:t>
            </a:r>
            <a:r>
              <a:rPr lang="en-US" i="1" dirty="0"/>
              <a:t>SR</a:t>
            </a:r>
            <a:r>
              <a:rPr lang="en-US" dirty="0"/>
              <a:t>s supplemented by </a:t>
            </a:r>
          </a:p>
          <a:p>
            <a:pPr marL="342900" indent="-342900" algn="just" rtl="0">
              <a:spcBef>
                <a:spcPct val="20000"/>
              </a:spcBef>
            </a:pPr>
            <a:r>
              <a:rPr lang="en-US" b="1" dirty="0">
                <a:solidFill>
                  <a:srgbClr val="CC0000"/>
                </a:solidFill>
              </a:rPr>
              <a:t>two additional pairs of edges </a:t>
            </a:r>
            <a:r>
              <a:rPr lang="en-US" b="1" dirty="0"/>
              <a:t>(</a:t>
            </a:r>
            <a:r>
              <a:rPr lang="en-US" b="1" i="1" dirty="0">
                <a:solidFill>
                  <a:srgbClr val="CC0000"/>
                </a:solidFill>
              </a:rPr>
              <a:t>dipterous square rhomboids</a:t>
            </a:r>
            <a:r>
              <a:rPr lang="en-US" b="1" dirty="0"/>
              <a:t>)</a:t>
            </a:r>
            <a:r>
              <a:rPr lang="en-US" dirty="0"/>
              <a:t>.</a:t>
            </a:r>
            <a:endParaRPr lang="en-US" b="1" i="1" dirty="0">
              <a:solidFill>
                <a:srgbClr val="CC0000"/>
              </a:solidFill>
            </a:endParaRPr>
          </a:p>
          <a:p>
            <a:pPr marL="342900" indent="-342900" algn="just" rtl="0">
              <a:spcBef>
                <a:spcPct val="20000"/>
              </a:spcBef>
            </a:pPr>
            <a:r>
              <a:rPr lang="en-US" dirty="0"/>
              <a:t> </a:t>
            </a:r>
            <a:endParaRPr lang="ru-RU" dirty="0"/>
          </a:p>
        </p:txBody>
      </p:sp>
      <p:graphicFrame>
        <p:nvGraphicFramePr>
          <p:cNvPr id="36871" name="Object 74"/>
          <p:cNvGraphicFramePr>
            <a:graphicFrameLocks noChangeAspect="1"/>
          </p:cNvGraphicFramePr>
          <p:nvPr>
            <p:ph sz="half" idx="1"/>
          </p:nvPr>
        </p:nvGraphicFramePr>
        <p:xfrm>
          <a:off x="225425" y="4235450"/>
          <a:ext cx="598488" cy="598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51" name="Equation" r:id="rId3" imgW="228600" imgH="228600" progId="Equation.3">
                  <p:embed/>
                </p:oleObj>
              </mc:Choice>
              <mc:Fallback>
                <p:oleObj name="Equation" r:id="rId3" imgW="228600" imgH="228600" progId="Equation.3">
                  <p:embed/>
                  <p:pic>
                    <p:nvPicPr>
                      <p:cNvPr id="0" name="Object 7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425" y="4235450"/>
                        <a:ext cx="598488" cy="598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2" name="Object 76"/>
          <p:cNvGraphicFramePr>
            <a:graphicFrameLocks noChangeAspect="1"/>
          </p:cNvGraphicFramePr>
          <p:nvPr>
            <p:ph sz="quarter" idx="2"/>
          </p:nvPr>
        </p:nvGraphicFramePr>
        <p:xfrm>
          <a:off x="3151188" y="4767263"/>
          <a:ext cx="54292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52" name="Equation" r:id="rId5" imgW="228600" imgH="228600" progId="Equation.3">
                  <p:embed/>
                </p:oleObj>
              </mc:Choice>
              <mc:Fallback>
                <p:oleObj name="Equation" r:id="rId5" imgW="228600" imgH="228600" progId="Equation.3">
                  <p:embed/>
                  <p:pic>
                    <p:nvPicPr>
                      <p:cNvPr id="0" name="Object 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1188" y="4767263"/>
                        <a:ext cx="542925" cy="542925"/>
                      </a:xfrm>
                      <a:prstGeom prst="rect">
                        <a:avLst/>
                      </a:prstGeom>
                      <a:solidFill>
                        <a:srgbClr val="FFCC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3" name="Object 79"/>
          <p:cNvGraphicFramePr>
            <a:graphicFrameLocks noChangeAspect="1"/>
          </p:cNvGraphicFramePr>
          <p:nvPr>
            <p:ph sz="quarter" idx="3"/>
          </p:nvPr>
        </p:nvGraphicFramePr>
        <p:xfrm>
          <a:off x="8077200" y="4281488"/>
          <a:ext cx="54292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53" name="Equation" r:id="rId7" imgW="228600" imgH="228600" progId="Equation.3">
                  <p:embed/>
                </p:oleObj>
              </mc:Choice>
              <mc:Fallback>
                <p:oleObj name="Equation" r:id="rId7" imgW="228600" imgH="228600" progId="Equation.3">
                  <p:embed/>
                  <p:pic>
                    <p:nvPicPr>
                      <p:cNvPr id="0" name="Object 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7200" y="4281488"/>
                        <a:ext cx="542925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Rectangle 39"/>
          <p:cNvSpPr/>
          <p:nvPr/>
        </p:nvSpPr>
        <p:spPr>
          <a:xfrm>
            <a:off x="0" y="5881688"/>
            <a:ext cx="9144000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Decomposition vertices</a:t>
            </a:r>
            <a:r>
              <a:rPr lang="en-US" dirty="0"/>
              <a:t> are chosen in the </a:t>
            </a:r>
            <a:r>
              <a:rPr lang="en-US" b="1" dirty="0" smtClean="0">
                <a:solidFill>
                  <a:srgbClr val="FF3300"/>
                </a:solidFill>
              </a:rPr>
              <a:t>middle </a:t>
            </a:r>
            <a:r>
              <a:rPr lang="en-US" dirty="0"/>
              <a:t>of </a:t>
            </a:r>
            <a:r>
              <a:rPr lang="en-US" dirty="0" err="1" smtClean="0"/>
              <a:t>subgraph</a:t>
            </a:r>
            <a:r>
              <a:rPr lang="en-US" dirty="0" smtClean="0"/>
              <a:t>. 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Date Placeholder 5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27B6442-E38A-4463-9284-6B9E3E1182DB}" type="datetime5">
              <a:rPr lang="en-US" sz="1400" smtClean="0"/>
              <a:pPr eaLnBrk="1" hangingPunct="1"/>
              <a:t>4-Feb-15</a:t>
            </a:fld>
            <a:endParaRPr lang="en-US" sz="1400" smtClean="0"/>
          </a:p>
        </p:txBody>
      </p:sp>
      <p:sp>
        <p:nvSpPr>
          <p:cNvPr id="37891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851C60C-8B5E-4B65-9345-FB16D578CCCD}" type="slidenum">
              <a:rPr lang="he-IL" sz="1400" smtClean="0">
                <a:cs typeface="Arial" charset="0"/>
              </a:rPr>
              <a:pPr eaLnBrk="1" hangingPunct="1"/>
              <a:t>22</a:t>
            </a:fld>
            <a:endParaRPr lang="en-US" sz="1400" smtClean="0">
              <a:cs typeface="Arial" charset="0"/>
            </a:endParaRPr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90488"/>
            <a:ext cx="9144000" cy="4114800"/>
          </a:xfrm>
        </p:spPr>
        <p:txBody>
          <a:bodyPr/>
          <a:lstStyle/>
          <a:p>
            <a:pPr algn="just" rtl="0">
              <a:buFontTx/>
              <a:buNone/>
            </a:pPr>
            <a:r>
              <a:rPr lang="en-US" sz="2800" b="1" dirty="0" smtClean="0"/>
              <a:t>	</a:t>
            </a:r>
            <a:r>
              <a:rPr lang="en-US" sz="2800" dirty="0" smtClean="0"/>
              <a:t>   is decomposed into </a:t>
            </a:r>
            <a:r>
              <a:rPr lang="en-US" sz="2800" b="1" dirty="0" smtClean="0"/>
              <a:t>six</a:t>
            </a:r>
            <a:r>
              <a:rPr lang="en-US" sz="2800" dirty="0" smtClean="0"/>
              <a:t> </a:t>
            </a:r>
            <a:r>
              <a:rPr lang="en-US" sz="2800" dirty="0" err="1" smtClean="0"/>
              <a:t>subgraphs</a:t>
            </a:r>
            <a:r>
              <a:rPr lang="en-US" sz="2800" dirty="0" smtClean="0"/>
              <a:t>: </a:t>
            </a:r>
            <a:r>
              <a:rPr lang="en-US" sz="2800" b="1" dirty="0" smtClean="0"/>
              <a:t>one </a:t>
            </a:r>
            <a:r>
              <a:rPr lang="en-US" sz="2800" b="1" i="1" dirty="0" smtClean="0"/>
              <a:t>SR</a:t>
            </a:r>
            <a:r>
              <a:rPr lang="en-US" sz="2800" dirty="0" smtClean="0"/>
              <a:t>, </a:t>
            </a:r>
            <a:r>
              <a:rPr lang="en-US" sz="2800" b="1" dirty="0" smtClean="0"/>
              <a:t>three</a:t>
            </a:r>
            <a:endParaRPr lang="en-US" sz="2800" dirty="0" smtClean="0"/>
          </a:p>
          <a:p>
            <a:pPr algn="just" rtl="0">
              <a:buFontTx/>
              <a:buNone/>
            </a:pPr>
            <a:r>
              <a:rPr lang="en-US" sz="2800" dirty="0" err="1" smtClean="0"/>
              <a:t>subgraphs</a:t>
            </a:r>
            <a:r>
              <a:rPr lang="en-US" sz="2800" dirty="0" smtClean="0"/>
              <a:t>, and </a:t>
            </a:r>
            <a:r>
              <a:rPr lang="en-US" sz="2800" b="1" dirty="0" smtClean="0"/>
              <a:t>two </a:t>
            </a:r>
            <a:r>
              <a:rPr lang="en-US" sz="2800" dirty="0" smtClean="0"/>
              <a:t>       </a:t>
            </a:r>
            <a:r>
              <a:rPr lang="en-US" sz="2800" dirty="0" err="1" smtClean="0"/>
              <a:t>subgraphs</a:t>
            </a:r>
            <a:r>
              <a:rPr lang="en-US" sz="2800" dirty="0" smtClean="0"/>
              <a:t> – </a:t>
            </a:r>
            <a:r>
              <a:rPr lang="en-US" sz="2800" i="1" dirty="0" smtClean="0"/>
              <a:t>SR</a:t>
            </a:r>
            <a:r>
              <a:rPr lang="en-US" sz="2800" dirty="0" smtClean="0"/>
              <a:t>s supplemented by </a:t>
            </a:r>
          </a:p>
          <a:p>
            <a:pPr algn="just" rtl="0">
              <a:buFontTx/>
              <a:buNone/>
            </a:pPr>
            <a:r>
              <a:rPr lang="en-US" sz="2800" b="1" dirty="0" smtClean="0">
                <a:solidFill>
                  <a:srgbClr val="CC0000"/>
                </a:solidFill>
              </a:rPr>
              <a:t>two additional pairs of edges </a:t>
            </a:r>
            <a:r>
              <a:rPr lang="en-US" sz="2800" b="1" dirty="0" smtClean="0"/>
              <a:t>(</a:t>
            </a:r>
            <a:r>
              <a:rPr lang="en-US" sz="2800" b="1" i="1" dirty="0" smtClean="0">
                <a:solidFill>
                  <a:srgbClr val="CC0000"/>
                </a:solidFill>
              </a:rPr>
              <a:t>dipterous square rhomboids</a:t>
            </a:r>
            <a:r>
              <a:rPr lang="en-US" sz="2800" b="1" dirty="0" smtClean="0"/>
              <a:t>)</a:t>
            </a:r>
            <a:r>
              <a:rPr lang="en-US" sz="2800" dirty="0" smtClean="0"/>
              <a:t>.</a:t>
            </a:r>
            <a:endParaRPr lang="en-US" sz="2800" b="1" i="1" dirty="0" smtClean="0">
              <a:solidFill>
                <a:srgbClr val="CC0000"/>
              </a:solidFill>
            </a:endParaRPr>
          </a:p>
          <a:p>
            <a:pPr algn="just" rtl="0">
              <a:buFontTx/>
              <a:buNone/>
            </a:pPr>
            <a:r>
              <a:rPr lang="en-US" sz="2800" dirty="0" smtClean="0"/>
              <a:t> </a:t>
            </a:r>
            <a:endParaRPr lang="ru-RU" sz="2800" dirty="0" smtClean="0"/>
          </a:p>
        </p:txBody>
      </p:sp>
      <p:graphicFrame>
        <p:nvGraphicFramePr>
          <p:cNvPr id="37893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0" y="0"/>
          <a:ext cx="604838" cy="604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08" name="Equation" r:id="rId3" imgW="228600" imgH="228600" progId="Equation.3">
                  <p:embed/>
                </p:oleObj>
              </mc:Choice>
              <mc:Fallback>
                <p:oleObj name="Equation" r:id="rId3" imgW="22860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604838" cy="604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4" name="Object 14"/>
          <p:cNvGraphicFramePr>
            <a:graphicFrameLocks noChangeAspect="1"/>
          </p:cNvGraphicFramePr>
          <p:nvPr>
            <p:ph sz="quarter" idx="3"/>
          </p:nvPr>
        </p:nvGraphicFramePr>
        <p:xfrm>
          <a:off x="2917825" y="508000"/>
          <a:ext cx="565150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09" name="Equation" r:id="rId5" imgW="228600" imgH="228600" progId="Equation.3">
                  <p:embed/>
                </p:oleObj>
              </mc:Choice>
              <mc:Fallback>
                <p:oleObj name="Equation" r:id="rId5" imgW="228600" imgH="2286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7825" y="508000"/>
                        <a:ext cx="565150" cy="565150"/>
                      </a:xfrm>
                      <a:prstGeom prst="rect">
                        <a:avLst/>
                      </a:prstGeom>
                      <a:solidFill>
                        <a:srgbClr val="FFCC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5" name="Object 17"/>
          <p:cNvGraphicFramePr>
            <a:graphicFrameLocks noChangeAspect="1"/>
          </p:cNvGraphicFramePr>
          <p:nvPr/>
        </p:nvGraphicFramePr>
        <p:xfrm>
          <a:off x="7772400" y="0"/>
          <a:ext cx="617538" cy="61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10" name="Equation" r:id="rId7" imgW="228600" imgH="228600" progId="Equation.3">
                  <p:embed/>
                </p:oleObj>
              </mc:Choice>
              <mc:Fallback>
                <p:oleObj name="Equation" r:id="rId7" imgW="228600" imgH="2286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2400" y="0"/>
                        <a:ext cx="617538" cy="617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6" name="Line 20"/>
          <p:cNvSpPr>
            <a:spLocks noChangeShapeType="1"/>
          </p:cNvSpPr>
          <p:nvPr/>
        </p:nvSpPr>
        <p:spPr bwMode="auto">
          <a:xfrm>
            <a:off x="1382713" y="3190875"/>
            <a:ext cx="2095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7" name="Line 22"/>
          <p:cNvSpPr>
            <a:spLocks noChangeShapeType="1"/>
          </p:cNvSpPr>
          <p:nvPr/>
        </p:nvSpPr>
        <p:spPr bwMode="auto">
          <a:xfrm>
            <a:off x="5745163" y="322897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8" name="Line 23"/>
          <p:cNvSpPr>
            <a:spLocks noChangeShapeType="1"/>
          </p:cNvSpPr>
          <p:nvPr/>
        </p:nvSpPr>
        <p:spPr bwMode="auto">
          <a:xfrm>
            <a:off x="296863" y="2179638"/>
            <a:ext cx="2133600" cy="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9" name="Line 24"/>
          <p:cNvSpPr>
            <a:spLocks noChangeShapeType="1"/>
          </p:cNvSpPr>
          <p:nvPr/>
        </p:nvSpPr>
        <p:spPr bwMode="auto">
          <a:xfrm>
            <a:off x="2476500" y="2189163"/>
            <a:ext cx="213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0" name="Line 25"/>
          <p:cNvSpPr>
            <a:spLocks noChangeShapeType="1"/>
          </p:cNvSpPr>
          <p:nvPr/>
        </p:nvSpPr>
        <p:spPr bwMode="auto">
          <a:xfrm>
            <a:off x="4629150" y="2189163"/>
            <a:ext cx="2133600" cy="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1" name="Line 27"/>
          <p:cNvSpPr>
            <a:spLocks noChangeShapeType="1"/>
          </p:cNvSpPr>
          <p:nvPr/>
        </p:nvSpPr>
        <p:spPr bwMode="auto">
          <a:xfrm>
            <a:off x="2495550" y="4208463"/>
            <a:ext cx="21145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2" name="Line 34"/>
          <p:cNvSpPr>
            <a:spLocks noChangeShapeType="1"/>
          </p:cNvSpPr>
          <p:nvPr/>
        </p:nvSpPr>
        <p:spPr bwMode="auto">
          <a:xfrm rot="644599">
            <a:off x="201613" y="2271713"/>
            <a:ext cx="1254125" cy="795337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3" name="Line 35"/>
          <p:cNvSpPr>
            <a:spLocks noChangeShapeType="1"/>
          </p:cNvSpPr>
          <p:nvPr/>
        </p:nvSpPr>
        <p:spPr bwMode="auto">
          <a:xfrm rot="20955401" flipV="1">
            <a:off x="1287463" y="2271713"/>
            <a:ext cx="1254125" cy="795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4" name="Line 36"/>
          <p:cNvSpPr>
            <a:spLocks noChangeShapeType="1"/>
          </p:cNvSpPr>
          <p:nvPr/>
        </p:nvSpPr>
        <p:spPr bwMode="auto">
          <a:xfrm rot="644599">
            <a:off x="1287463" y="3300413"/>
            <a:ext cx="1254125" cy="795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5" name="Line 37"/>
          <p:cNvSpPr>
            <a:spLocks noChangeShapeType="1"/>
          </p:cNvSpPr>
          <p:nvPr/>
        </p:nvSpPr>
        <p:spPr bwMode="auto">
          <a:xfrm rot="20955401" flipV="1">
            <a:off x="2373313" y="3300413"/>
            <a:ext cx="1254125" cy="795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6" name="Line 38"/>
          <p:cNvSpPr>
            <a:spLocks noChangeShapeType="1"/>
          </p:cNvSpPr>
          <p:nvPr/>
        </p:nvSpPr>
        <p:spPr bwMode="auto">
          <a:xfrm rot="644599">
            <a:off x="2354263" y="2290763"/>
            <a:ext cx="1254125" cy="795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7" name="Line 40"/>
          <p:cNvSpPr>
            <a:spLocks noChangeShapeType="1"/>
          </p:cNvSpPr>
          <p:nvPr/>
        </p:nvSpPr>
        <p:spPr bwMode="auto">
          <a:xfrm rot="20955401" flipV="1">
            <a:off x="3440113" y="2290763"/>
            <a:ext cx="1254125" cy="795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8" name="Line 41"/>
          <p:cNvSpPr>
            <a:spLocks noChangeShapeType="1"/>
          </p:cNvSpPr>
          <p:nvPr/>
        </p:nvSpPr>
        <p:spPr bwMode="auto">
          <a:xfrm rot="644599">
            <a:off x="3440113" y="3319463"/>
            <a:ext cx="1254125" cy="795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9" name="Line 42"/>
          <p:cNvSpPr>
            <a:spLocks noChangeShapeType="1"/>
          </p:cNvSpPr>
          <p:nvPr/>
        </p:nvSpPr>
        <p:spPr bwMode="auto">
          <a:xfrm rot="20955401" flipV="1">
            <a:off x="4525963" y="3319463"/>
            <a:ext cx="1254125" cy="795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10" name="Line 43"/>
          <p:cNvSpPr>
            <a:spLocks noChangeShapeType="1"/>
          </p:cNvSpPr>
          <p:nvPr/>
        </p:nvSpPr>
        <p:spPr bwMode="auto">
          <a:xfrm rot="644599">
            <a:off x="4506913" y="2309813"/>
            <a:ext cx="1254125" cy="795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11" name="Line 44"/>
          <p:cNvSpPr>
            <a:spLocks noChangeShapeType="1"/>
          </p:cNvSpPr>
          <p:nvPr/>
        </p:nvSpPr>
        <p:spPr bwMode="auto">
          <a:xfrm rot="20955401" flipV="1">
            <a:off x="5608638" y="2309813"/>
            <a:ext cx="1254125" cy="795337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12" name="Oval 56"/>
          <p:cNvSpPr>
            <a:spLocks noChangeArrowheads="1"/>
          </p:cNvSpPr>
          <p:nvPr/>
        </p:nvSpPr>
        <p:spPr bwMode="auto">
          <a:xfrm flipH="1" flipV="1">
            <a:off x="6726238" y="2146300"/>
            <a:ext cx="101600" cy="87313"/>
          </a:xfrm>
          <a:prstGeom prst="ellipse">
            <a:avLst/>
          </a:prstGeom>
          <a:solidFill>
            <a:srgbClr val="000000"/>
          </a:solidFill>
          <a:ln w="9525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913" name="Line 65"/>
          <p:cNvSpPr>
            <a:spLocks noChangeShapeType="1"/>
          </p:cNvSpPr>
          <p:nvPr/>
        </p:nvSpPr>
        <p:spPr bwMode="auto">
          <a:xfrm>
            <a:off x="3544888" y="3203575"/>
            <a:ext cx="2111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14" name="Line 69"/>
          <p:cNvSpPr>
            <a:spLocks noChangeShapeType="1"/>
          </p:cNvSpPr>
          <p:nvPr/>
        </p:nvSpPr>
        <p:spPr bwMode="auto">
          <a:xfrm>
            <a:off x="3238500" y="5746750"/>
            <a:ext cx="2095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15" name="Line 70"/>
          <p:cNvSpPr>
            <a:spLocks noChangeShapeType="1"/>
          </p:cNvSpPr>
          <p:nvPr/>
        </p:nvSpPr>
        <p:spPr bwMode="auto">
          <a:xfrm>
            <a:off x="7600950" y="5784850"/>
            <a:ext cx="0" cy="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16" name="Line 72"/>
          <p:cNvSpPr>
            <a:spLocks noChangeShapeType="1"/>
          </p:cNvSpPr>
          <p:nvPr/>
        </p:nvSpPr>
        <p:spPr bwMode="auto">
          <a:xfrm>
            <a:off x="4332288" y="4745038"/>
            <a:ext cx="213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17" name="Line 73"/>
          <p:cNvSpPr>
            <a:spLocks noChangeShapeType="1"/>
          </p:cNvSpPr>
          <p:nvPr/>
        </p:nvSpPr>
        <p:spPr bwMode="auto">
          <a:xfrm>
            <a:off x="6484938" y="4745038"/>
            <a:ext cx="2133600" cy="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18" name="Line 74"/>
          <p:cNvSpPr>
            <a:spLocks noChangeShapeType="1"/>
          </p:cNvSpPr>
          <p:nvPr/>
        </p:nvSpPr>
        <p:spPr bwMode="auto">
          <a:xfrm>
            <a:off x="4351338" y="6764338"/>
            <a:ext cx="21145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19" name="Line 76"/>
          <p:cNvSpPr>
            <a:spLocks noChangeShapeType="1"/>
          </p:cNvSpPr>
          <p:nvPr/>
        </p:nvSpPr>
        <p:spPr bwMode="auto">
          <a:xfrm rot="20955401" flipV="1">
            <a:off x="3143250" y="4827588"/>
            <a:ext cx="1254125" cy="795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20" name="Line 77"/>
          <p:cNvSpPr>
            <a:spLocks noChangeShapeType="1"/>
          </p:cNvSpPr>
          <p:nvPr/>
        </p:nvSpPr>
        <p:spPr bwMode="auto">
          <a:xfrm rot="644599">
            <a:off x="3143250" y="5856288"/>
            <a:ext cx="1254125" cy="795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21" name="Line 78"/>
          <p:cNvSpPr>
            <a:spLocks noChangeShapeType="1"/>
          </p:cNvSpPr>
          <p:nvPr/>
        </p:nvSpPr>
        <p:spPr bwMode="auto">
          <a:xfrm rot="20955401" flipV="1">
            <a:off x="4229100" y="5856288"/>
            <a:ext cx="1254125" cy="795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22" name="Line 79"/>
          <p:cNvSpPr>
            <a:spLocks noChangeShapeType="1"/>
          </p:cNvSpPr>
          <p:nvPr/>
        </p:nvSpPr>
        <p:spPr bwMode="auto">
          <a:xfrm rot="644599">
            <a:off x="4210050" y="4846638"/>
            <a:ext cx="1254125" cy="795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23" name="Line 80"/>
          <p:cNvSpPr>
            <a:spLocks noChangeShapeType="1"/>
          </p:cNvSpPr>
          <p:nvPr/>
        </p:nvSpPr>
        <p:spPr bwMode="auto">
          <a:xfrm rot="20955401" flipV="1">
            <a:off x="5295900" y="4846638"/>
            <a:ext cx="1254125" cy="795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24" name="Line 81"/>
          <p:cNvSpPr>
            <a:spLocks noChangeShapeType="1"/>
          </p:cNvSpPr>
          <p:nvPr/>
        </p:nvSpPr>
        <p:spPr bwMode="auto">
          <a:xfrm rot="644599">
            <a:off x="5295900" y="5875338"/>
            <a:ext cx="1254125" cy="795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25" name="Line 82"/>
          <p:cNvSpPr>
            <a:spLocks noChangeShapeType="1"/>
          </p:cNvSpPr>
          <p:nvPr/>
        </p:nvSpPr>
        <p:spPr bwMode="auto">
          <a:xfrm rot="20955401" flipV="1">
            <a:off x="6381750" y="5875338"/>
            <a:ext cx="1254125" cy="795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26" name="Line 83"/>
          <p:cNvSpPr>
            <a:spLocks noChangeShapeType="1"/>
          </p:cNvSpPr>
          <p:nvPr/>
        </p:nvSpPr>
        <p:spPr bwMode="auto">
          <a:xfrm rot="644599">
            <a:off x="6362700" y="4865688"/>
            <a:ext cx="1254125" cy="795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27" name="Line 84"/>
          <p:cNvSpPr>
            <a:spLocks noChangeShapeType="1"/>
          </p:cNvSpPr>
          <p:nvPr/>
        </p:nvSpPr>
        <p:spPr bwMode="auto">
          <a:xfrm rot="20955401" flipV="1">
            <a:off x="7464425" y="4865688"/>
            <a:ext cx="1254125" cy="795337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28" name="Oval 85"/>
          <p:cNvSpPr>
            <a:spLocks noChangeArrowheads="1"/>
          </p:cNvSpPr>
          <p:nvPr/>
        </p:nvSpPr>
        <p:spPr bwMode="auto">
          <a:xfrm flipH="1" flipV="1">
            <a:off x="8582025" y="4702175"/>
            <a:ext cx="101600" cy="87313"/>
          </a:xfrm>
          <a:prstGeom prst="ellipse">
            <a:avLst/>
          </a:prstGeom>
          <a:solidFill>
            <a:srgbClr val="000000"/>
          </a:solidFill>
          <a:ln w="25400" algn="ctr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29" name="Line 86"/>
          <p:cNvSpPr>
            <a:spLocks noChangeShapeType="1"/>
          </p:cNvSpPr>
          <p:nvPr/>
        </p:nvSpPr>
        <p:spPr bwMode="auto">
          <a:xfrm>
            <a:off x="5400675" y="5759450"/>
            <a:ext cx="2111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30" name="Line 89"/>
          <p:cNvSpPr>
            <a:spLocks noChangeShapeType="1"/>
          </p:cNvSpPr>
          <p:nvPr/>
        </p:nvSpPr>
        <p:spPr bwMode="auto">
          <a:xfrm rot="20955401" flipV="1">
            <a:off x="2058988" y="5854700"/>
            <a:ext cx="1254125" cy="795338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31" name="Line 90"/>
          <p:cNvSpPr>
            <a:spLocks noChangeShapeType="1"/>
          </p:cNvSpPr>
          <p:nvPr/>
        </p:nvSpPr>
        <p:spPr bwMode="auto">
          <a:xfrm>
            <a:off x="2130425" y="6762750"/>
            <a:ext cx="2152650" cy="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7932" name="Group 99"/>
          <p:cNvGrpSpPr>
            <a:grpSpLocks/>
          </p:cNvGrpSpPr>
          <p:nvPr/>
        </p:nvGrpSpPr>
        <p:grpSpPr bwMode="auto">
          <a:xfrm>
            <a:off x="6292850" y="2649538"/>
            <a:ext cx="2546350" cy="569912"/>
            <a:chOff x="4040" y="1712"/>
            <a:chExt cx="1604" cy="359"/>
          </a:xfrm>
        </p:grpSpPr>
        <p:graphicFrame>
          <p:nvGraphicFramePr>
            <p:cNvPr id="37936" name="Object 92"/>
            <p:cNvGraphicFramePr>
              <a:graphicFrameLocks noChangeAspect="1"/>
            </p:cNvGraphicFramePr>
            <p:nvPr/>
          </p:nvGraphicFramePr>
          <p:xfrm>
            <a:off x="5288" y="1712"/>
            <a:ext cx="356" cy="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011" name="Equation" r:id="rId9" imgW="228600" imgH="228600" progId="Equation.3">
                    <p:embed/>
                  </p:oleObj>
                </mc:Choice>
                <mc:Fallback>
                  <p:oleObj name="Equation" r:id="rId9" imgW="228600" imgH="228600" progId="Equation.3">
                    <p:embed/>
                    <p:pic>
                      <p:nvPicPr>
                        <p:cNvPr id="0" name="Object 9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8" y="1712"/>
                          <a:ext cx="356" cy="3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CC0000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7937" name="Text Box 94"/>
            <p:cNvSpPr txBox="1">
              <a:spLocks noChangeArrowheads="1"/>
            </p:cNvSpPr>
            <p:nvPr/>
          </p:nvSpPr>
          <p:spPr bwMode="auto">
            <a:xfrm>
              <a:off x="4040" y="1744"/>
              <a:ext cx="150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 eaLnBrk="1" hangingPunct="1">
                <a:spcBef>
                  <a:spcPct val="50000"/>
                </a:spcBef>
              </a:pPr>
              <a:r>
                <a:rPr lang="en-US"/>
                <a:t>Trapezoidal</a:t>
              </a:r>
              <a:endParaRPr lang="ru-RU"/>
            </a:p>
          </p:txBody>
        </p:sp>
      </p:grpSp>
      <p:grpSp>
        <p:nvGrpSpPr>
          <p:cNvPr id="37933" name="Group 96"/>
          <p:cNvGrpSpPr>
            <a:grpSpLocks/>
          </p:cNvGrpSpPr>
          <p:nvPr/>
        </p:nvGrpSpPr>
        <p:grpSpPr bwMode="auto">
          <a:xfrm>
            <a:off x="220663" y="4913313"/>
            <a:ext cx="2908300" cy="596900"/>
            <a:chOff x="4192" y="1755"/>
            <a:chExt cx="1376" cy="376"/>
          </a:xfrm>
        </p:grpSpPr>
        <p:graphicFrame>
          <p:nvGraphicFramePr>
            <p:cNvPr id="37934" name="Object 97"/>
            <p:cNvGraphicFramePr>
              <a:graphicFrameLocks noChangeAspect="1"/>
            </p:cNvGraphicFramePr>
            <p:nvPr/>
          </p:nvGraphicFramePr>
          <p:xfrm>
            <a:off x="5212" y="1755"/>
            <a:ext cx="356" cy="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8012" name="Equation" r:id="rId11" imgW="228600" imgH="228600" progId="Equation.3">
                    <p:embed/>
                  </p:oleObj>
                </mc:Choice>
                <mc:Fallback>
                  <p:oleObj name="Equation" r:id="rId11" imgW="228600" imgH="228600" progId="Equation.3">
                    <p:embed/>
                    <p:pic>
                      <p:nvPicPr>
                        <p:cNvPr id="0" name="Object 9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12" y="1755"/>
                          <a:ext cx="356" cy="3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CC0000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7935" name="Text Box 98"/>
            <p:cNvSpPr txBox="1">
              <a:spLocks noChangeArrowheads="1"/>
            </p:cNvSpPr>
            <p:nvPr/>
          </p:nvSpPr>
          <p:spPr bwMode="auto">
            <a:xfrm>
              <a:off x="4192" y="1804"/>
              <a:ext cx="128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 eaLnBrk="1" hangingPunct="1">
                <a:spcBef>
                  <a:spcPct val="50000"/>
                </a:spcBef>
              </a:pPr>
              <a:r>
                <a:rPr lang="en-US"/>
                <a:t>Parallelogram</a:t>
              </a:r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CE58733-E008-4906-ADB3-52C804B9B133}" type="datetime5">
              <a:rPr lang="en-US" sz="1400" smtClean="0"/>
              <a:pPr eaLnBrk="1" hangingPunct="1"/>
              <a:t>4-Feb-15</a:t>
            </a:fld>
            <a:endParaRPr lang="en-US" sz="1400" smtClean="0"/>
          </a:p>
        </p:txBody>
      </p:sp>
      <p:sp>
        <p:nvSpPr>
          <p:cNvPr id="3891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80D5613-55E6-4D2A-9957-2AEF41AB4C58}" type="slidenum">
              <a:rPr lang="he-IL" sz="1400" smtClean="0">
                <a:cs typeface="Arial" charset="0"/>
              </a:rPr>
              <a:pPr eaLnBrk="1" hangingPunct="1"/>
              <a:t>23</a:t>
            </a:fld>
            <a:endParaRPr lang="en-US" sz="1400" smtClean="0">
              <a:cs typeface="Arial" charset="0"/>
            </a:endParaRPr>
          </a:p>
        </p:txBody>
      </p:sp>
      <p:graphicFrame>
        <p:nvGraphicFramePr>
          <p:cNvPr id="38916" name="Object 26"/>
          <p:cNvGraphicFramePr>
            <a:graphicFrameLocks noChangeAspect="1"/>
          </p:cNvGraphicFramePr>
          <p:nvPr>
            <p:ph idx="1"/>
          </p:nvPr>
        </p:nvGraphicFramePr>
        <p:xfrm>
          <a:off x="5597525" y="0"/>
          <a:ext cx="633413" cy="6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97" name="Equation" r:id="rId3" imgW="228600" imgH="228600" progId="Equation.3">
                  <p:embed/>
                </p:oleObj>
              </mc:Choice>
              <mc:Fallback>
                <p:oleObj name="Equation" r:id="rId3" imgW="228600" imgH="22860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97525" y="0"/>
                        <a:ext cx="633413" cy="633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7" name="Line 24"/>
          <p:cNvSpPr>
            <a:spLocks noChangeShapeType="1"/>
          </p:cNvSpPr>
          <p:nvPr/>
        </p:nvSpPr>
        <p:spPr bwMode="auto">
          <a:xfrm flipH="1">
            <a:off x="4514850" y="715963"/>
            <a:ext cx="17463" cy="28543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18" name="Text Box 28"/>
          <p:cNvSpPr txBox="1">
            <a:spLocks noChangeArrowheads="1"/>
          </p:cNvSpPr>
          <p:nvPr/>
        </p:nvSpPr>
        <p:spPr bwMode="auto">
          <a:xfrm>
            <a:off x="8793163" y="830263"/>
            <a:ext cx="315912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q</a:t>
            </a:r>
          </a:p>
        </p:txBody>
      </p:sp>
      <p:sp>
        <p:nvSpPr>
          <p:cNvPr id="38919" name="Rectangle 60"/>
          <p:cNvSpPr>
            <a:spLocks noGrp="1" noChangeArrowheads="1"/>
          </p:cNvSpPr>
          <p:nvPr>
            <p:ph type="title"/>
          </p:nvPr>
        </p:nvSpPr>
        <p:spPr>
          <a:xfrm>
            <a:off x="1319213" y="0"/>
            <a:ext cx="7062787" cy="663575"/>
          </a:xfrm>
          <a:noFill/>
        </p:spPr>
        <p:txBody>
          <a:bodyPr/>
          <a:lstStyle/>
          <a:p>
            <a:r>
              <a:rPr lang="en-US" sz="4000" b="1" dirty="0" smtClean="0"/>
              <a:t>	 </a:t>
            </a:r>
            <a:r>
              <a:rPr lang="en-US" sz="2800" b="1" dirty="0" smtClean="0"/>
              <a:t>Decomposition of  </a:t>
            </a:r>
            <a:r>
              <a:rPr lang="en-US" sz="4000" dirty="0" smtClean="0"/>
              <a:t>   </a:t>
            </a:r>
            <a:endParaRPr lang="ru-RU" sz="4000" dirty="0" smtClean="0"/>
          </a:p>
        </p:txBody>
      </p:sp>
      <p:grpSp>
        <p:nvGrpSpPr>
          <p:cNvPr id="38920" name="Group 70"/>
          <p:cNvGrpSpPr>
            <a:grpSpLocks/>
          </p:cNvGrpSpPr>
          <p:nvPr/>
        </p:nvGrpSpPr>
        <p:grpSpPr bwMode="auto">
          <a:xfrm>
            <a:off x="0" y="561975"/>
            <a:ext cx="8915400" cy="3003550"/>
            <a:chOff x="144" y="453"/>
            <a:chExt cx="5616" cy="1892"/>
          </a:xfrm>
        </p:grpSpPr>
        <p:sp>
          <p:nvSpPr>
            <p:cNvPr id="38954" name="Line 5"/>
            <p:cNvSpPr>
              <a:spLocks noChangeShapeType="1"/>
            </p:cNvSpPr>
            <p:nvPr/>
          </p:nvSpPr>
          <p:spPr bwMode="auto">
            <a:xfrm>
              <a:off x="973" y="1386"/>
              <a:ext cx="13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55" name="Line 6"/>
            <p:cNvSpPr>
              <a:spLocks noChangeShapeType="1"/>
            </p:cNvSpPr>
            <p:nvPr/>
          </p:nvSpPr>
          <p:spPr bwMode="auto">
            <a:xfrm>
              <a:off x="3705" y="1410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56" name="Line 7"/>
            <p:cNvSpPr>
              <a:spLocks noChangeShapeType="1"/>
            </p:cNvSpPr>
            <p:nvPr/>
          </p:nvSpPr>
          <p:spPr bwMode="auto">
            <a:xfrm>
              <a:off x="273" y="749"/>
              <a:ext cx="13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57" name="Line 8"/>
            <p:cNvSpPr>
              <a:spLocks noChangeShapeType="1"/>
            </p:cNvSpPr>
            <p:nvPr/>
          </p:nvSpPr>
          <p:spPr bwMode="auto">
            <a:xfrm>
              <a:off x="1646" y="755"/>
              <a:ext cx="13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58" name="Line 9"/>
            <p:cNvSpPr>
              <a:spLocks noChangeShapeType="1"/>
            </p:cNvSpPr>
            <p:nvPr/>
          </p:nvSpPr>
          <p:spPr bwMode="auto">
            <a:xfrm>
              <a:off x="3002" y="755"/>
              <a:ext cx="13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59" name="Line 10"/>
            <p:cNvSpPr>
              <a:spLocks noChangeShapeType="1"/>
            </p:cNvSpPr>
            <p:nvPr/>
          </p:nvSpPr>
          <p:spPr bwMode="auto">
            <a:xfrm>
              <a:off x="1658" y="2027"/>
              <a:ext cx="13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60" name="Line 11"/>
            <p:cNvSpPr>
              <a:spLocks noChangeShapeType="1"/>
            </p:cNvSpPr>
            <p:nvPr/>
          </p:nvSpPr>
          <p:spPr bwMode="auto">
            <a:xfrm rot="644599">
              <a:off x="213" y="807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61" name="Line 12"/>
            <p:cNvSpPr>
              <a:spLocks noChangeShapeType="1"/>
            </p:cNvSpPr>
            <p:nvPr/>
          </p:nvSpPr>
          <p:spPr bwMode="auto">
            <a:xfrm rot="20955401" flipV="1">
              <a:off x="897" y="807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62" name="Line 13"/>
            <p:cNvSpPr>
              <a:spLocks noChangeShapeType="1"/>
            </p:cNvSpPr>
            <p:nvPr/>
          </p:nvSpPr>
          <p:spPr bwMode="auto">
            <a:xfrm rot="644599">
              <a:off x="897" y="1455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63" name="Line 14"/>
            <p:cNvSpPr>
              <a:spLocks noChangeShapeType="1"/>
            </p:cNvSpPr>
            <p:nvPr/>
          </p:nvSpPr>
          <p:spPr bwMode="auto">
            <a:xfrm rot="20955401" flipV="1">
              <a:off x="1581" y="1455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64" name="Line 15"/>
            <p:cNvSpPr>
              <a:spLocks noChangeShapeType="1"/>
            </p:cNvSpPr>
            <p:nvPr/>
          </p:nvSpPr>
          <p:spPr bwMode="auto">
            <a:xfrm rot="644599">
              <a:off x="1569" y="819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65" name="Line 16"/>
            <p:cNvSpPr>
              <a:spLocks noChangeShapeType="1"/>
            </p:cNvSpPr>
            <p:nvPr/>
          </p:nvSpPr>
          <p:spPr bwMode="auto">
            <a:xfrm rot="20955401" flipV="1">
              <a:off x="2253" y="819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66" name="Line 17"/>
            <p:cNvSpPr>
              <a:spLocks noChangeShapeType="1"/>
            </p:cNvSpPr>
            <p:nvPr/>
          </p:nvSpPr>
          <p:spPr bwMode="auto">
            <a:xfrm rot="644599">
              <a:off x="2253" y="1467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67" name="Line 18"/>
            <p:cNvSpPr>
              <a:spLocks noChangeShapeType="1"/>
            </p:cNvSpPr>
            <p:nvPr/>
          </p:nvSpPr>
          <p:spPr bwMode="auto">
            <a:xfrm rot="20955401" flipV="1">
              <a:off x="2937" y="1467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68" name="Line 19"/>
            <p:cNvSpPr>
              <a:spLocks noChangeShapeType="1"/>
            </p:cNvSpPr>
            <p:nvPr/>
          </p:nvSpPr>
          <p:spPr bwMode="auto">
            <a:xfrm rot="644599">
              <a:off x="2925" y="831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69" name="Line 20"/>
            <p:cNvSpPr>
              <a:spLocks noChangeShapeType="1"/>
            </p:cNvSpPr>
            <p:nvPr/>
          </p:nvSpPr>
          <p:spPr bwMode="auto">
            <a:xfrm rot="20955401" flipV="1">
              <a:off x="3619" y="831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70" name="Oval 22"/>
            <p:cNvSpPr>
              <a:spLocks noChangeArrowheads="1"/>
            </p:cNvSpPr>
            <p:nvPr/>
          </p:nvSpPr>
          <p:spPr bwMode="auto">
            <a:xfrm flipH="1" flipV="1">
              <a:off x="5670" y="730"/>
              <a:ext cx="64" cy="5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71" name="Text Box 23"/>
            <p:cNvSpPr txBox="1">
              <a:spLocks noChangeArrowheads="1"/>
            </p:cNvSpPr>
            <p:nvPr/>
          </p:nvSpPr>
          <p:spPr bwMode="auto">
            <a:xfrm>
              <a:off x="2841" y="488"/>
              <a:ext cx="762" cy="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i</a:t>
              </a:r>
            </a:p>
            <a:p>
              <a:pPr algn="l" rtl="0"/>
              <a:endParaRPr lang="en-US" sz="2400" i="1"/>
            </a:p>
          </p:txBody>
        </p:sp>
        <p:sp>
          <p:nvSpPr>
            <p:cNvPr id="38972" name="Line 25"/>
            <p:cNvSpPr>
              <a:spLocks noChangeShapeType="1"/>
            </p:cNvSpPr>
            <p:nvPr/>
          </p:nvSpPr>
          <p:spPr bwMode="auto">
            <a:xfrm>
              <a:off x="2319" y="1394"/>
              <a:ext cx="133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73" name="Text Box 57"/>
            <p:cNvSpPr txBox="1">
              <a:spLocks noChangeArrowheads="1"/>
            </p:cNvSpPr>
            <p:nvPr/>
          </p:nvSpPr>
          <p:spPr bwMode="auto">
            <a:xfrm>
              <a:off x="144" y="453"/>
              <a:ext cx="199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p</a:t>
              </a:r>
            </a:p>
          </p:txBody>
        </p:sp>
        <p:sp>
          <p:nvSpPr>
            <p:cNvPr id="38974" name="Text Box 61"/>
            <p:cNvSpPr txBox="1">
              <a:spLocks noChangeArrowheads="1"/>
            </p:cNvSpPr>
            <p:nvPr/>
          </p:nvSpPr>
          <p:spPr bwMode="auto">
            <a:xfrm>
              <a:off x="2851" y="1976"/>
              <a:ext cx="762" cy="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i</a:t>
              </a:r>
            </a:p>
            <a:p>
              <a:pPr algn="l" rtl="0"/>
              <a:endParaRPr lang="en-US" sz="2400" i="1"/>
            </a:p>
          </p:txBody>
        </p:sp>
        <p:sp>
          <p:nvSpPr>
            <p:cNvPr id="38975" name="Line 62"/>
            <p:cNvSpPr>
              <a:spLocks noChangeShapeType="1"/>
            </p:cNvSpPr>
            <p:nvPr/>
          </p:nvSpPr>
          <p:spPr bwMode="auto">
            <a:xfrm>
              <a:off x="4358" y="759"/>
              <a:ext cx="13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76" name="Line 63"/>
            <p:cNvSpPr>
              <a:spLocks noChangeShapeType="1"/>
            </p:cNvSpPr>
            <p:nvPr/>
          </p:nvSpPr>
          <p:spPr bwMode="auto">
            <a:xfrm>
              <a:off x="3686" y="1395"/>
              <a:ext cx="13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77" name="Line 64"/>
            <p:cNvSpPr>
              <a:spLocks noChangeShapeType="1"/>
            </p:cNvSpPr>
            <p:nvPr/>
          </p:nvSpPr>
          <p:spPr bwMode="auto">
            <a:xfrm>
              <a:off x="2998" y="2023"/>
              <a:ext cx="13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78" name="Line 65"/>
            <p:cNvSpPr>
              <a:spLocks noChangeShapeType="1"/>
            </p:cNvSpPr>
            <p:nvPr/>
          </p:nvSpPr>
          <p:spPr bwMode="auto">
            <a:xfrm rot="20955401" flipV="1">
              <a:off x="4279" y="1460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79" name="Line 66"/>
            <p:cNvSpPr>
              <a:spLocks noChangeShapeType="1"/>
            </p:cNvSpPr>
            <p:nvPr/>
          </p:nvSpPr>
          <p:spPr bwMode="auto">
            <a:xfrm rot="20955401" flipV="1">
              <a:off x="4970" y="807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80" name="Line 67"/>
            <p:cNvSpPr>
              <a:spLocks noChangeShapeType="1"/>
            </p:cNvSpPr>
            <p:nvPr/>
          </p:nvSpPr>
          <p:spPr bwMode="auto">
            <a:xfrm rot="644599">
              <a:off x="3628" y="1475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81" name="Line 68"/>
            <p:cNvSpPr>
              <a:spLocks noChangeShapeType="1"/>
            </p:cNvSpPr>
            <p:nvPr/>
          </p:nvSpPr>
          <p:spPr bwMode="auto">
            <a:xfrm rot="644599">
              <a:off x="4298" y="819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8921" name="Group 83"/>
          <p:cNvGrpSpPr>
            <a:grpSpLocks/>
          </p:cNvGrpSpPr>
          <p:nvPr/>
        </p:nvGrpSpPr>
        <p:grpSpPr bwMode="auto">
          <a:xfrm>
            <a:off x="77788" y="3673475"/>
            <a:ext cx="9020175" cy="2951163"/>
            <a:chOff x="49" y="2314"/>
            <a:chExt cx="5682" cy="1859"/>
          </a:xfrm>
        </p:grpSpPr>
        <p:sp>
          <p:nvSpPr>
            <p:cNvPr id="38924" name="Text Box 55"/>
            <p:cNvSpPr txBox="1">
              <a:spLocks noChangeArrowheads="1"/>
            </p:cNvSpPr>
            <p:nvPr/>
          </p:nvSpPr>
          <p:spPr bwMode="auto">
            <a:xfrm>
              <a:off x="2717" y="3804"/>
              <a:ext cx="762" cy="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i</a:t>
              </a:r>
            </a:p>
            <a:p>
              <a:pPr algn="l" rtl="0"/>
              <a:endParaRPr lang="en-US" sz="2400" i="1"/>
            </a:p>
          </p:txBody>
        </p:sp>
        <p:sp>
          <p:nvSpPr>
            <p:cNvPr id="38925" name="Text Box 56"/>
            <p:cNvSpPr txBox="1">
              <a:spLocks noChangeArrowheads="1"/>
            </p:cNvSpPr>
            <p:nvPr/>
          </p:nvSpPr>
          <p:spPr bwMode="auto">
            <a:xfrm>
              <a:off x="5532" y="2314"/>
              <a:ext cx="199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q</a:t>
              </a:r>
            </a:p>
          </p:txBody>
        </p:sp>
        <p:sp>
          <p:nvSpPr>
            <p:cNvPr id="38926" name="Text Box 71"/>
            <p:cNvSpPr txBox="1">
              <a:spLocks noChangeArrowheads="1"/>
            </p:cNvSpPr>
            <p:nvPr/>
          </p:nvSpPr>
          <p:spPr bwMode="auto">
            <a:xfrm>
              <a:off x="2699" y="2348"/>
              <a:ext cx="762" cy="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i</a:t>
              </a:r>
            </a:p>
            <a:p>
              <a:pPr algn="l" rtl="0"/>
              <a:endParaRPr lang="en-US" sz="2400" i="1"/>
            </a:p>
          </p:txBody>
        </p:sp>
        <p:sp>
          <p:nvSpPr>
            <p:cNvPr id="38927" name="Text Box 21"/>
            <p:cNvSpPr txBox="1">
              <a:spLocks noChangeArrowheads="1"/>
            </p:cNvSpPr>
            <p:nvPr/>
          </p:nvSpPr>
          <p:spPr bwMode="auto">
            <a:xfrm>
              <a:off x="49" y="3804"/>
              <a:ext cx="199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p</a:t>
              </a:r>
            </a:p>
          </p:txBody>
        </p:sp>
        <p:grpSp>
          <p:nvGrpSpPr>
            <p:cNvPr id="38928" name="Group 82"/>
            <p:cNvGrpSpPr>
              <a:grpSpLocks/>
            </p:cNvGrpSpPr>
            <p:nvPr/>
          </p:nvGrpSpPr>
          <p:grpSpPr bwMode="auto">
            <a:xfrm>
              <a:off x="88" y="2563"/>
              <a:ext cx="5530" cy="1302"/>
              <a:chOff x="158" y="2553"/>
              <a:chExt cx="5530" cy="1302"/>
            </a:xfrm>
          </p:grpSpPr>
          <p:sp>
            <p:nvSpPr>
              <p:cNvPr id="38929" name="Line 35"/>
              <p:cNvSpPr>
                <a:spLocks noChangeShapeType="1"/>
              </p:cNvSpPr>
              <p:nvPr/>
            </p:nvSpPr>
            <p:spPr bwMode="auto">
              <a:xfrm>
                <a:off x="901" y="3212"/>
                <a:ext cx="13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30" name="Line 36"/>
              <p:cNvSpPr>
                <a:spLocks noChangeShapeType="1"/>
              </p:cNvSpPr>
              <p:nvPr/>
            </p:nvSpPr>
            <p:spPr bwMode="auto">
              <a:xfrm>
                <a:off x="3649" y="3236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31" name="Line 37"/>
              <p:cNvSpPr>
                <a:spLocks noChangeShapeType="1"/>
              </p:cNvSpPr>
              <p:nvPr/>
            </p:nvSpPr>
            <p:spPr bwMode="auto">
              <a:xfrm>
                <a:off x="1590" y="2581"/>
                <a:ext cx="13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32" name="Line 38"/>
              <p:cNvSpPr>
                <a:spLocks noChangeShapeType="1"/>
              </p:cNvSpPr>
              <p:nvPr/>
            </p:nvSpPr>
            <p:spPr bwMode="auto">
              <a:xfrm>
                <a:off x="2946" y="2581"/>
                <a:ext cx="13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33" name="Line 39"/>
              <p:cNvSpPr>
                <a:spLocks noChangeShapeType="1"/>
              </p:cNvSpPr>
              <p:nvPr/>
            </p:nvSpPr>
            <p:spPr bwMode="auto">
              <a:xfrm>
                <a:off x="1602" y="3853"/>
                <a:ext cx="13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34" name="Line 40"/>
              <p:cNvSpPr>
                <a:spLocks noChangeShapeType="1"/>
              </p:cNvSpPr>
              <p:nvPr/>
            </p:nvSpPr>
            <p:spPr bwMode="auto">
              <a:xfrm rot="20955401" flipV="1">
                <a:off x="841" y="2633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35" name="Line 41"/>
              <p:cNvSpPr>
                <a:spLocks noChangeShapeType="1"/>
              </p:cNvSpPr>
              <p:nvPr/>
            </p:nvSpPr>
            <p:spPr bwMode="auto">
              <a:xfrm rot="644599">
                <a:off x="841" y="3281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36" name="Line 42"/>
              <p:cNvSpPr>
                <a:spLocks noChangeShapeType="1"/>
              </p:cNvSpPr>
              <p:nvPr/>
            </p:nvSpPr>
            <p:spPr bwMode="auto">
              <a:xfrm rot="20955401" flipV="1">
                <a:off x="1525" y="3281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37" name="Line 43"/>
              <p:cNvSpPr>
                <a:spLocks noChangeShapeType="1"/>
              </p:cNvSpPr>
              <p:nvPr/>
            </p:nvSpPr>
            <p:spPr bwMode="auto">
              <a:xfrm rot="644599">
                <a:off x="1513" y="2645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38" name="Line 44"/>
              <p:cNvSpPr>
                <a:spLocks noChangeShapeType="1"/>
              </p:cNvSpPr>
              <p:nvPr/>
            </p:nvSpPr>
            <p:spPr bwMode="auto">
              <a:xfrm rot="20955401" flipV="1">
                <a:off x="2197" y="2645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39" name="Line 45"/>
              <p:cNvSpPr>
                <a:spLocks noChangeShapeType="1"/>
              </p:cNvSpPr>
              <p:nvPr/>
            </p:nvSpPr>
            <p:spPr bwMode="auto">
              <a:xfrm rot="644599">
                <a:off x="2197" y="3293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40" name="Line 46"/>
              <p:cNvSpPr>
                <a:spLocks noChangeShapeType="1"/>
              </p:cNvSpPr>
              <p:nvPr/>
            </p:nvSpPr>
            <p:spPr bwMode="auto">
              <a:xfrm rot="20955401" flipV="1">
                <a:off x="2881" y="3293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41" name="Line 47"/>
              <p:cNvSpPr>
                <a:spLocks noChangeShapeType="1"/>
              </p:cNvSpPr>
              <p:nvPr/>
            </p:nvSpPr>
            <p:spPr bwMode="auto">
              <a:xfrm rot="644599">
                <a:off x="2869" y="2657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42" name="Line 48"/>
              <p:cNvSpPr>
                <a:spLocks noChangeShapeType="1"/>
              </p:cNvSpPr>
              <p:nvPr/>
            </p:nvSpPr>
            <p:spPr bwMode="auto">
              <a:xfrm rot="20955401" flipV="1">
                <a:off x="3563" y="2657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43" name="Oval 49"/>
              <p:cNvSpPr>
                <a:spLocks noChangeArrowheads="1"/>
              </p:cNvSpPr>
              <p:nvPr/>
            </p:nvSpPr>
            <p:spPr bwMode="auto">
              <a:xfrm flipH="1" flipV="1">
                <a:off x="5602" y="2553"/>
                <a:ext cx="64" cy="55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44" name="Line 50"/>
              <p:cNvSpPr>
                <a:spLocks noChangeShapeType="1"/>
              </p:cNvSpPr>
              <p:nvPr/>
            </p:nvSpPr>
            <p:spPr bwMode="auto">
              <a:xfrm>
                <a:off x="2263" y="3220"/>
                <a:ext cx="133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45" name="Line 51"/>
              <p:cNvSpPr>
                <a:spLocks noChangeShapeType="1"/>
              </p:cNvSpPr>
              <p:nvPr/>
            </p:nvSpPr>
            <p:spPr bwMode="auto">
              <a:xfrm rot="20955401" flipV="1">
                <a:off x="158" y="3280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46" name="Line 52"/>
              <p:cNvSpPr>
                <a:spLocks noChangeShapeType="1"/>
              </p:cNvSpPr>
              <p:nvPr/>
            </p:nvSpPr>
            <p:spPr bwMode="auto">
              <a:xfrm>
                <a:off x="203" y="3852"/>
                <a:ext cx="13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47" name="Line 72"/>
              <p:cNvSpPr>
                <a:spLocks noChangeShapeType="1"/>
              </p:cNvSpPr>
              <p:nvPr/>
            </p:nvSpPr>
            <p:spPr bwMode="auto">
              <a:xfrm>
                <a:off x="4284" y="2581"/>
                <a:ext cx="13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48" name="Line 74"/>
              <p:cNvSpPr>
                <a:spLocks noChangeShapeType="1"/>
              </p:cNvSpPr>
              <p:nvPr/>
            </p:nvSpPr>
            <p:spPr bwMode="auto">
              <a:xfrm>
                <a:off x="3605" y="3220"/>
                <a:ext cx="13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49" name="Line 75"/>
              <p:cNvSpPr>
                <a:spLocks noChangeShapeType="1"/>
              </p:cNvSpPr>
              <p:nvPr/>
            </p:nvSpPr>
            <p:spPr bwMode="auto">
              <a:xfrm>
                <a:off x="2940" y="3855"/>
                <a:ext cx="13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50" name="Line 76"/>
              <p:cNvSpPr>
                <a:spLocks noChangeShapeType="1"/>
              </p:cNvSpPr>
              <p:nvPr/>
            </p:nvSpPr>
            <p:spPr bwMode="auto">
              <a:xfrm rot="20955401" flipV="1">
                <a:off x="4226" y="3280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51" name="Line 77"/>
              <p:cNvSpPr>
                <a:spLocks noChangeShapeType="1"/>
              </p:cNvSpPr>
              <p:nvPr/>
            </p:nvSpPr>
            <p:spPr bwMode="auto">
              <a:xfrm rot="20955401" flipV="1">
                <a:off x="4898" y="2657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52" name="Line 78"/>
              <p:cNvSpPr>
                <a:spLocks noChangeShapeType="1"/>
              </p:cNvSpPr>
              <p:nvPr/>
            </p:nvSpPr>
            <p:spPr bwMode="auto">
              <a:xfrm rot="644599">
                <a:off x="4226" y="2645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53" name="Line 79"/>
              <p:cNvSpPr>
                <a:spLocks noChangeShapeType="1"/>
              </p:cNvSpPr>
              <p:nvPr/>
            </p:nvSpPr>
            <p:spPr bwMode="auto">
              <a:xfrm rot="644599">
                <a:off x="3554" y="3281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38922" name="Line 84"/>
          <p:cNvSpPr>
            <a:spLocks noChangeShapeType="1"/>
          </p:cNvSpPr>
          <p:nvPr/>
        </p:nvSpPr>
        <p:spPr bwMode="auto">
          <a:xfrm flipH="1">
            <a:off x="4537075" y="3717925"/>
            <a:ext cx="17463" cy="28543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5651" y="3130550"/>
            <a:ext cx="4578349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4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Decomposition vertices</a:t>
            </a:r>
            <a:r>
              <a:rPr lang="en-US" sz="2400" dirty="0"/>
              <a:t> are chosen in the </a:t>
            </a:r>
            <a:r>
              <a:rPr lang="en-US" sz="2400" b="1" dirty="0">
                <a:solidFill>
                  <a:srgbClr val="FF3300"/>
                </a:solidFill>
              </a:rPr>
              <a:t>middle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000000"/>
                </a:solidFill>
              </a:rPr>
              <a:t>of </a:t>
            </a:r>
            <a:r>
              <a:rPr lang="en-US" sz="2400" dirty="0" err="1" smtClean="0">
                <a:solidFill>
                  <a:srgbClr val="000000"/>
                </a:solidFill>
              </a:rPr>
              <a:t>subgraph</a:t>
            </a:r>
            <a:r>
              <a:rPr lang="en-US" sz="2400" dirty="0" smtClean="0">
                <a:solidFill>
                  <a:srgbClr val="000000"/>
                </a:solidFill>
              </a:rPr>
              <a:t>. 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Date Placeholder 5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04D42C0-AB46-4EA9-8908-9535A93D4DF4}" type="datetime5">
              <a:rPr lang="en-US" sz="1400" smtClean="0"/>
              <a:pPr eaLnBrk="1" hangingPunct="1"/>
              <a:t>4-Feb-15</a:t>
            </a:fld>
            <a:endParaRPr lang="en-US" sz="1400" smtClean="0"/>
          </a:p>
        </p:txBody>
      </p:sp>
      <p:sp>
        <p:nvSpPr>
          <p:cNvPr id="39939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31E80E9-AD9F-444B-8E8B-7772EB5A0F4E}" type="slidenum">
              <a:rPr lang="he-IL" sz="1400" smtClean="0">
                <a:cs typeface="Arial" charset="0"/>
              </a:rPr>
              <a:pPr eaLnBrk="1" hangingPunct="1"/>
              <a:t>24</a:t>
            </a:fld>
            <a:endParaRPr lang="en-US" sz="1400" smtClean="0">
              <a:cs typeface="Arial" charset="0"/>
            </a:endParaRPr>
          </a:p>
        </p:txBody>
      </p:sp>
      <p:sp>
        <p:nvSpPr>
          <p:cNvPr id="3994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61925" y="174625"/>
            <a:ext cx="8982075" cy="2838450"/>
          </a:xfrm>
        </p:spPr>
        <p:txBody>
          <a:bodyPr/>
          <a:lstStyle/>
          <a:p>
            <a:pPr algn="l" rtl="0">
              <a:lnSpc>
                <a:spcPct val="80000"/>
              </a:lnSpc>
              <a:buFontTx/>
              <a:buNone/>
            </a:pPr>
            <a:r>
              <a:rPr lang="en-US" sz="2800" b="1" smtClean="0"/>
              <a:t>	</a:t>
            </a:r>
            <a:r>
              <a:rPr lang="en-US" sz="2800" smtClean="0"/>
              <a:t>      is decomposed into </a:t>
            </a:r>
            <a:r>
              <a:rPr lang="en-US" sz="2800" b="1" smtClean="0"/>
              <a:t>six</a:t>
            </a:r>
            <a:r>
              <a:rPr lang="en-US" sz="2800" smtClean="0"/>
              <a:t> subgraphs: </a:t>
            </a:r>
            <a:r>
              <a:rPr lang="en-US" sz="2800" b="1" smtClean="0"/>
              <a:t>two</a:t>
            </a:r>
            <a:r>
              <a:rPr lang="en-US" sz="2800" smtClean="0"/>
              <a:t>          subgraphs </a:t>
            </a:r>
          </a:p>
          <a:p>
            <a:pPr algn="l" rtl="0">
              <a:lnSpc>
                <a:spcPct val="80000"/>
              </a:lnSpc>
              <a:buFontTx/>
              <a:buNone/>
            </a:pPr>
            <a:r>
              <a:rPr lang="en-US" sz="2800" smtClean="0"/>
              <a:t>  and </a:t>
            </a:r>
            <a:r>
              <a:rPr lang="en-US" sz="2800" b="1" smtClean="0"/>
              <a:t>four </a:t>
            </a:r>
            <a:r>
              <a:rPr lang="en-US" sz="2800" smtClean="0"/>
              <a:t>        subgraphs.</a:t>
            </a:r>
          </a:p>
          <a:p>
            <a:pPr algn="l" rtl="0">
              <a:lnSpc>
                <a:spcPct val="80000"/>
              </a:lnSpc>
              <a:buFontTx/>
              <a:buNone/>
            </a:pPr>
            <a:endParaRPr lang="en-US" sz="2800" smtClean="0"/>
          </a:p>
          <a:p>
            <a:pPr algn="l" rtl="0">
              <a:lnSpc>
                <a:spcPct val="80000"/>
              </a:lnSpc>
              <a:buFontTx/>
              <a:buNone/>
            </a:pPr>
            <a:r>
              <a:rPr lang="en-US" sz="2400" smtClean="0"/>
              <a:t>    </a:t>
            </a:r>
            <a:r>
              <a:rPr lang="en-US" sz="2800" b="1" smtClean="0"/>
              <a:t>There are no new kinds of subgraphs!</a:t>
            </a:r>
          </a:p>
          <a:p>
            <a:pPr algn="l" rtl="0">
              <a:lnSpc>
                <a:spcPct val="80000"/>
              </a:lnSpc>
              <a:buFontTx/>
              <a:buNone/>
            </a:pPr>
            <a:endParaRPr lang="en-US" sz="2400" smtClean="0"/>
          </a:p>
          <a:p>
            <a:pPr algn="l" rtl="0">
              <a:lnSpc>
                <a:spcPct val="80000"/>
              </a:lnSpc>
              <a:buFontTx/>
              <a:buNone/>
            </a:pPr>
            <a:r>
              <a:rPr lang="en-US" sz="2400" smtClean="0"/>
              <a:t>    </a:t>
            </a:r>
          </a:p>
          <a:p>
            <a:pPr algn="l" rtl="0">
              <a:lnSpc>
                <a:spcPct val="80000"/>
              </a:lnSpc>
              <a:buFontTx/>
              <a:buNone/>
            </a:pPr>
            <a:r>
              <a:rPr lang="en-US" sz="2400" smtClean="0"/>
              <a:t> </a:t>
            </a:r>
          </a:p>
        </p:txBody>
      </p:sp>
      <p:graphicFrame>
        <p:nvGraphicFramePr>
          <p:cNvPr id="39941" name="Object 3"/>
          <p:cNvGraphicFramePr>
            <a:graphicFrameLocks noChangeAspect="1"/>
          </p:cNvGraphicFramePr>
          <p:nvPr>
            <p:ph sz="quarter" idx="2"/>
          </p:nvPr>
        </p:nvGraphicFramePr>
        <p:xfrm>
          <a:off x="334963" y="0"/>
          <a:ext cx="604837" cy="604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04" name="Equation" r:id="rId3" imgW="228600" imgH="228600" progId="Equation.3">
                  <p:embed/>
                </p:oleObj>
              </mc:Choice>
              <mc:Fallback>
                <p:oleObj name="Equation" r:id="rId3" imgW="22860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963" y="0"/>
                        <a:ext cx="604837" cy="604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2" name="Object 5"/>
          <p:cNvGraphicFramePr>
            <a:graphicFrameLocks noChangeAspect="1"/>
          </p:cNvGraphicFramePr>
          <p:nvPr/>
        </p:nvGraphicFramePr>
        <p:xfrm>
          <a:off x="6757988" y="0"/>
          <a:ext cx="617537" cy="61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05" name="Equation" r:id="rId5" imgW="228600" imgH="228600" progId="Equation.3">
                  <p:embed/>
                </p:oleObj>
              </mc:Choice>
              <mc:Fallback>
                <p:oleObj name="Equation" r:id="rId5" imgW="22860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7988" y="0"/>
                        <a:ext cx="617537" cy="617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3" name="Object 58"/>
          <p:cNvGraphicFramePr>
            <a:graphicFrameLocks noChangeAspect="1"/>
          </p:cNvGraphicFramePr>
          <p:nvPr>
            <p:ph sz="quarter" idx="3"/>
          </p:nvPr>
        </p:nvGraphicFramePr>
        <p:xfrm>
          <a:off x="1773238" y="446088"/>
          <a:ext cx="604837" cy="604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06" name="Equation" r:id="rId7" imgW="228600" imgH="228600" progId="Equation.3">
                  <p:embed/>
                </p:oleObj>
              </mc:Choice>
              <mc:Fallback>
                <p:oleObj name="Equation" r:id="rId7" imgW="228600" imgH="228600" progId="Equation.3">
                  <p:embed/>
                  <p:pic>
                    <p:nvPicPr>
                      <p:cNvPr id="0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3238" y="446088"/>
                        <a:ext cx="604837" cy="604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9981" name="Text Box 61"/>
          <p:cNvSpPr txBox="1">
            <a:spLocks noChangeArrowheads="1"/>
          </p:cNvSpPr>
          <p:nvPr/>
        </p:nvSpPr>
        <p:spPr bwMode="auto">
          <a:xfrm>
            <a:off x="630238" y="2084388"/>
            <a:ext cx="7469187" cy="868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rtl="0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dirty="0"/>
              <a:t>Thus, a current </a:t>
            </a:r>
            <a:r>
              <a:rPr lang="en-US" b="1" dirty="0" err="1"/>
              <a:t>subgraph</a:t>
            </a:r>
            <a:r>
              <a:rPr lang="en-US" dirty="0"/>
              <a:t> is decomposed into 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six</a:t>
            </a:r>
            <a:r>
              <a:rPr lang="en-US" dirty="0"/>
              <a:t> </a:t>
            </a:r>
            <a:r>
              <a:rPr lang="en-US" b="1" dirty="0" err="1"/>
              <a:t>subgraphs</a:t>
            </a:r>
            <a:r>
              <a:rPr lang="en-US" dirty="0"/>
              <a:t> in each recursive step.</a:t>
            </a:r>
          </a:p>
        </p:txBody>
      </p:sp>
      <p:graphicFrame>
        <p:nvGraphicFramePr>
          <p:cNvPr id="209986" name="Object 66"/>
          <p:cNvGraphicFramePr>
            <a:graphicFrameLocks noChangeAspect="1"/>
          </p:cNvGraphicFramePr>
          <p:nvPr/>
        </p:nvGraphicFramePr>
        <p:xfrm>
          <a:off x="2463800" y="4600575"/>
          <a:ext cx="35306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07" name="Equation" r:id="rId9" imgW="977900" imgH="228600" progId="Equation.3">
                  <p:embed/>
                </p:oleObj>
              </mc:Choice>
              <mc:Fallback>
                <p:oleObj name="Equation" r:id="rId9" imgW="977900" imgH="228600" progId="Equation.3">
                  <p:embed/>
                  <p:pic>
                    <p:nvPicPr>
                      <p:cNvPr id="0" name="Object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3800" y="4600575"/>
                        <a:ext cx="3530600" cy="825500"/>
                      </a:xfrm>
                      <a:prstGeom prst="rect">
                        <a:avLst/>
                      </a:prstGeom>
                      <a:solidFill>
                        <a:srgbClr val="FFFF66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9987" name="Text Box 67"/>
          <p:cNvSpPr txBox="1">
            <a:spLocks noChangeArrowheads="1"/>
          </p:cNvSpPr>
          <p:nvPr/>
        </p:nvSpPr>
        <p:spPr bwMode="auto">
          <a:xfrm>
            <a:off x="1419225" y="5695950"/>
            <a:ext cx="6148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rtl="0">
              <a:spcBef>
                <a:spcPct val="50000"/>
              </a:spcBef>
              <a:defRPr/>
            </a:pPr>
            <a:r>
              <a:rPr lang="en-US" sz="44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Polynomial complexity!</a:t>
            </a:r>
            <a:endParaRPr lang="ru-RU" sz="4400" b="1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9988" name="Text Box 68"/>
          <p:cNvSpPr txBox="1">
            <a:spLocks noChangeArrowheads="1"/>
          </p:cNvSpPr>
          <p:nvPr/>
        </p:nvSpPr>
        <p:spPr bwMode="auto">
          <a:xfrm>
            <a:off x="325438" y="3624263"/>
            <a:ext cx="83359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rtl="0" eaLnBrk="1" hangingPunct="1">
              <a:spcBef>
                <a:spcPct val="50000"/>
              </a:spcBef>
            </a:pPr>
            <a:r>
              <a:rPr lang="en-US" sz="2400" b="1"/>
              <a:t>The total number of labels in the expression for SR of size </a:t>
            </a:r>
            <a:r>
              <a:rPr lang="en-US" sz="2400" b="1" i="1"/>
              <a:t>n</a:t>
            </a:r>
            <a:r>
              <a:rPr lang="en-US" sz="2400" b="1"/>
              <a:t>:</a:t>
            </a:r>
            <a:endParaRPr lang="ru-RU" sz="24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09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209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87" grpId="0"/>
      <p:bldP spid="20998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2A83F49-50BC-4FDA-BEAD-610B64C5A7DF}" type="datetime5">
              <a:rPr lang="en-US" sz="1400" smtClean="0"/>
              <a:pPr eaLnBrk="1" hangingPunct="1"/>
              <a:t>4-Feb-15</a:t>
            </a:fld>
            <a:endParaRPr lang="en-US" sz="1400" smtClean="0"/>
          </a:p>
        </p:txBody>
      </p:sp>
      <p:sp>
        <p:nvSpPr>
          <p:cNvPr id="40963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71B8BD7-66E8-4215-A541-AAFD1C8F733B}" type="slidenum">
              <a:rPr lang="he-IL" sz="1400" smtClean="0">
                <a:cs typeface="Arial" charset="0"/>
              </a:rPr>
              <a:pPr eaLnBrk="1" hangingPunct="1"/>
              <a:t>25</a:t>
            </a:fld>
            <a:endParaRPr lang="en-US" sz="1400" smtClean="0">
              <a:cs typeface="Arial" charset="0"/>
            </a:endParaRPr>
          </a:p>
        </p:txBody>
      </p:sp>
      <p:sp>
        <p:nvSpPr>
          <p:cNvPr id="40964" name="Rectangle 2"/>
          <p:cNvSpPr>
            <a:spLocks noGrp="1" noChangeArrowheads="1"/>
          </p:cNvSpPr>
          <p:nvPr>
            <p:ph type="title"/>
          </p:nvPr>
        </p:nvSpPr>
        <p:spPr>
          <a:xfrm>
            <a:off x="222250" y="0"/>
            <a:ext cx="8921750" cy="1143000"/>
          </a:xfrm>
        </p:spPr>
        <p:txBody>
          <a:bodyPr/>
          <a:lstStyle/>
          <a:p>
            <a:pPr rtl="0" eaLnBrk="1" hangingPunct="1"/>
            <a:r>
              <a:rPr lang="en-US" dirty="0" smtClean="0">
                <a:solidFill>
                  <a:srgbClr val="000000"/>
                </a:solidFill>
              </a:rPr>
              <a:t>Square Rhomboid – 1-VDM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sz="3200" b="1" baseline="-25000" dirty="0" smtClean="0"/>
          </a:p>
        </p:txBody>
      </p:sp>
      <p:graphicFrame>
        <p:nvGraphicFramePr>
          <p:cNvPr id="40965" name="Object 80"/>
          <p:cNvGraphicFramePr>
            <a:graphicFrameLocks noChangeAspect="1"/>
          </p:cNvGraphicFramePr>
          <p:nvPr>
            <p:ph sz="half" idx="2"/>
          </p:nvPr>
        </p:nvGraphicFramePr>
        <p:xfrm>
          <a:off x="261938" y="4413250"/>
          <a:ext cx="8616950" cy="544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9" name="Equation" r:id="rId3" imgW="4013200" imgH="254000" progId="Equation.3">
                  <p:embed/>
                </p:oleObj>
              </mc:Choice>
              <mc:Fallback>
                <p:oleObj name="Equation" r:id="rId3" imgW="4013200" imgH="254000" progId="Equation.3">
                  <p:embed/>
                  <p:pic>
                    <p:nvPicPr>
                      <p:cNvPr id="0" name="Object 8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938" y="4413250"/>
                        <a:ext cx="8616950" cy="544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0966" name="Group 101"/>
          <p:cNvGrpSpPr>
            <a:grpSpLocks/>
          </p:cNvGrpSpPr>
          <p:nvPr/>
        </p:nvGrpSpPr>
        <p:grpSpPr bwMode="auto">
          <a:xfrm>
            <a:off x="763588" y="893763"/>
            <a:ext cx="7392987" cy="2530475"/>
            <a:chOff x="-28" y="732"/>
            <a:chExt cx="4657" cy="1594"/>
          </a:xfrm>
        </p:grpSpPr>
        <p:sp>
          <p:nvSpPr>
            <p:cNvPr id="40985" name="Line 5"/>
            <p:cNvSpPr>
              <a:spLocks noChangeAspect="1" noChangeShapeType="1"/>
            </p:cNvSpPr>
            <p:nvPr/>
          </p:nvSpPr>
          <p:spPr bwMode="auto">
            <a:xfrm>
              <a:off x="163" y="1497"/>
              <a:ext cx="106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86" name="Line 6"/>
            <p:cNvSpPr>
              <a:spLocks noChangeAspect="1" noChangeShapeType="1"/>
            </p:cNvSpPr>
            <p:nvPr/>
          </p:nvSpPr>
          <p:spPr bwMode="auto">
            <a:xfrm>
              <a:off x="1248" y="1507"/>
              <a:ext cx="105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87" name="Line 7"/>
            <p:cNvSpPr>
              <a:spLocks noChangeAspect="1" noChangeShapeType="1"/>
            </p:cNvSpPr>
            <p:nvPr/>
          </p:nvSpPr>
          <p:spPr bwMode="auto">
            <a:xfrm>
              <a:off x="2361" y="1516"/>
              <a:ext cx="101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88" name="Line 9"/>
            <p:cNvSpPr>
              <a:spLocks noChangeAspect="1" noChangeShapeType="1"/>
            </p:cNvSpPr>
            <p:nvPr/>
          </p:nvSpPr>
          <p:spPr bwMode="auto">
            <a:xfrm>
              <a:off x="701" y="997"/>
              <a:ext cx="10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89" name="Line 10"/>
            <p:cNvSpPr>
              <a:spLocks noChangeAspect="1" noChangeShapeType="1"/>
            </p:cNvSpPr>
            <p:nvPr/>
          </p:nvSpPr>
          <p:spPr bwMode="auto">
            <a:xfrm>
              <a:off x="1799" y="1002"/>
              <a:ext cx="10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90" name="Line 11"/>
            <p:cNvSpPr>
              <a:spLocks noChangeAspect="1" noChangeShapeType="1"/>
            </p:cNvSpPr>
            <p:nvPr/>
          </p:nvSpPr>
          <p:spPr bwMode="auto">
            <a:xfrm>
              <a:off x="2865" y="1011"/>
              <a:ext cx="10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91" name="Line 12"/>
            <p:cNvSpPr>
              <a:spLocks noChangeAspect="1" noChangeShapeType="1"/>
            </p:cNvSpPr>
            <p:nvPr/>
          </p:nvSpPr>
          <p:spPr bwMode="auto">
            <a:xfrm>
              <a:off x="720" y="2016"/>
              <a:ext cx="106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92" name="Line 13"/>
            <p:cNvSpPr>
              <a:spLocks noChangeAspect="1" noChangeShapeType="1"/>
            </p:cNvSpPr>
            <p:nvPr/>
          </p:nvSpPr>
          <p:spPr bwMode="auto">
            <a:xfrm>
              <a:off x="1808" y="2020"/>
              <a:ext cx="106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93" name="Line 14"/>
            <p:cNvSpPr>
              <a:spLocks noChangeAspect="1" noChangeShapeType="1"/>
            </p:cNvSpPr>
            <p:nvPr/>
          </p:nvSpPr>
          <p:spPr bwMode="auto">
            <a:xfrm>
              <a:off x="2868" y="2038"/>
              <a:ext cx="106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94" name="Line 22"/>
            <p:cNvSpPr>
              <a:spLocks noChangeAspect="1" noChangeShapeType="1"/>
            </p:cNvSpPr>
            <p:nvPr/>
          </p:nvSpPr>
          <p:spPr bwMode="auto">
            <a:xfrm rot="20955401" flipV="1">
              <a:off x="115" y="1034"/>
              <a:ext cx="632" cy="4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95" name="Line 23"/>
            <p:cNvSpPr>
              <a:spLocks noChangeAspect="1" noChangeShapeType="1"/>
            </p:cNvSpPr>
            <p:nvPr/>
          </p:nvSpPr>
          <p:spPr bwMode="auto">
            <a:xfrm rot="644599">
              <a:off x="115" y="1552"/>
              <a:ext cx="632" cy="4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96" name="Line 24"/>
            <p:cNvSpPr>
              <a:spLocks noChangeAspect="1" noChangeShapeType="1"/>
            </p:cNvSpPr>
            <p:nvPr/>
          </p:nvSpPr>
          <p:spPr bwMode="auto">
            <a:xfrm rot="20955401" flipV="1">
              <a:off x="662" y="1552"/>
              <a:ext cx="632" cy="4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97" name="Line 25"/>
            <p:cNvSpPr>
              <a:spLocks noChangeAspect="1" noChangeShapeType="1"/>
            </p:cNvSpPr>
            <p:nvPr/>
          </p:nvSpPr>
          <p:spPr bwMode="auto">
            <a:xfrm rot="644599">
              <a:off x="653" y="1044"/>
              <a:ext cx="632" cy="4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98" name="Line 26"/>
            <p:cNvSpPr>
              <a:spLocks noChangeAspect="1" noChangeShapeType="1"/>
            </p:cNvSpPr>
            <p:nvPr/>
          </p:nvSpPr>
          <p:spPr bwMode="auto">
            <a:xfrm rot="20955401" flipV="1">
              <a:off x="1200" y="1044"/>
              <a:ext cx="632" cy="4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99" name="Line 27"/>
            <p:cNvSpPr>
              <a:spLocks noChangeAspect="1" noChangeShapeType="1"/>
            </p:cNvSpPr>
            <p:nvPr/>
          </p:nvSpPr>
          <p:spPr bwMode="auto">
            <a:xfrm rot="644599">
              <a:off x="1200" y="1562"/>
              <a:ext cx="632" cy="4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00" name="Line 28"/>
            <p:cNvSpPr>
              <a:spLocks noChangeAspect="1" noChangeShapeType="1"/>
            </p:cNvSpPr>
            <p:nvPr/>
          </p:nvSpPr>
          <p:spPr bwMode="auto">
            <a:xfrm rot="20955401" flipV="1">
              <a:off x="1747" y="1562"/>
              <a:ext cx="632" cy="4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01" name="Line 29"/>
            <p:cNvSpPr>
              <a:spLocks noChangeAspect="1" noChangeShapeType="1"/>
            </p:cNvSpPr>
            <p:nvPr/>
          </p:nvSpPr>
          <p:spPr bwMode="auto">
            <a:xfrm rot="644599">
              <a:off x="1737" y="1053"/>
              <a:ext cx="632" cy="4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1002" name="Group 30"/>
            <p:cNvGrpSpPr>
              <a:grpSpLocks noChangeAspect="1"/>
            </p:cNvGrpSpPr>
            <p:nvPr/>
          </p:nvGrpSpPr>
          <p:grpSpPr bwMode="auto">
            <a:xfrm>
              <a:off x="2284" y="1053"/>
              <a:ext cx="1179" cy="919"/>
              <a:chOff x="1944" y="1835"/>
              <a:chExt cx="1474" cy="1149"/>
            </a:xfrm>
          </p:grpSpPr>
          <p:sp>
            <p:nvSpPr>
              <p:cNvPr id="41018" name="Line 31"/>
              <p:cNvSpPr>
                <a:spLocks noChangeAspect="1" noChangeShapeType="1"/>
              </p:cNvSpPr>
              <p:nvPr/>
            </p:nvSpPr>
            <p:spPr bwMode="auto">
              <a:xfrm rot="20955401" flipV="1">
                <a:off x="1944" y="1835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19" name="Line 32"/>
              <p:cNvSpPr>
                <a:spLocks noChangeAspect="1" noChangeShapeType="1"/>
              </p:cNvSpPr>
              <p:nvPr/>
            </p:nvSpPr>
            <p:spPr bwMode="auto">
              <a:xfrm rot="644599">
                <a:off x="1944" y="2483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20" name="Line 33"/>
              <p:cNvSpPr>
                <a:spLocks noChangeAspect="1" noChangeShapeType="1"/>
              </p:cNvSpPr>
              <p:nvPr/>
            </p:nvSpPr>
            <p:spPr bwMode="auto">
              <a:xfrm rot="20955401" flipV="1">
                <a:off x="2628" y="2483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21" name="Line 34"/>
              <p:cNvSpPr>
                <a:spLocks noChangeAspect="1" noChangeShapeType="1"/>
              </p:cNvSpPr>
              <p:nvPr/>
            </p:nvSpPr>
            <p:spPr bwMode="auto">
              <a:xfrm rot="644599">
                <a:off x="2616" y="1847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1003" name="Text Box 45"/>
            <p:cNvSpPr txBox="1">
              <a:spLocks noChangeAspect="1" noChangeArrowheads="1"/>
            </p:cNvSpPr>
            <p:nvPr/>
          </p:nvSpPr>
          <p:spPr bwMode="auto">
            <a:xfrm>
              <a:off x="-28" y="1331"/>
              <a:ext cx="159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p</a:t>
              </a:r>
            </a:p>
          </p:txBody>
        </p:sp>
        <p:sp>
          <p:nvSpPr>
            <p:cNvPr id="41004" name="Text Box 47"/>
            <p:cNvSpPr txBox="1">
              <a:spLocks noChangeAspect="1" noChangeArrowheads="1"/>
            </p:cNvSpPr>
            <p:nvPr/>
          </p:nvSpPr>
          <p:spPr bwMode="auto">
            <a:xfrm>
              <a:off x="4470" y="1399"/>
              <a:ext cx="159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q</a:t>
              </a:r>
            </a:p>
          </p:txBody>
        </p:sp>
        <p:grpSp>
          <p:nvGrpSpPr>
            <p:cNvPr id="41005" name="Group 82"/>
            <p:cNvGrpSpPr>
              <a:grpSpLocks/>
            </p:cNvGrpSpPr>
            <p:nvPr/>
          </p:nvGrpSpPr>
          <p:grpSpPr bwMode="auto">
            <a:xfrm>
              <a:off x="3352" y="1063"/>
              <a:ext cx="1179" cy="919"/>
              <a:chOff x="3377" y="909"/>
              <a:chExt cx="1179" cy="919"/>
            </a:xfrm>
          </p:grpSpPr>
          <p:sp>
            <p:nvSpPr>
              <p:cNvPr id="41011" name="Line 8"/>
              <p:cNvSpPr>
                <a:spLocks noChangeAspect="1" noChangeShapeType="1"/>
              </p:cNvSpPr>
              <p:nvPr/>
            </p:nvSpPr>
            <p:spPr bwMode="auto">
              <a:xfrm>
                <a:off x="3446" y="1372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12" name="Line 35"/>
              <p:cNvSpPr>
                <a:spLocks noChangeAspect="1" noChangeShapeType="1"/>
              </p:cNvSpPr>
              <p:nvPr/>
            </p:nvSpPr>
            <p:spPr bwMode="auto">
              <a:xfrm rot="20955401" flipV="1">
                <a:off x="3377" y="909"/>
                <a:ext cx="632" cy="4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13" name="Line 36"/>
              <p:cNvSpPr>
                <a:spLocks noChangeAspect="1" noChangeShapeType="1"/>
              </p:cNvSpPr>
              <p:nvPr/>
            </p:nvSpPr>
            <p:spPr bwMode="auto">
              <a:xfrm rot="644599">
                <a:off x="3377" y="1427"/>
                <a:ext cx="632" cy="4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14" name="Line 37"/>
              <p:cNvSpPr>
                <a:spLocks noChangeAspect="1" noChangeShapeType="1"/>
              </p:cNvSpPr>
              <p:nvPr/>
            </p:nvSpPr>
            <p:spPr bwMode="auto">
              <a:xfrm rot="20955401" flipV="1">
                <a:off x="3924" y="1427"/>
                <a:ext cx="632" cy="4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15" name="Line 38"/>
              <p:cNvSpPr>
                <a:spLocks noChangeAspect="1" noChangeShapeType="1"/>
              </p:cNvSpPr>
              <p:nvPr/>
            </p:nvSpPr>
            <p:spPr bwMode="auto">
              <a:xfrm rot="644599">
                <a:off x="3914" y="919"/>
                <a:ext cx="632" cy="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16" name="Oval 54"/>
              <p:cNvSpPr>
                <a:spLocks noChangeAspect="1" noChangeArrowheads="1"/>
              </p:cNvSpPr>
              <p:nvPr/>
            </p:nvSpPr>
            <p:spPr bwMode="auto">
              <a:xfrm flipH="1" flipV="1">
                <a:off x="4495" y="1355"/>
                <a:ext cx="51" cy="43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17" name="Line 55"/>
              <p:cNvSpPr>
                <a:spLocks noChangeAspect="1" noChangeShapeType="1"/>
              </p:cNvSpPr>
              <p:nvPr/>
            </p:nvSpPr>
            <p:spPr bwMode="auto">
              <a:xfrm>
                <a:off x="3446" y="1372"/>
                <a:ext cx="104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1006" name="Text Box 57"/>
            <p:cNvSpPr txBox="1">
              <a:spLocks noChangeAspect="1" noChangeArrowheads="1"/>
            </p:cNvSpPr>
            <p:nvPr/>
          </p:nvSpPr>
          <p:spPr bwMode="auto">
            <a:xfrm>
              <a:off x="2181" y="1205"/>
              <a:ext cx="609" cy="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i</a:t>
              </a:r>
            </a:p>
            <a:p>
              <a:pPr algn="l" rtl="0"/>
              <a:endParaRPr lang="en-US" sz="2400" i="1"/>
            </a:p>
          </p:txBody>
        </p:sp>
        <p:sp>
          <p:nvSpPr>
            <p:cNvPr id="41007" name="Text Box 60"/>
            <p:cNvSpPr txBox="1">
              <a:spLocks noChangeAspect="1" noChangeArrowheads="1"/>
            </p:cNvSpPr>
            <p:nvPr/>
          </p:nvSpPr>
          <p:spPr bwMode="auto">
            <a:xfrm>
              <a:off x="2768" y="765"/>
              <a:ext cx="610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i</a:t>
              </a:r>
            </a:p>
            <a:p>
              <a:pPr algn="l" rtl="0"/>
              <a:endParaRPr lang="en-US" sz="2400" i="1"/>
            </a:p>
          </p:txBody>
        </p:sp>
        <p:sp>
          <p:nvSpPr>
            <p:cNvPr id="41008" name="Text Box 62"/>
            <p:cNvSpPr txBox="1">
              <a:spLocks noChangeAspect="1" noChangeArrowheads="1"/>
            </p:cNvSpPr>
            <p:nvPr/>
          </p:nvSpPr>
          <p:spPr bwMode="auto">
            <a:xfrm>
              <a:off x="2790" y="1996"/>
              <a:ext cx="609" cy="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i</a:t>
              </a:r>
            </a:p>
            <a:p>
              <a:pPr algn="l" rtl="0"/>
              <a:endParaRPr lang="en-US" sz="2400" i="1"/>
            </a:p>
          </p:txBody>
        </p:sp>
        <p:sp>
          <p:nvSpPr>
            <p:cNvPr id="41009" name="Line 65"/>
            <p:cNvSpPr>
              <a:spLocks noChangeAspect="1" noChangeShapeType="1"/>
            </p:cNvSpPr>
            <p:nvPr/>
          </p:nvSpPr>
          <p:spPr bwMode="auto">
            <a:xfrm flipH="1">
              <a:off x="2309" y="732"/>
              <a:ext cx="9" cy="159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10" name="Line 84"/>
            <p:cNvSpPr>
              <a:spLocks noChangeAspect="1" noChangeShapeType="1"/>
            </p:cNvSpPr>
            <p:nvPr/>
          </p:nvSpPr>
          <p:spPr bwMode="auto">
            <a:xfrm>
              <a:off x="4531" y="1536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0967" name="Text Box 96"/>
          <p:cNvSpPr txBox="1">
            <a:spLocks noChangeArrowheads="1"/>
          </p:cNvSpPr>
          <p:nvPr/>
        </p:nvSpPr>
        <p:spPr bwMode="auto">
          <a:xfrm>
            <a:off x="4746625" y="3424238"/>
            <a:ext cx="37687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 eaLnBrk="1" hangingPunct="1">
              <a:spcBef>
                <a:spcPct val="50000"/>
              </a:spcBef>
            </a:pPr>
            <a:r>
              <a:rPr lang="en-US" b="1" i="1">
                <a:solidFill>
                  <a:schemeClr val="accent2"/>
                </a:solidFill>
              </a:rPr>
              <a:t>decomposition vertex</a:t>
            </a:r>
            <a:endParaRPr lang="ru-RU" b="1" i="1">
              <a:solidFill>
                <a:schemeClr val="accent2"/>
              </a:solidFill>
            </a:endParaRPr>
          </a:p>
        </p:txBody>
      </p:sp>
      <p:sp>
        <p:nvSpPr>
          <p:cNvPr id="40968" name="Line 97"/>
          <p:cNvSpPr>
            <a:spLocks noChangeShapeType="1"/>
          </p:cNvSpPr>
          <p:nvPr/>
        </p:nvSpPr>
        <p:spPr bwMode="auto">
          <a:xfrm flipH="1" flipV="1">
            <a:off x="4516438" y="2195513"/>
            <a:ext cx="982662" cy="1366837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69" name="Text Box 63"/>
          <p:cNvSpPr txBox="1">
            <a:spLocks noChangeAspect="1" noChangeArrowheads="1"/>
          </p:cNvSpPr>
          <p:nvPr/>
        </p:nvSpPr>
        <p:spPr bwMode="auto">
          <a:xfrm>
            <a:off x="4029075" y="893763"/>
            <a:ext cx="966788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c</a:t>
            </a:r>
            <a:r>
              <a:rPr lang="en-US" sz="2400" b="1" i="1" baseline="-25000">
                <a:solidFill>
                  <a:srgbClr val="FF3300"/>
                </a:solidFill>
              </a:rPr>
              <a:t>i</a:t>
            </a:r>
            <a:r>
              <a:rPr lang="en-US" sz="2400" b="1" baseline="-25000">
                <a:solidFill>
                  <a:srgbClr val="FF3300"/>
                </a:solidFill>
              </a:rPr>
              <a:t>-1</a:t>
            </a:r>
            <a:endParaRPr lang="en-US" sz="2400" b="1" i="1">
              <a:solidFill>
                <a:srgbClr val="FF3300"/>
              </a:solidFill>
            </a:endParaRPr>
          </a:p>
          <a:p>
            <a:pPr algn="l" rtl="0"/>
            <a:endParaRPr lang="en-US" sz="2400" i="1"/>
          </a:p>
        </p:txBody>
      </p:sp>
      <p:sp>
        <p:nvSpPr>
          <p:cNvPr id="40970" name="Text Box 63"/>
          <p:cNvSpPr txBox="1">
            <a:spLocks noChangeAspect="1" noChangeArrowheads="1"/>
          </p:cNvSpPr>
          <p:nvPr/>
        </p:nvSpPr>
        <p:spPr bwMode="auto">
          <a:xfrm>
            <a:off x="4005263" y="2781300"/>
            <a:ext cx="966787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a</a:t>
            </a:r>
            <a:r>
              <a:rPr lang="en-US" sz="2400" b="1" i="1" baseline="-25000">
                <a:solidFill>
                  <a:srgbClr val="FF3300"/>
                </a:solidFill>
              </a:rPr>
              <a:t>i</a:t>
            </a:r>
            <a:r>
              <a:rPr lang="en-US" sz="2400" b="1" baseline="-25000">
                <a:solidFill>
                  <a:srgbClr val="FF3300"/>
                </a:solidFill>
              </a:rPr>
              <a:t>-1</a:t>
            </a:r>
            <a:endParaRPr lang="en-US" sz="2400" b="1" i="1">
              <a:solidFill>
                <a:srgbClr val="FF3300"/>
              </a:solidFill>
            </a:endParaRPr>
          </a:p>
          <a:p>
            <a:pPr algn="l" rtl="0"/>
            <a:endParaRPr lang="en-US" sz="2400" i="1"/>
          </a:p>
        </p:txBody>
      </p:sp>
      <p:sp>
        <p:nvSpPr>
          <p:cNvPr id="40971" name="Text Box 60"/>
          <p:cNvSpPr txBox="1">
            <a:spLocks noChangeAspect="1" noChangeArrowheads="1"/>
          </p:cNvSpPr>
          <p:nvPr/>
        </p:nvSpPr>
        <p:spPr bwMode="auto">
          <a:xfrm>
            <a:off x="3395663" y="946150"/>
            <a:ext cx="9683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i</a:t>
            </a:r>
            <a:r>
              <a:rPr lang="en-US" sz="2400" b="1">
                <a:solidFill>
                  <a:srgbClr val="FF3300"/>
                </a:solidFill>
              </a:rPr>
              <a:t>-1</a:t>
            </a:r>
            <a:endParaRPr lang="en-US" sz="2400" b="1" i="1">
              <a:solidFill>
                <a:srgbClr val="FF3300"/>
              </a:solidFill>
            </a:endParaRPr>
          </a:p>
          <a:p>
            <a:pPr algn="l" rtl="0"/>
            <a:endParaRPr lang="en-US" sz="2400" i="1"/>
          </a:p>
        </p:txBody>
      </p:sp>
      <p:sp>
        <p:nvSpPr>
          <p:cNvPr id="40972" name="Text Box 60"/>
          <p:cNvSpPr txBox="1">
            <a:spLocks noChangeAspect="1" noChangeArrowheads="1"/>
          </p:cNvSpPr>
          <p:nvPr/>
        </p:nvSpPr>
        <p:spPr bwMode="auto">
          <a:xfrm>
            <a:off x="3395663" y="2846388"/>
            <a:ext cx="9683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i</a:t>
            </a:r>
            <a:r>
              <a:rPr lang="en-US" sz="2400" b="1">
                <a:solidFill>
                  <a:srgbClr val="FF3300"/>
                </a:solidFill>
              </a:rPr>
              <a:t>-1</a:t>
            </a:r>
            <a:endParaRPr lang="en-US" sz="2400" b="1" i="1">
              <a:solidFill>
                <a:srgbClr val="FF3300"/>
              </a:solidFill>
            </a:endParaRPr>
          </a:p>
          <a:p>
            <a:pPr algn="l" rtl="0"/>
            <a:endParaRPr lang="en-US" sz="2400" i="1"/>
          </a:p>
        </p:txBody>
      </p:sp>
      <p:sp>
        <p:nvSpPr>
          <p:cNvPr id="40973" name="Text Box 60"/>
          <p:cNvSpPr txBox="1">
            <a:spLocks noChangeAspect="1" noChangeArrowheads="1"/>
          </p:cNvSpPr>
          <p:nvPr/>
        </p:nvSpPr>
        <p:spPr bwMode="auto">
          <a:xfrm>
            <a:off x="2473325" y="912813"/>
            <a:ext cx="9683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chemeClr val="tx2"/>
                </a:solidFill>
              </a:rPr>
              <a:t>…</a:t>
            </a:r>
          </a:p>
          <a:p>
            <a:pPr algn="l" rtl="0"/>
            <a:endParaRPr lang="en-US" sz="2400" i="1"/>
          </a:p>
        </p:txBody>
      </p:sp>
      <p:sp>
        <p:nvSpPr>
          <p:cNvPr id="40974" name="Text Box 60"/>
          <p:cNvSpPr txBox="1">
            <a:spLocks noChangeAspect="1" noChangeArrowheads="1"/>
          </p:cNvSpPr>
          <p:nvPr/>
        </p:nvSpPr>
        <p:spPr bwMode="auto">
          <a:xfrm>
            <a:off x="2489200" y="2703513"/>
            <a:ext cx="9683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chemeClr val="tx2"/>
                </a:solidFill>
              </a:rPr>
              <a:t>…</a:t>
            </a:r>
          </a:p>
          <a:p>
            <a:pPr algn="l" rtl="0"/>
            <a:endParaRPr lang="en-US" sz="2400" i="1"/>
          </a:p>
        </p:txBody>
      </p:sp>
      <p:sp>
        <p:nvSpPr>
          <p:cNvPr id="40975" name="Text Box 60"/>
          <p:cNvSpPr txBox="1">
            <a:spLocks noChangeAspect="1" noChangeArrowheads="1"/>
          </p:cNvSpPr>
          <p:nvPr/>
        </p:nvSpPr>
        <p:spPr bwMode="auto">
          <a:xfrm>
            <a:off x="5927725" y="946150"/>
            <a:ext cx="9683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chemeClr val="tx2"/>
                </a:solidFill>
              </a:rPr>
              <a:t>…</a:t>
            </a:r>
          </a:p>
          <a:p>
            <a:pPr algn="l" rtl="0"/>
            <a:endParaRPr lang="en-US" sz="2400" i="1"/>
          </a:p>
        </p:txBody>
      </p:sp>
      <p:sp>
        <p:nvSpPr>
          <p:cNvPr id="40976" name="Text Box 60"/>
          <p:cNvSpPr txBox="1">
            <a:spLocks noChangeAspect="1" noChangeArrowheads="1"/>
          </p:cNvSpPr>
          <p:nvPr/>
        </p:nvSpPr>
        <p:spPr bwMode="auto">
          <a:xfrm>
            <a:off x="5927725" y="2732088"/>
            <a:ext cx="9683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chemeClr val="tx2"/>
                </a:solidFill>
              </a:rPr>
              <a:t>…</a:t>
            </a:r>
          </a:p>
          <a:p>
            <a:pPr algn="l" rtl="0"/>
            <a:endParaRPr lang="en-US" sz="2400" i="1"/>
          </a:p>
        </p:txBody>
      </p:sp>
      <p:sp>
        <p:nvSpPr>
          <p:cNvPr id="40977" name="Text Box 60"/>
          <p:cNvSpPr txBox="1">
            <a:spLocks noChangeAspect="1" noChangeArrowheads="1"/>
          </p:cNvSpPr>
          <p:nvPr/>
        </p:nvSpPr>
        <p:spPr bwMode="auto">
          <a:xfrm>
            <a:off x="3386138" y="1754188"/>
            <a:ext cx="9683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chemeClr val="tx2"/>
                </a:solidFill>
              </a:rPr>
              <a:t>…</a:t>
            </a:r>
          </a:p>
          <a:p>
            <a:pPr algn="l" rtl="0"/>
            <a:endParaRPr lang="en-US" sz="2400" i="1"/>
          </a:p>
        </p:txBody>
      </p:sp>
      <p:sp>
        <p:nvSpPr>
          <p:cNvPr id="40978" name="Text Box 60"/>
          <p:cNvSpPr txBox="1">
            <a:spLocks noChangeAspect="1" noChangeArrowheads="1"/>
          </p:cNvSpPr>
          <p:nvPr/>
        </p:nvSpPr>
        <p:spPr bwMode="auto">
          <a:xfrm>
            <a:off x="5110163" y="1754188"/>
            <a:ext cx="9683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chemeClr val="tx2"/>
                </a:solidFill>
              </a:rPr>
              <a:t>…</a:t>
            </a:r>
          </a:p>
          <a:p>
            <a:pPr algn="l" rtl="0"/>
            <a:endParaRPr lang="en-US" sz="2400" i="1"/>
          </a:p>
        </p:txBody>
      </p:sp>
      <p:sp>
        <p:nvSpPr>
          <p:cNvPr id="40979" name="Rectangle 100"/>
          <p:cNvSpPr>
            <a:spLocks noChangeArrowheads="1"/>
          </p:cNvSpPr>
          <p:nvPr/>
        </p:nvSpPr>
        <p:spPr bwMode="auto">
          <a:xfrm>
            <a:off x="188913" y="5214938"/>
            <a:ext cx="8866187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sz="2400" b="1" i="1" dirty="0"/>
              <a:t>E</a:t>
            </a:r>
            <a:r>
              <a:rPr lang="en-US" sz="2400" b="1" dirty="0"/>
              <a:t>(</a:t>
            </a:r>
            <a:r>
              <a:rPr lang="en-US" sz="2400" b="1" i="1" dirty="0" err="1"/>
              <a:t>p</a:t>
            </a:r>
            <a:r>
              <a:rPr lang="en-US" sz="2400" b="1" dirty="0" err="1"/>
              <a:t>,</a:t>
            </a:r>
            <a:r>
              <a:rPr lang="en-US" sz="2400" b="1" i="1" dirty="0" err="1"/>
              <a:t>q</a:t>
            </a:r>
            <a:r>
              <a:rPr lang="en-US" sz="2400" b="1" dirty="0"/>
              <a:t>)</a:t>
            </a:r>
            <a:r>
              <a:rPr lang="en-US" sz="2400" dirty="0"/>
              <a:t> is a </a:t>
            </a:r>
            <a:r>
              <a:rPr lang="en-US" sz="2400" b="1" dirty="0" err="1">
                <a:solidFill>
                  <a:srgbClr val="FF0000"/>
                </a:solidFill>
              </a:rPr>
              <a:t>subexpression</a:t>
            </a:r>
            <a:r>
              <a:rPr lang="en-US" sz="2400" dirty="0"/>
              <a:t> of a </a:t>
            </a:r>
            <a:r>
              <a:rPr lang="en-US" sz="2400" b="1" dirty="0" err="1">
                <a:solidFill>
                  <a:srgbClr val="FF0000"/>
                </a:solidFill>
              </a:rPr>
              <a:t>subgraph</a:t>
            </a:r>
            <a:r>
              <a:rPr lang="en-US" sz="2400" dirty="0"/>
              <a:t> with a source </a:t>
            </a:r>
            <a:r>
              <a:rPr lang="en-US" sz="2400" b="1" i="1" dirty="0"/>
              <a:t>p</a:t>
            </a:r>
            <a:r>
              <a:rPr lang="en-US" sz="2400" dirty="0"/>
              <a:t> and a sink </a:t>
            </a:r>
            <a:r>
              <a:rPr lang="en-US" sz="2400" b="1" i="1" dirty="0"/>
              <a:t>q</a:t>
            </a:r>
            <a:endParaRPr lang="ru-RU" sz="2400" i="1" dirty="0"/>
          </a:p>
        </p:txBody>
      </p:sp>
      <p:sp>
        <p:nvSpPr>
          <p:cNvPr id="64" name="Rectangle 63"/>
          <p:cNvSpPr/>
          <p:nvPr/>
        </p:nvSpPr>
        <p:spPr>
          <a:xfrm>
            <a:off x="1" y="5778500"/>
            <a:ext cx="9055100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Decomposition vertex</a:t>
            </a:r>
            <a:r>
              <a:rPr lang="en-US" dirty="0"/>
              <a:t> is chosen in the </a:t>
            </a:r>
            <a:r>
              <a:rPr lang="en-US" b="1" dirty="0" smtClean="0">
                <a:solidFill>
                  <a:srgbClr val="FF3300"/>
                </a:solidFill>
              </a:rPr>
              <a:t>middle </a:t>
            </a:r>
            <a:r>
              <a:rPr lang="en-US" dirty="0">
                <a:solidFill>
                  <a:srgbClr val="000000"/>
                </a:solidFill>
              </a:rPr>
              <a:t>of </a:t>
            </a:r>
            <a:r>
              <a:rPr lang="en-US" dirty="0" err="1" smtClean="0">
                <a:solidFill>
                  <a:srgbClr val="000000"/>
                </a:solidFill>
              </a:rPr>
              <a:t>subgraph</a:t>
            </a:r>
            <a:r>
              <a:rPr lang="en-US" dirty="0">
                <a:solidFill>
                  <a:srgbClr val="000000"/>
                </a:solidFill>
              </a:rPr>
              <a:t>.</a:t>
            </a:r>
            <a:r>
              <a:rPr lang="en-US" b="1" dirty="0" smtClean="0">
                <a:solidFill>
                  <a:srgbClr val="FF3300"/>
                </a:solidFill>
              </a:rPr>
              <a:t> </a:t>
            </a:r>
            <a:r>
              <a:rPr lang="en-US" dirty="0" smtClean="0"/>
              <a:t> </a:t>
            </a:r>
            <a:endParaRPr lang="en-US" b="1" dirty="0"/>
          </a:p>
        </p:txBody>
      </p:sp>
      <p:sp>
        <p:nvSpPr>
          <p:cNvPr id="40981" name="Text Box 45"/>
          <p:cNvSpPr txBox="1">
            <a:spLocks noChangeAspect="1" noChangeArrowheads="1"/>
          </p:cNvSpPr>
          <p:nvPr/>
        </p:nvSpPr>
        <p:spPr bwMode="auto">
          <a:xfrm>
            <a:off x="1806575" y="833438"/>
            <a:ext cx="252413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p</a:t>
            </a:r>
          </a:p>
        </p:txBody>
      </p:sp>
      <p:sp>
        <p:nvSpPr>
          <p:cNvPr id="40982" name="Text Box 45"/>
          <p:cNvSpPr txBox="1">
            <a:spLocks noChangeAspect="1" noChangeArrowheads="1"/>
          </p:cNvSpPr>
          <p:nvPr/>
        </p:nvSpPr>
        <p:spPr bwMode="auto">
          <a:xfrm>
            <a:off x="1768475" y="2792413"/>
            <a:ext cx="252413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p</a:t>
            </a:r>
          </a:p>
        </p:txBody>
      </p:sp>
      <p:sp>
        <p:nvSpPr>
          <p:cNvPr id="40983" name="Text Box 53"/>
          <p:cNvSpPr txBox="1">
            <a:spLocks noChangeAspect="1" noChangeArrowheads="1"/>
          </p:cNvSpPr>
          <p:nvPr/>
        </p:nvSpPr>
        <p:spPr bwMode="auto">
          <a:xfrm>
            <a:off x="6775450" y="922338"/>
            <a:ext cx="815975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q</a:t>
            </a:r>
            <a:r>
              <a:rPr lang="en-US" sz="2400" b="1">
                <a:solidFill>
                  <a:srgbClr val="FF3300"/>
                </a:solidFill>
              </a:rPr>
              <a:t>-1</a:t>
            </a:r>
          </a:p>
        </p:txBody>
      </p:sp>
      <p:sp>
        <p:nvSpPr>
          <p:cNvPr id="40984" name="Text Box 53"/>
          <p:cNvSpPr txBox="1">
            <a:spLocks noChangeAspect="1" noChangeArrowheads="1"/>
          </p:cNvSpPr>
          <p:nvPr/>
        </p:nvSpPr>
        <p:spPr bwMode="auto">
          <a:xfrm>
            <a:off x="6775450" y="2865438"/>
            <a:ext cx="815975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q</a:t>
            </a:r>
            <a:r>
              <a:rPr lang="en-US" sz="2400" b="1">
                <a:solidFill>
                  <a:srgbClr val="FF3300"/>
                </a:solidFill>
              </a:rPr>
              <a:t>-1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ACB5DDC-DD73-40E1-BD9E-65DAC6E92F44}" type="datetime5">
              <a:rPr lang="en-US" sz="1400" smtClean="0"/>
              <a:pPr eaLnBrk="1" hangingPunct="1"/>
              <a:t>4-Feb-15</a:t>
            </a:fld>
            <a:endParaRPr lang="en-US" sz="1400" smtClean="0"/>
          </a:p>
        </p:txBody>
      </p:sp>
      <p:sp>
        <p:nvSpPr>
          <p:cNvPr id="41987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C50806E-935C-4777-B8BD-72E237EA2D6B}" type="slidenum">
              <a:rPr lang="he-IL" sz="1400" smtClean="0">
                <a:cs typeface="Arial" charset="0"/>
              </a:rPr>
              <a:pPr eaLnBrk="1" hangingPunct="1"/>
              <a:t>26</a:t>
            </a:fld>
            <a:endParaRPr lang="en-US" sz="1400" smtClean="0">
              <a:cs typeface="Arial" charset="0"/>
            </a:endParaRPr>
          </a:p>
        </p:txBody>
      </p:sp>
      <p:sp>
        <p:nvSpPr>
          <p:cNvPr id="4198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77850" y="287338"/>
            <a:ext cx="8207375" cy="2736850"/>
          </a:xfrm>
        </p:spPr>
        <p:txBody>
          <a:bodyPr/>
          <a:lstStyle/>
          <a:p>
            <a:pPr algn="just" rtl="0" eaLnBrk="1" hangingPunct="1"/>
            <a:r>
              <a:rPr lang="en-US" sz="2800" smtClean="0"/>
              <a:t>Therefore, </a:t>
            </a:r>
            <a:r>
              <a:rPr lang="en-US" sz="2800" b="1" smtClean="0"/>
              <a:t>SR</a:t>
            </a:r>
            <a:r>
              <a:rPr lang="en-US" sz="2800" smtClean="0"/>
              <a:t> is decomposed into </a:t>
            </a:r>
            <a:r>
              <a:rPr lang="en-US" sz="2800" b="1" smtClean="0"/>
              <a:t>six</a:t>
            </a:r>
            <a:r>
              <a:rPr lang="en-US" sz="2800" smtClean="0"/>
              <a:t> subgraphs. </a:t>
            </a:r>
            <a:r>
              <a:rPr lang="en-US" sz="2800" b="1" smtClean="0"/>
              <a:t>Two</a:t>
            </a:r>
            <a:r>
              <a:rPr lang="en-US" sz="2800" smtClean="0"/>
              <a:t> of them are </a:t>
            </a:r>
            <a:r>
              <a:rPr lang="en-US" sz="2800" b="1" smtClean="0"/>
              <a:t>SR</a:t>
            </a:r>
            <a:r>
              <a:rPr lang="en-US" sz="2800" smtClean="0"/>
              <a:t>s. The other </a:t>
            </a:r>
            <a:r>
              <a:rPr lang="en-US" sz="2800" b="1" smtClean="0"/>
              <a:t>four</a:t>
            </a:r>
            <a:r>
              <a:rPr lang="en-US" sz="2800" smtClean="0"/>
              <a:t> subgraphs are SRs supplemented by </a:t>
            </a:r>
            <a:r>
              <a:rPr lang="en-US" sz="2800" b="1" smtClean="0">
                <a:solidFill>
                  <a:srgbClr val="CC0000"/>
                </a:solidFill>
              </a:rPr>
              <a:t>two additional edges</a:t>
            </a:r>
            <a:r>
              <a:rPr lang="en-US" sz="2800" smtClean="0"/>
              <a:t> at one of four sides </a:t>
            </a:r>
            <a:r>
              <a:rPr lang="en-US" sz="2800" smtClean="0">
                <a:cs typeface="Times New Roman" pitchFamily="18" charset="0"/>
              </a:rPr>
              <a:t>–</a:t>
            </a:r>
            <a:r>
              <a:rPr lang="en-US" sz="2800" smtClean="0"/>
              <a:t> </a:t>
            </a:r>
            <a:r>
              <a:rPr lang="en-US" sz="2800" b="1" i="1" smtClean="0">
                <a:solidFill>
                  <a:srgbClr val="CC0000"/>
                </a:solidFill>
              </a:rPr>
              <a:t>single-leaf square rhomboids</a:t>
            </a:r>
            <a:r>
              <a:rPr lang="en-US" sz="2800" smtClean="0"/>
              <a:t>        .</a:t>
            </a:r>
            <a:endParaRPr lang="ru-RU" sz="2800" smtClean="0"/>
          </a:p>
        </p:txBody>
      </p:sp>
      <p:graphicFrame>
        <p:nvGraphicFramePr>
          <p:cNvPr id="41989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7116763" y="1601788"/>
          <a:ext cx="538162" cy="468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28" name="Equation" r:id="rId3" imgW="291973" imgH="253890" progId="Equation.3">
                  <p:embed/>
                </p:oleObj>
              </mc:Choice>
              <mc:Fallback>
                <p:oleObj name="Equation" r:id="rId3" imgW="291973" imgH="25389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6763" y="1601788"/>
                        <a:ext cx="538162" cy="468312"/>
                      </a:xfrm>
                      <a:prstGeom prst="rect">
                        <a:avLst/>
                      </a:prstGeom>
                      <a:solidFill>
                        <a:srgbClr val="FFCC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1990" name="Group 134"/>
          <p:cNvGrpSpPr>
            <a:grpSpLocks/>
          </p:cNvGrpSpPr>
          <p:nvPr/>
        </p:nvGrpSpPr>
        <p:grpSpPr bwMode="auto">
          <a:xfrm>
            <a:off x="492125" y="3192463"/>
            <a:ext cx="7727950" cy="2057400"/>
            <a:chOff x="310" y="2011"/>
            <a:chExt cx="4868" cy="1296"/>
          </a:xfrm>
        </p:grpSpPr>
        <p:sp>
          <p:nvSpPr>
            <p:cNvPr id="41991" name="Line 108"/>
            <p:cNvSpPr>
              <a:spLocks noChangeShapeType="1"/>
            </p:cNvSpPr>
            <p:nvPr/>
          </p:nvSpPr>
          <p:spPr bwMode="auto">
            <a:xfrm>
              <a:off x="370" y="2654"/>
              <a:ext cx="13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992" name="Line 109"/>
            <p:cNvSpPr>
              <a:spLocks noChangeShapeType="1"/>
            </p:cNvSpPr>
            <p:nvPr/>
          </p:nvSpPr>
          <p:spPr bwMode="auto">
            <a:xfrm>
              <a:off x="1726" y="2666"/>
              <a:ext cx="13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993" name="Line 110"/>
            <p:cNvSpPr>
              <a:spLocks noChangeShapeType="1"/>
            </p:cNvSpPr>
            <p:nvPr/>
          </p:nvSpPr>
          <p:spPr bwMode="auto">
            <a:xfrm>
              <a:off x="4474" y="2690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994" name="Line 111"/>
            <p:cNvSpPr>
              <a:spLocks noChangeShapeType="1"/>
            </p:cNvSpPr>
            <p:nvPr/>
          </p:nvSpPr>
          <p:spPr bwMode="auto">
            <a:xfrm>
              <a:off x="1042" y="2029"/>
              <a:ext cx="13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995" name="Line 112"/>
            <p:cNvSpPr>
              <a:spLocks noChangeShapeType="1"/>
            </p:cNvSpPr>
            <p:nvPr/>
          </p:nvSpPr>
          <p:spPr bwMode="auto">
            <a:xfrm>
              <a:off x="2415" y="2035"/>
              <a:ext cx="13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996" name="Line 113"/>
            <p:cNvSpPr>
              <a:spLocks noChangeShapeType="1"/>
            </p:cNvSpPr>
            <p:nvPr/>
          </p:nvSpPr>
          <p:spPr bwMode="auto">
            <a:xfrm>
              <a:off x="3771" y="2035"/>
              <a:ext cx="1344" cy="0"/>
            </a:xfrm>
            <a:prstGeom prst="line">
              <a:avLst/>
            </a:prstGeom>
            <a:noFill/>
            <a:ln w="25400">
              <a:solidFill>
                <a:srgbClr val="CC0000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997" name="Line 114"/>
            <p:cNvSpPr>
              <a:spLocks noChangeShapeType="1"/>
            </p:cNvSpPr>
            <p:nvPr/>
          </p:nvSpPr>
          <p:spPr bwMode="auto">
            <a:xfrm>
              <a:off x="1066" y="3302"/>
              <a:ext cx="13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998" name="Line 115"/>
            <p:cNvSpPr>
              <a:spLocks noChangeShapeType="1"/>
            </p:cNvSpPr>
            <p:nvPr/>
          </p:nvSpPr>
          <p:spPr bwMode="auto">
            <a:xfrm>
              <a:off x="2427" y="3307"/>
              <a:ext cx="13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999" name="Line 116"/>
            <p:cNvSpPr>
              <a:spLocks noChangeShapeType="1"/>
            </p:cNvSpPr>
            <p:nvPr/>
          </p:nvSpPr>
          <p:spPr bwMode="auto">
            <a:xfrm rot="20955401" flipV="1">
              <a:off x="310" y="2075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000" name="Line 117"/>
            <p:cNvSpPr>
              <a:spLocks noChangeShapeType="1"/>
            </p:cNvSpPr>
            <p:nvPr/>
          </p:nvSpPr>
          <p:spPr bwMode="auto">
            <a:xfrm rot="644599">
              <a:off x="310" y="2723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001" name="Line 118"/>
            <p:cNvSpPr>
              <a:spLocks noChangeShapeType="1"/>
            </p:cNvSpPr>
            <p:nvPr/>
          </p:nvSpPr>
          <p:spPr bwMode="auto">
            <a:xfrm rot="20955401" flipV="1">
              <a:off x="994" y="2723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002" name="Line 119"/>
            <p:cNvSpPr>
              <a:spLocks noChangeShapeType="1"/>
            </p:cNvSpPr>
            <p:nvPr/>
          </p:nvSpPr>
          <p:spPr bwMode="auto">
            <a:xfrm rot="644599">
              <a:off x="982" y="2087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003" name="Line 120"/>
            <p:cNvSpPr>
              <a:spLocks noChangeShapeType="1"/>
            </p:cNvSpPr>
            <p:nvPr/>
          </p:nvSpPr>
          <p:spPr bwMode="auto">
            <a:xfrm rot="20955401" flipV="1">
              <a:off x="1666" y="2087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004" name="Line 121"/>
            <p:cNvSpPr>
              <a:spLocks noChangeShapeType="1"/>
            </p:cNvSpPr>
            <p:nvPr/>
          </p:nvSpPr>
          <p:spPr bwMode="auto">
            <a:xfrm rot="644599">
              <a:off x="1666" y="2735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005" name="Line 122"/>
            <p:cNvSpPr>
              <a:spLocks noChangeShapeType="1"/>
            </p:cNvSpPr>
            <p:nvPr/>
          </p:nvSpPr>
          <p:spPr bwMode="auto">
            <a:xfrm rot="20955401" flipV="1">
              <a:off x="2350" y="2735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006" name="Line 123"/>
            <p:cNvSpPr>
              <a:spLocks noChangeShapeType="1"/>
            </p:cNvSpPr>
            <p:nvPr/>
          </p:nvSpPr>
          <p:spPr bwMode="auto">
            <a:xfrm rot="644599">
              <a:off x="2338" y="2099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007" name="Line 124"/>
            <p:cNvSpPr>
              <a:spLocks noChangeShapeType="1"/>
            </p:cNvSpPr>
            <p:nvPr/>
          </p:nvSpPr>
          <p:spPr bwMode="auto">
            <a:xfrm rot="20955401" flipV="1">
              <a:off x="3022" y="2099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008" name="Line 125"/>
            <p:cNvSpPr>
              <a:spLocks noChangeShapeType="1"/>
            </p:cNvSpPr>
            <p:nvPr/>
          </p:nvSpPr>
          <p:spPr bwMode="auto">
            <a:xfrm rot="644599">
              <a:off x="3022" y="2747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009" name="Line 126"/>
            <p:cNvSpPr>
              <a:spLocks noChangeShapeType="1"/>
            </p:cNvSpPr>
            <p:nvPr/>
          </p:nvSpPr>
          <p:spPr bwMode="auto">
            <a:xfrm rot="20955401" flipV="1">
              <a:off x="3706" y="2747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010" name="Line 127"/>
            <p:cNvSpPr>
              <a:spLocks noChangeShapeType="1"/>
            </p:cNvSpPr>
            <p:nvPr/>
          </p:nvSpPr>
          <p:spPr bwMode="auto">
            <a:xfrm rot="644599">
              <a:off x="3694" y="2111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011" name="Line 128"/>
            <p:cNvSpPr>
              <a:spLocks noChangeShapeType="1"/>
            </p:cNvSpPr>
            <p:nvPr/>
          </p:nvSpPr>
          <p:spPr bwMode="auto">
            <a:xfrm rot="20955401" flipV="1">
              <a:off x="4387" y="2101"/>
              <a:ext cx="791" cy="510"/>
            </a:xfrm>
            <a:prstGeom prst="line">
              <a:avLst/>
            </a:prstGeom>
            <a:noFill/>
            <a:ln w="25400">
              <a:solidFill>
                <a:srgbClr val="CC0000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012" name="Line 129"/>
            <p:cNvSpPr>
              <a:spLocks noChangeShapeType="1"/>
            </p:cNvSpPr>
            <p:nvPr/>
          </p:nvSpPr>
          <p:spPr bwMode="auto">
            <a:xfrm>
              <a:off x="3063" y="2674"/>
              <a:ext cx="13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013" name="Oval 130"/>
            <p:cNvSpPr>
              <a:spLocks noChangeArrowheads="1"/>
            </p:cNvSpPr>
            <p:nvPr/>
          </p:nvSpPr>
          <p:spPr bwMode="auto">
            <a:xfrm>
              <a:off x="5081" y="2011"/>
              <a:ext cx="40" cy="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rgbClr val="CC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Date Placeholder 5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583D44C-BE89-4352-8F92-EBDB9A9061B3}" type="datetime5">
              <a:rPr lang="en-US" sz="1400" smtClean="0"/>
              <a:pPr eaLnBrk="1" hangingPunct="1"/>
              <a:t>4-Feb-15</a:t>
            </a:fld>
            <a:endParaRPr lang="en-US" sz="1400" smtClean="0"/>
          </a:p>
        </p:txBody>
      </p:sp>
      <p:sp>
        <p:nvSpPr>
          <p:cNvPr id="43011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C5CCB04-7825-41F4-B5E2-751F4FA19069}" type="slidenum">
              <a:rPr lang="he-IL" sz="1400" smtClean="0">
                <a:cs typeface="Arial" charset="0"/>
              </a:rPr>
              <a:pPr eaLnBrk="1" hangingPunct="1"/>
              <a:t>27</a:t>
            </a:fld>
            <a:endParaRPr lang="en-US" sz="1400" smtClean="0">
              <a:cs typeface="Arial" charset="0"/>
            </a:endParaRPr>
          </a:p>
        </p:txBody>
      </p:sp>
      <p:grpSp>
        <p:nvGrpSpPr>
          <p:cNvPr id="43012" name="Group 67"/>
          <p:cNvGrpSpPr>
            <a:grpSpLocks/>
          </p:cNvGrpSpPr>
          <p:nvPr/>
        </p:nvGrpSpPr>
        <p:grpSpPr bwMode="auto">
          <a:xfrm>
            <a:off x="369888" y="923925"/>
            <a:ext cx="8172450" cy="3163888"/>
            <a:chOff x="129" y="2057"/>
            <a:chExt cx="5148" cy="1993"/>
          </a:xfrm>
        </p:grpSpPr>
        <p:sp>
          <p:nvSpPr>
            <p:cNvPr id="43019" name="Line 38"/>
            <p:cNvSpPr>
              <a:spLocks noChangeShapeType="1"/>
            </p:cNvSpPr>
            <p:nvPr/>
          </p:nvSpPr>
          <p:spPr bwMode="auto">
            <a:xfrm>
              <a:off x="333" y="3042"/>
              <a:ext cx="13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0" name="Line 39"/>
            <p:cNvSpPr>
              <a:spLocks noChangeShapeType="1"/>
            </p:cNvSpPr>
            <p:nvPr/>
          </p:nvSpPr>
          <p:spPr bwMode="auto">
            <a:xfrm>
              <a:off x="1689" y="3054"/>
              <a:ext cx="13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1" name="Line 40"/>
            <p:cNvSpPr>
              <a:spLocks noChangeShapeType="1"/>
            </p:cNvSpPr>
            <p:nvPr/>
          </p:nvSpPr>
          <p:spPr bwMode="auto">
            <a:xfrm>
              <a:off x="4437" y="3078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2" name="Line 41"/>
            <p:cNvSpPr>
              <a:spLocks noChangeShapeType="1"/>
            </p:cNvSpPr>
            <p:nvPr/>
          </p:nvSpPr>
          <p:spPr bwMode="auto">
            <a:xfrm>
              <a:off x="1005" y="2417"/>
              <a:ext cx="13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3" name="Line 42"/>
            <p:cNvSpPr>
              <a:spLocks noChangeShapeType="1"/>
            </p:cNvSpPr>
            <p:nvPr/>
          </p:nvSpPr>
          <p:spPr bwMode="auto">
            <a:xfrm>
              <a:off x="2378" y="2423"/>
              <a:ext cx="13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4" name="Line 43"/>
            <p:cNvSpPr>
              <a:spLocks noChangeShapeType="1"/>
            </p:cNvSpPr>
            <p:nvPr/>
          </p:nvSpPr>
          <p:spPr bwMode="auto">
            <a:xfrm>
              <a:off x="3734" y="2423"/>
              <a:ext cx="13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5" name="Line 44"/>
            <p:cNvSpPr>
              <a:spLocks noChangeShapeType="1"/>
            </p:cNvSpPr>
            <p:nvPr/>
          </p:nvSpPr>
          <p:spPr bwMode="auto">
            <a:xfrm>
              <a:off x="1029" y="3690"/>
              <a:ext cx="13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6" name="Line 45"/>
            <p:cNvSpPr>
              <a:spLocks noChangeShapeType="1"/>
            </p:cNvSpPr>
            <p:nvPr/>
          </p:nvSpPr>
          <p:spPr bwMode="auto">
            <a:xfrm>
              <a:off x="2390" y="3695"/>
              <a:ext cx="13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7" name="Line 46"/>
            <p:cNvSpPr>
              <a:spLocks noChangeShapeType="1"/>
            </p:cNvSpPr>
            <p:nvPr/>
          </p:nvSpPr>
          <p:spPr bwMode="auto">
            <a:xfrm rot="20955401" flipV="1">
              <a:off x="273" y="2463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8" name="Line 47"/>
            <p:cNvSpPr>
              <a:spLocks noChangeShapeType="1"/>
            </p:cNvSpPr>
            <p:nvPr/>
          </p:nvSpPr>
          <p:spPr bwMode="auto">
            <a:xfrm rot="644599">
              <a:off x="273" y="3111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9" name="Line 48"/>
            <p:cNvSpPr>
              <a:spLocks noChangeShapeType="1"/>
            </p:cNvSpPr>
            <p:nvPr/>
          </p:nvSpPr>
          <p:spPr bwMode="auto">
            <a:xfrm rot="20955401" flipV="1">
              <a:off x="957" y="3111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30" name="Line 49"/>
            <p:cNvSpPr>
              <a:spLocks noChangeShapeType="1"/>
            </p:cNvSpPr>
            <p:nvPr/>
          </p:nvSpPr>
          <p:spPr bwMode="auto">
            <a:xfrm rot="644599">
              <a:off x="945" y="2475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31" name="Line 50"/>
            <p:cNvSpPr>
              <a:spLocks noChangeShapeType="1"/>
            </p:cNvSpPr>
            <p:nvPr/>
          </p:nvSpPr>
          <p:spPr bwMode="auto">
            <a:xfrm rot="20955401" flipV="1">
              <a:off x="1629" y="2475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32" name="Line 51"/>
            <p:cNvSpPr>
              <a:spLocks noChangeShapeType="1"/>
            </p:cNvSpPr>
            <p:nvPr/>
          </p:nvSpPr>
          <p:spPr bwMode="auto">
            <a:xfrm rot="644599">
              <a:off x="1629" y="3123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33" name="Line 52"/>
            <p:cNvSpPr>
              <a:spLocks noChangeShapeType="1"/>
            </p:cNvSpPr>
            <p:nvPr/>
          </p:nvSpPr>
          <p:spPr bwMode="auto">
            <a:xfrm rot="20955401" flipV="1">
              <a:off x="2313" y="3123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34" name="Line 53"/>
            <p:cNvSpPr>
              <a:spLocks noChangeShapeType="1"/>
            </p:cNvSpPr>
            <p:nvPr/>
          </p:nvSpPr>
          <p:spPr bwMode="auto">
            <a:xfrm rot="644599">
              <a:off x="2301" y="2487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35" name="Line 54"/>
            <p:cNvSpPr>
              <a:spLocks noChangeShapeType="1"/>
            </p:cNvSpPr>
            <p:nvPr/>
          </p:nvSpPr>
          <p:spPr bwMode="auto">
            <a:xfrm rot="20955401" flipV="1">
              <a:off x="2985" y="2487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36" name="Line 55"/>
            <p:cNvSpPr>
              <a:spLocks noChangeShapeType="1"/>
            </p:cNvSpPr>
            <p:nvPr/>
          </p:nvSpPr>
          <p:spPr bwMode="auto">
            <a:xfrm rot="644599">
              <a:off x="2985" y="3135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37" name="Line 56"/>
            <p:cNvSpPr>
              <a:spLocks noChangeShapeType="1"/>
            </p:cNvSpPr>
            <p:nvPr/>
          </p:nvSpPr>
          <p:spPr bwMode="auto">
            <a:xfrm rot="20955401" flipV="1">
              <a:off x="3669" y="3135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38" name="Line 57"/>
            <p:cNvSpPr>
              <a:spLocks noChangeShapeType="1"/>
            </p:cNvSpPr>
            <p:nvPr/>
          </p:nvSpPr>
          <p:spPr bwMode="auto">
            <a:xfrm rot="644599">
              <a:off x="3657" y="2499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39" name="Line 58"/>
            <p:cNvSpPr>
              <a:spLocks noChangeShapeType="1"/>
            </p:cNvSpPr>
            <p:nvPr/>
          </p:nvSpPr>
          <p:spPr bwMode="auto">
            <a:xfrm rot="20955401" flipV="1">
              <a:off x="4351" y="2499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40" name="Text Box 59"/>
            <p:cNvSpPr txBox="1">
              <a:spLocks noChangeArrowheads="1"/>
            </p:cNvSpPr>
            <p:nvPr/>
          </p:nvSpPr>
          <p:spPr bwMode="auto">
            <a:xfrm>
              <a:off x="129" y="2904"/>
              <a:ext cx="199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p</a:t>
              </a:r>
            </a:p>
          </p:txBody>
        </p:sp>
        <p:sp>
          <p:nvSpPr>
            <p:cNvPr id="43041" name="Line 61"/>
            <p:cNvSpPr>
              <a:spLocks noChangeShapeType="1"/>
            </p:cNvSpPr>
            <p:nvPr/>
          </p:nvSpPr>
          <p:spPr bwMode="auto">
            <a:xfrm flipH="1">
              <a:off x="3030" y="2057"/>
              <a:ext cx="11" cy="19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42" name="Line 62"/>
            <p:cNvSpPr>
              <a:spLocks noChangeShapeType="1"/>
            </p:cNvSpPr>
            <p:nvPr/>
          </p:nvSpPr>
          <p:spPr bwMode="auto">
            <a:xfrm>
              <a:off x="3026" y="3062"/>
              <a:ext cx="13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43" name="Oval 63"/>
            <p:cNvSpPr>
              <a:spLocks noChangeArrowheads="1"/>
            </p:cNvSpPr>
            <p:nvPr/>
          </p:nvSpPr>
          <p:spPr bwMode="auto">
            <a:xfrm>
              <a:off x="5044" y="2399"/>
              <a:ext cx="40" cy="4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44" name="Text Box 64"/>
            <p:cNvSpPr txBox="1">
              <a:spLocks noChangeArrowheads="1"/>
            </p:cNvSpPr>
            <p:nvPr/>
          </p:nvSpPr>
          <p:spPr bwMode="auto">
            <a:xfrm>
              <a:off x="5078" y="2238"/>
              <a:ext cx="199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q</a:t>
              </a:r>
            </a:p>
          </p:txBody>
        </p:sp>
        <p:sp>
          <p:nvSpPr>
            <p:cNvPr id="43045" name="Text Box 65"/>
            <p:cNvSpPr txBox="1">
              <a:spLocks noChangeArrowheads="1"/>
            </p:cNvSpPr>
            <p:nvPr/>
          </p:nvSpPr>
          <p:spPr bwMode="auto">
            <a:xfrm>
              <a:off x="2905" y="2762"/>
              <a:ext cx="762" cy="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i</a:t>
              </a:r>
            </a:p>
            <a:p>
              <a:pPr algn="l" rtl="0"/>
              <a:endParaRPr lang="en-US" sz="2400" i="1"/>
            </a:p>
          </p:txBody>
        </p:sp>
      </p:grpSp>
      <p:sp>
        <p:nvSpPr>
          <p:cNvPr id="41989" name="Rectangle 69"/>
          <p:cNvSpPr>
            <a:spLocks noChangeArrowheads="1"/>
          </p:cNvSpPr>
          <p:nvPr/>
        </p:nvSpPr>
        <p:spPr bwMode="auto">
          <a:xfrm>
            <a:off x="204788" y="0"/>
            <a:ext cx="862171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rtl="0">
              <a:defRPr/>
            </a:pPr>
            <a:r>
              <a:rPr lang="en-US" sz="4400" kern="0" dirty="0">
                <a:solidFill>
                  <a:srgbClr val="000000"/>
                </a:solidFill>
                <a:latin typeface="Times New Roman"/>
                <a:ea typeface="+mj-ea"/>
                <a:cs typeface="+mj-cs"/>
              </a:rPr>
              <a:t>Square Rhomboid – 1-VDM</a:t>
            </a:r>
            <a:r>
              <a:rPr lang="en-US" sz="3600" dirty="0">
                <a:solidFill>
                  <a:schemeClr val="tx2"/>
                </a:solidFill>
              </a:rPr>
              <a:t/>
            </a:r>
            <a:br>
              <a:rPr lang="en-US" sz="3600" dirty="0">
                <a:solidFill>
                  <a:schemeClr val="tx2"/>
                </a:solidFill>
              </a:rPr>
            </a:br>
            <a:endParaRPr lang="ru-RU" sz="3600" b="1" baseline="-25000" dirty="0">
              <a:solidFill>
                <a:schemeClr val="tx2"/>
              </a:solidFill>
            </a:endParaRPr>
          </a:p>
        </p:txBody>
      </p:sp>
      <p:sp>
        <p:nvSpPr>
          <p:cNvPr id="43014" name="Rectangle 73"/>
          <p:cNvSpPr>
            <a:spLocks noChangeArrowheads="1"/>
          </p:cNvSpPr>
          <p:nvPr/>
        </p:nvSpPr>
        <p:spPr bwMode="auto">
          <a:xfrm>
            <a:off x="204788" y="4321175"/>
            <a:ext cx="9144000" cy="168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just" rtl="0">
              <a:spcBef>
                <a:spcPct val="20000"/>
              </a:spcBef>
            </a:pPr>
            <a:r>
              <a:rPr lang="en-US" b="1" dirty="0"/>
              <a:t>	</a:t>
            </a:r>
            <a:r>
              <a:rPr lang="en-US" dirty="0"/>
              <a:t>   is decomposed into </a:t>
            </a:r>
            <a:r>
              <a:rPr lang="en-US" b="1" dirty="0"/>
              <a:t>six</a:t>
            </a:r>
            <a:r>
              <a:rPr lang="en-US" dirty="0"/>
              <a:t> </a:t>
            </a:r>
            <a:r>
              <a:rPr lang="en-US" dirty="0" err="1"/>
              <a:t>subgraphs</a:t>
            </a:r>
            <a:r>
              <a:rPr lang="en-US" dirty="0"/>
              <a:t>: </a:t>
            </a:r>
            <a:r>
              <a:rPr lang="en-US" b="1" dirty="0"/>
              <a:t>one </a:t>
            </a:r>
            <a:r>
              <a:rPr lang="en-US" b="1" i="1" dirty="0"/>
              <a:t>SR</a:t>
            </a:r>
            <a:r>
              <a:rPr lang="en-US" dirty="0"/>
              <a:t>, </a:t>
            </a:r>
            <a:r>
              <a:rPr lang="en-US" b="1" dirty="0"/>
              <a:t>three </a:t>
            </a:r>
            <a:endParaRPr lang="en-US" dirty="0"/>
          </a:p>
          <a:p>
            <a:pPr marL="342900" indent="-342900" algn="just" rtl="0">
              <a:spcBef>
                <a:spcPct val="20000"/>
              </a:spcBef>
            </a:pPr>
            <a:r>
              <a:rPr lang="en-US" dirty="0" err="1"/>
              <a:t>subgraphs</a:t>
            </a:r>
            <a:r>
              <a:rPr lang="en-US" dirty="0"/>
              <a:t>, and </a:t>
            </a:r>
            <a:r>
              <a:rPr lang="en-US" b="1" dirty="0"/>
              <a:t>two </a:t>
            </a:r>
            <a:r>
              <a:rPr lang="en-US" dirty="0"/>
              <a:t>       </a:t>
            </a:r>
            <a:r>
              <a:rPr lang="en-US" dirty="0" err="1"/>
              <a:t>subgraphs</a:t>
            </a:r>
            <a:r>
              <a:rPr lang="en-US" dirty="0"/>
              <a:t> – </a:t>
            </a:r>
            <a:r>
              <a:rPr lang="en-US" i="1" dirty="0"/>
              <a:t>SR</a:t>
            </a:r>
            <a:r>
              <a:rPr lang="en-US" dirty="0"/>
              <a:t>s supplemented by </a:t>
            </a:r>
          </a:p>
          <a:p>
            <a:pPr marL="342900" indent="-342900" algn="just" rtl="0">
              <a:spcBef>
                <a:spcPct val="20000"/>
              </a:spcBef>
            </a:pPr>
            <a:r>
              <a:rPr lang="en-US" b="1" dirty="0">
                <a:solidFill>
                  <a:srgbClr val="CC0000"/>
                </a:solidFill>
              </a:rPr>
              <a:t>two additional pairs of edges </a:t>
            </a:r>
            <a:r>
              <a:rPr lang="en-US" b="1" dirty="0"/>
              <a:t>(</a:t>
            </a:r>
            <a:r>
              <a:rPr lang="en-US" b="1" i="1" dirty="0">
                <a:solidFill>
                  <a:srgbClr val="CC0000"/>
                </a:solidFill>
              </a:rPr>
              <a:t>dipterous square rhomboids</a:t>
            </a:r>
            <a:r>
              <a:rPr lang="en-US" b="1" dirty="0"/>
              <a:t>)</a:t>
            </a:r>
            <a:r>
              <a:rPr lang="en-US" dirty="0"/>
              <a:t>.</a:t>
            </a:r>
            <a:endParaRPr lang="en-US" b="1" i="1" dirty="0">
              <a:solidFill>
                <a:srgbClr val="CC0000"/>
              </a:solidFill>
            </a:endParaRPr>
          </a:p>
          <a:p>
            <a:pPr marL="342900" indent="-342900" algn="just" rtl="0">
              <a:spcBef>
                <a:spcPct val="20000"/>
              </a:spcBef>
            </a:pPr>
            <a:r>
              <a:rPr lang="en-US" dirty="0"/>
              <a:t> </a:t>
            </a:r>
            <a:endParaRPr lang="ru-RU" dirty="0"/>
          </a:p>
        </p:txBody>
      </p:sp>
      <p:graphicFrame>
        <p:nvGraphicFramePr>
          <p:cNvPr id="43015" name="Object 74"/>
          <p:cNvGraphicFramePr>
            <a:graphicFrameLocks noChangeAspect="1"/>
          </p:cNvGraphicFramePr>
          <p:nvPr>
            <p:ph sz="half" idx="1"/>
          </p:nvPr>
        </p:nvGraphicFramePr>
        <p:xfrm>
          <a:off x="225425" y="4235450"/>
          <a:ext cx="598488" cy="598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94" name="Equation" r:id="rId3" imgW="228600" imgH="228600" progId="Equation.3">
                  <p:embed/>
                </p:oleObj>
              </mc:Choice>
              <mc:Fallback>
                <p:oleObj name="Equation" r:id="rId3" imgW="228600" imgH="228600" progId="Equation.3">
                  <p:embed/>
                  <p:pic>
                    <p:nvPicPr>
                      <p:cNvPr id="0" name="Object 7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425" y="4235450"/>
                        <a:ext cx="598488" cy="598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6" name="Object 76"/>
          <p:cNvGraphicFramePr>
            <a:graphicFrameLocks noChangeAspect="1"/>
          </p:cNvGraphicFramePr>
          <p:nvPr>
            <p:ph sz="quarter" idx="2"/>
          </p:nvPr>
        </p:nvGraphicFramePr>
        <p:xfrm>
          <a:off x="3151188" y="4767263"/>
          <a:ext cx="54292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95" name="Equation" r:id="rId5" imgW="228600" imgH="228600" progId="Equation.3">
                  <p:embed/>
                </p:oleObj>
              </mc:Choice>
              <mc:Fallback>
                <p:oleObj name="Equation" r:id="rId5" imgW="228600" imgH="228600" progId="Equation.3">
                  <p:embed/>
                  <p:pic>
                    <p:nvPicPr>
                      <p:cNvPr id="0" name="Object 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1188" y="4767263"/>
                        <a:ext cx="542925" cy="542925"/>
                      </a:xfrm>
                      <a:prstGeom prst="rect">
                        <a:avLst/>
                      </a:prstGeom>
                      <a:solidFill>
                        <a:srgbClr val="FFCC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7" name="Object 79"/>
          <p:cNvGraphicFramePr>
            <a:graphicFrameLocks noChangeAspect="1"/>
          </p:cNvGraphicFramePr>
          <p:nvPr>
            <p:ph sz="quarter" idx="3"/>
          </p:nvPr>
        </p:nvGraphicFramePr>
        <p:xfrm>
          <a:off x="7954963" y="4273550"/>
          <a:ext cx="54292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96" name="Equation" r:id="rId7" imgW="228600" imgH="228600" progId="Equation.3">
                  <p:embed/>
                </p:oleObj>
              </mc:Choice>
              <mc:Fallback>
                <p:oleObj name="Equation" r:id="rId7" imgW="228600" imgH="228600" progId="Equation.3">
                  <p:embed/>
                  <p:pic>
                    <p:nvPicPr>
                      <p:cNvPr id="0" name="Object 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4963" y="4273550"/>
                        <a:ext cx="542925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angle 36"/>
          <p:cNvSpPr/>
          <p:nvPr/>
        </p:nvSpPr>
        <p:spPr>
          <a:xfrm>
            <a:off x="90153" y="5778500"/>
            <a:ext cx="9053848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Decomposition vertex</a:t>
            </a:r>
            <a:r>
              <a:rPr lang="en-US" dirty="0"/>
              <a:t> is chosen in the </a:t>
            </a:r>
            <a:r>
              <a:rPr lang="en-US" b="1" dirty="0" smtClean="0">
                <a:solidFill>
                  <a:srgbClr val="FF3300"/>
                </a:solidFill>
              </a:rPr>
              <a:t>middle </a:t>
            </a:r>
            <a:r>
              <a:rPr lang="en-US" dirty="0"/>
              <a:t>of </a:t>
            </a:r>
            <a:r>
              <a:rPr lang="en-US" dirty="0" err="1" smtClean="0"/>
              <a:t>subgraph</a:t>
            </a:r>
            <a:r>
              <a:rPr lang="en-US" dirty="0" smtClean="0"/>
              <a:t>. 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Date Placeholder 5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3423AFC-FDD5-43A4-969D-17A8E8B90C55}" type="datetime5">
              <a:rPr lang="en-US" sz="1400" smtClean="0"/>
              <a:pPr eaLnBrk="1" hangingPunct="1"/>
              <a:t>4-Feb-15</a:t>
            </a:fld>
            <a:endParaRPr lang="en-US" sz="1400" smtClean="0"/>
          </a:p>
        </p:txBody>
      </p:sp>
      <p:sp>
        <p:nvSpPr>
          <p:cNvPr id="44035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D9FF052-A35B-43CD-9D4E-6103B7AF2421}" type="slidenum">
              <a:rPr lang="he-IL" sz="1400" smtClean="0">
                <a:cs typeface="Arial" charset="0"/>
              </a:rPr>
              <a:pPr eaLnBrk="1" hangingPunct="1"/>
              <a:t>28</a:t>
            </a:fld>
            <a:endParaRPr lang="en-US" sz="1400" smtClean="0">
              <a:cs typeface="Arial" charset="0"/>
            </a:endParaRPr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90488"/>
            <a:ext cx="9144000" cy="4114800"/>
          </a:xfrm>
        </p:spPr>
        <p:txBody>
          <a:bodyPr/>
          <a:lstStyle/>
          <a:p>
            <a:pPr algn="just" rtl="0" eaLnBrk="1" hangingPunct="1">
              <a:buFontTx/>
              <a:buNone/>
            </a:pPr>
            <a:r>
              <a:rPr lang="en-US" sz="2800" b="1" smtClean="0"/>
              <a:t>	</a:t>
            </a:r>
            <a:r>
              <a:rPr lang="en-US" sz="2800" smtClean="0"/>
              <a:t>   is decomposed into </a:t>
            </a:r>
            <a:r>
              <a:rPr lang="en-US" sz="2800" b="1" smtClean="0"/>
              <a:t>six</a:t>
            </a:r>
            <a:r>
              <a:rPr lang="en-US" sz="2800" smtClean="0"/>
              <a:t> subgraphs: </a:t>
            </a:r>
            <a:r>
              <a:rPr lang="en-US" sz="2800" b="1" smtClean="0"/>
              <a:t>one </a:t>
            </a:r>
            <a:r>
              <a:rPr lang="en-US" sz="2800" b="1" i="1" smtClean="0"/>
              <a:t>SR</a:t>
            </a:r>
            <a:r>
              <a:rPr lang="en-US" sz="2800" smtClean="0"/>
              <a:t>, </a:t>
            </a:r>
            <a:r>
              <a:rPr lang="en-US" sz="2800" b="1" smtClean="0"/>
              <a:t>three</a:t>
            </a:r>
            <a:endParaRPr lang="en-US" sz="2800" smtClean="0"/>
          </a:p>
          <a:p>
            <a:pPr algn="just" rtl="0" eaLnBrk="1" hangingPunct="1">
              <a:buFontTx/>
              <a:buNone/>
            </a:pPr>
            <a:r>
              <a:rPr lang="en-US" sz="2800" smtClean="0"/>
              <a:t>subgraphs, and </a:t>
            </a:r>
            <a:r>
              <a:rPr lang="en-US" sz="2800" b="1" smtClean="0"/>
              <a:t>two </a:t>
            </a:r>
            <a:r>
              <a:rPr lang="en-US" sz="2800" smtClean="0"/>
              <a:t>       subgraphs – </a:t>
            </a:r>
            <a:r>
              <a:rPr lang="en-US" sz="2800" i="1" smtClean="0"/>
              <a:t>SR</a:t>
            </a:r>
            <a:r>
              <a:rPr lang="en-US" sz="2800" smtClean="0"/>
              <a:t>s supplemented by </a:t>
            </a:r>
          </a:p>
          <a:p>
            <a:pPr algn="just" rtl="0" eaLnBrk="1" hangingPunct="1">
              <a:buFontTx/>
              <a:buNone/>
            </a:pPr>
            <a:r>
              <a:rPr lang="en-US" sz="2800" b="1" smtClean="0">
                <a:solidFill>
                  <a:srgbClr val="CC0000"/>
                </a:solidFill>
              </a:rPr>
              <a:t>two additional pairs of edges </a:t>
            </a:r>
            <a:r>
              <a:rPr lang="en-US" sz="2800" b="1" smtClean="0"/>
              <a:t>(</a:t>
            </a:r>
            <a:r>
              <a:rPr lang="en-US" sz="2800" b="1" i="1" smtClean="0">
                <a:solidFill>
                  <a:srgbClr val="CC0000"/>
                </a:solidFill>
              </a:rPr>
              <a:t>dipterous square rhomboids</a:t>
            </a:r>
            <a:r>
              <a:rPr lang="en-US" sz="2800" b="1" smtClean="0"/>
              <a:t>)</a:t>
            </a:r>
            <a:r>
              <a:rPr lang="en-US" sz="2800" smtClean="0"/>
              <a:t>.</a:t>
            </a:r>
            <a:endParaRPr lang="en-US" sz="2800" b="1" i="1" smtClean="0">
              <a:solidFill>
                <a:srgbClr val="CC0000"/>
              </a:solidFill>
            </a:endParaRPr>
          </a:p>
          <a:p>
            <a:pPr algn="just" rtl="0" eaLnBrk="1" hangingPunct="1">
              <a:buFontTx/>
              <a:buNone/>
            </a:pPr>
            <a:r>
              <a:rPr lang="en-US" sz="2800" smtClean="0"/>
              <a:t> </a:t>
            </a:r>
            <a:endParaRPr lang="ru-RU" sz="2800" smtClean="0"/>
          </a:p>
        </p:txBody>
      </p:sp>
      <p:graphicFrame>
        <p:nvGraphicFramePr>
          <p:cNvPr id="44037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0" y="0"/>
          <a:ext cx="604838" cy="604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52" name="Equation" r:id="rId3" imgW="228600" imgH="228600" progId="Equation.3">
                  <p:embed/>
                </p:oleObj>
              </mc:Choice>
              <mc:Fallback>
                <p:oleObj name="Equation" r:id="rId3" imgW="22860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604838" cy="604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38" name="Object 14"/>
          <p:cNvGraphicFramePr>
            <a:graphicFrameLocks noChangeAspect="1"/>
          </p:cNvGraphicFramePr>
          <p:nvPr>
            <p:ph sz="quarter" idx="3"/>
          </p:nvPr>
        </p:nvGraphicFramePr>
        <p:xfrm>
          <a:off x="2917825" y="508000"/>
          <a:ext cx="565150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53" name="Equation" r:id="rId5" imgW="228600" imgH="228600" progId="Equation.3">
                  <p:embed/>
                </p:oleObj>
              </mc:Choice>
              <mc:Fallback>
                <p:oleObj name="Equation" r:id="rId5" imgW="228600" imgH="2286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7825" y="508000"/>
                        <a:ext cx="565150" cy="565150"/>
                      </a:xfrm>
                      <a:prstGeom prst="rect">
                        <a:avLst/>
                      </a:prstGeom>
                      <a:solidFill>
                        <a:srgbClr val="FFCC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39" name="Object 17"/>
          <p:cNvGraphicFramePr>
            <a:graphicFrameLocks noChangeAspect="1"/>
          </p:cNvGraphicFramePr>
          <p:nvPr/>
        </p:nvGraphicFramePr>
        <p:xfrm>
          <a:off x="7772400" y="0"/>
          <a:ext cx="617538" cy="61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54" name="Equation" r:id="rId7" imgW="228600" imgH="228600" progId="Equation.3">
                  <p:embed/>
                </p:oleObj>
              </mc:Choice>
              <mc:Fallback>
                <p:oleObj name="Equation" r:id="rId7" imgW="228600" imgH="2286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2400" y="0"/>
                        <a:ext cx="617538" cy="617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40" name="Line 20"/>
          <p:cNvSpPr>
            <a:spLocks noChangeShapeType="1"/>
          </p:cNvSpPr>
          <p:nvPr/>
        </p:nvSpPr>
        <p:spPr bwMode="auto">
          <a:xfrm>
            <a:off x="1382713" y="3190875"/>
            <a:ext cx="2095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41" name="Line 22"/>
          <p:cNvSpPr>
            <a:spLocks noChangeShapeType="1"/>
          </p:cNvSpPr>
          <p:nvPr/>
        </p:nvSpPr>
        <p:spPr bwMode="auto">
          <a:xfrm>
            <a:off x="5745163" y="322897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42" name="Line 23"/>
          <p:cNvSpPr>
            <a:spLocks noChangeShapeType="1"/>
          </p:cNvSpPr>
          <p:nvPr/>
        </p:nvSpPr>
        <p:spPr bwMode="auto">
          <a:xfrm>
            <a:off x="296863" y="2179638"/>
            <a:ext cx="2133600" cy="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43" name="Line 24"/>
          <p:cNvSpPr>
            <a:spLocks noChangeShapeType="1"/>
          </p:cNvSpPr>
          <p:nvPr/>
        </p:nvSpPr>
        <p:spPr bwMode="auto">
          <a:xfrm>
            <a:off x="2476500" y="2189163"/>
            <a:ext cx="213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44" name="Line 25"/>
          <p:cNvSpPr>
            <a:spLocks noChangeShapeType="1"/>
          </p:cNvSpPr>
          <p:nvPr/>
        </p:nvSpPr>
        <p:spPr bwMode="auto">
          <a:xfrm>
            <a:off x="4629150" y="2189163"/>
            <a:ext cx="2133600" cy="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45" name="Line 27"/>
          <p:cNvSpPr>
            <a:spLocks noChangeShapeType="1"/>
          </p:cNvSpPr>
          <p:nvPr/>
        </p:nvSpPr>
        <p:spPr bwMode="auto">
          <a:xfrm>
            <a:off x="2495550" y="4208463"/>
            <a:ext cx="21145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46" name="Line 34"/>
          <p:cNvSpPr>
            <a:spLocks noChangeShapeType="1"/>
          </p:cNvSpPr>
          <p:nvPr/>
        </p:nvSpPr>
        <p:spPr bwMode="auto">
          <a:xfrm rot="644599">
            <a:off x="201613" y="2271713"/>
            <a:ext cx="1254125" cy="795337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47" name="Line 35"/>
          <p:cNvSpPr>
            <a:spLocks noChangeShapeType="1"/>
          </p:cNvSpPr>
          <p:nvPr/>
        </p:nvSpPr>
        <p:spPr bwMode="auto">
          <a:xfrm rot="20955401" flipV="1">
            <a:off x="1287463" y="2271713"/>
            <a:ext cx="1254125" cy="795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48" name="Line 36"/>
          <p:cNvSpPr>
            <a:spLocks noChangeShapeType="1"/>
          </p:cNvSpPr>
          <p:nvPr/>
        </p:nvSpPr>
        <p:spPr bwMode="auto">
          <a:xfrm rot="644599">
            <a:off x="1287463" y="3300413"/>
            <a:ext cx="1254125" cy="795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49" name="Line 37"/>
          <p:cNvSpPr>
            <a:spLocks noChangeShapeType="1"/>
          </p:cNvSpPr>
          <p:nvPr/>
        </p:nvSpPr>
        <p:spPr bwMode="auto">
          <a:xfrm rot="20955401" flipV="1">
            <a:off x="2373313" y="3300413"/>
            <a:ext cx="1254125" cy="795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50" name="Line 38"/>
          <p:cNvSpPr>
            <a:spLocks noChangeShapeType="1"/>
          </p:cNvSpPr>
          <p:nvPr/>
        </p:nvSpPr>
        <p:spPr bwMode="auto">
          <a:xfrm rot="644599">
            <a:off x="2354263" y="2290763"/>
            <a:ext cx="1254125" cy="795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51" name="Line 40"/>
          <p:cNvSpPr>
            <a:spLocks noChangeShapeType="1"/>
          </p:cNvSpPr>
          <p:nvPr/>
        </p:nvSpPr>
        <p:spPr bwMode="auto">
          <a:xfrm rot="20955401" flipV="1">
            <a:off x="3440113" y="2290763"/>
            <a:ext cx="1254125" cy="795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52" name="Line 41"/>
          <p:cNvSpPr>
            <a:spLocks noChangeShapeType="1"/>
          </p:cNvSpPr>
          <p:nvPr/>
        </p:nvSpPr>
        <p:spPr bwMode="auto">
          <a:xfrm rot="644599">
            <a:off x="3440113" y="3319463"/>
            <a:ext cx="1254125" cy="795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53" name="Line 42"/>
          <p:cNvSpPr>
            <a:spLocks noChangeShapeType="1"/>
          </p:cNvSpPr>
          <p:nvPr/>
        </p:nvSpPr>
        <p:spPr bwMode="auto">
          <a:xfrm rot="20955401" flipV="1">
            <a:off x="4525963" y="3319463"/>
            <a:ext cx="1254125" cy="795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54" name="Line 43"/>
          <p:cNvSpPr>
            <a:spLocks noChangeShapeType="1"/>
          </p:cNvSpPr>
          <p:nvPr/>
        </p:nvSpPr>
        <p:spPr bwMode="auto">
          <a:xfrm rot="644599">
            <a:off x="4506913" y="2309813"/>
            <a:ext cx="1254125" cy="795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55" name="Line 44"/>
          <p:cNvSpPr>
            <a:spLocks noChangeShapeType="1"/>
          </p:cNvSpPr>
          <p:nvPr/>
        </p:nvSpPr>
        <p:spPr bwMode="auto">
          <a:xfrm rot="20955401" flipV="1">
            <a:off x="5608638" y="2309813"/>
            <a:ext cx="1254125" cy="795337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56" name="Oval 56"/>
          <p:cNvSpPr>
            <a:spLocks noChangeArrowheads="1"/>
          </p:cNvSpPr>
          <p:nvPr/>
        </p:nvSpPr>
        <p:spPr bwMode="auto">
          <a:xfrm flipH="1" flipV="1">
            <a:off x="6726238" y="2146300"/>
            <a:ext cx="101600" cy="87313"/>
          </a:xfrm>
          <a:prstGeom prst="ellipse">
            <a:avLst/>
          </a:prstGeom>
          <a:solidFill>
            <a:srgbClr val="000000"/>
          </a:solidFill>
          <a:ln w="9525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057" name="Line 65"/>
          <p:cNvSpPr>
            <a:spLocks noChangeShapeType="1"/>
          </p:cNvSpPr>
          <p:nvPr/>
        </p:nvSpPr>
        <p:spPr bwMode="auto">
          <a:xfrm>
            <a:off x="3544888" y="3203575"/>
            <a:ext cx="2111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58" name="Line 69"/>
          <p:cNvSpPr>
            <a:spLocks noChangeShapeType="1"/>
          </p:cNvSpPr>
          <p:nvPr/>
        </p:nvSpPr>
        <p:spPr bwMode="auto">
          <a:xfrm>
            <a:off x="3238500" y="5746750"/>
            <a:ext cx="2095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59" name="Line 70"/>
          <p:cNvSpPr>
            <a:spLocks noChangeShapeType="1"/>
          </p:cNvSpPr>
          <p:nvPr/>
        </p:nvSpPr>
        <p:spPr bwMode="auto">
          <a:xfrm>
            <a:off x="7600950" y="5784850"/>
            <a:ext cx="0" cy="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60" name="Line 72"/>
          <p:cNvSpPr>
            <a:spLocks noChangeShapeType="1"/>
          </p:cNvSpPr>
          <p:nvPr/>
        </p:nvSpPr>
        <p:spPr bwMode="auto">
          <a:xfrm>
            <a:off x="4332288" y="4745038"/>
            <a:ext cx="213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61" name="Line 73"/>
          <p:cNvSpPr>
            <a:spLocks noChangeShapeType="1"/>
          </p:cNvSpPr>
          <p:nvPr/>
        </p:nvSpPr>
        <p:spPr bwMode="auto">
          <a:xfrm>
            <a:off x="6484938" y="4745038"/>
            <a:ext cx="2133600" cy="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62" name="Line 74"/>
          <p:cNvSpPr>
            <a:spLocks noChangeShapeType="1"/>
          </p:cNvSpPr>
          <p:nvPr/>
        </p:nvSpPr>
        <p:spPr bwMode="auto">
          <a:xfrm>
            <a:off x="4351338" y="6764338"/>
            <a:ext cx="21145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63" name="Line 76"/>
          <p:cNvSpPr>
            <a:spLocks noChangeShapeType="1"/>
          </p:cNvSpPr>
          <p:nvPr/>
        </p:nvSpPr>
        <p:spPr bwMode="auto">
          <a:xfrm rot="20955401" flipV="1">
            <a:off x="3143250" y="4827588"/>
            <a:ext cx="1254125" cy="795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64" name="Line 77"/>
          <p:cNvSpPr>
            <a:spLocks noChangeShapeType="1"/>
          </p:cNvSpPr>
          <p:nvPr/>
        </p:nvSpPr>
        <p:spPr bwMode="auto">
          <a:xfrm rot="644599">
            <a:off x="3143250" y="5856288"/>
            <a:ext cx="1254125" cy="795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65" name="Line 78"/>
          <p:cNvSpPr>
            <a:spLocks noChangeShapeType="1"/>
          </p:cNvSpPr>
          <p:nvPr/>
        </p:nvSpPr>
        <p:spPr bwMode="auto">
          <a:xfrm rot="20955401" flipV="1">
            <a:off x="4229100" y="5856288"/>
            <a:ext cx="1254125" cy="795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66" name="Line 79"/>
          <p:cNvSpPr>
            <a:spLocks noChangeShapeType="1"/>
          </p:cNvSpPr>
          <p:nvPr/>
        </p:nvSpPr>
        <p:spPr bwMode="auto">
          <a:xfrm rot="644599">
            <a:off x="4210050" y="4846638"/>
            <a:ext cx="1254125" cy="795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67" name="Line 80"/>
          <p:cNvSpPr>
            <a:spLocks noChangeShapeType="1"/>
          </p:cNvSpPr>
          <p:nvPr/>
        </p:nvSpPr>
        <p:spPr bwMode="auto">
          <a:xfrm rot="20955401" flipV="1">
            <a:off x="5295900" y="4846638"/>
            <a:ext cx="1254125" cy="795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68" name="Line 81"/>
          <p:cNvSpPr>
            <a:spLocks noChangeShapeType="1"/>
          </p:cNvSpPr>
          <p:nvPr/>
        </p:nvSpPr>
        <p:spPr bwMode="auto">
          <a:xfrm rot="644599">
            <a:off x="5295900" y="5875338"/>
            <a:ext cx="1254125" cy="795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69" name="Line 82"/>
          <p:cNvSpPr>
            <a:spLocks noChangeShapeType="1"/>
          </p:cNvSpPr>
          <p:nvPr/>
        </p:nvSpPr>
        <p:spPr bwMode="auto">
          <a:xfrm rot="20955401" flipV="1">
            <a:off x="6381750" y="5875338"/>
            <a:ext cx="1254125" cy="795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70" name="Line 83"/>
          <p:cNvSpPr>
            <a:spLocks noChangeShapeType="1"/>
          </p:cNvSpPr>
          <p:nvPr/>
        </p:nvSpPr>
        <p:spPr bwMode="auto">
          <a:xfrm rot="644599">
            <a:off x="6362700" y="4865688"/>
            <a:ext cx="1254125" cy="795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71" name="Line 84"/>
          <p:cNvSpPr>
            <a:spLocks noChangeShapeType="1"/>
          </p:cNvSpPr>
          <p:nvPr/>
        </p:nvSpPr>
        <p:spPr bwMode="auto">
          <a:xfrm rot="20955401" flipV="1">
            <a:off x="7464425" y="4865688"/>
            <a:ext cx="1254125" cy="795337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72" name="Oval 85"/>
          <p:cNvSpPr>
            <a:spLocks noChangeArrowheads="1"/>
          </p:cNvSpPr>
          <p:nvPr/>
        </p:nvSpPr>
        <p:spPr bwMode="auto">
          <a:xfrm flipH="1" flipV="1">
            <a:off x="8582025" y="4702175"/>
            <a:ext cx="101600" cy="87313"/>
          </a:xfrm>
          <a:prstGeom prst="ellipse">
            <a:avLst/>
          </a:prstGeom>
          <a:solidFill>
            <a:srgbClr val="000000"/>
          </a:solidFill>
          <a:ln w="25400" algn="ctr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73" name="Line 86"/>
          <p:cNvSpPr>
            <a:spLocks noChangeShapeType="1"/>
          </p:cNvSpPr>
          <p:nvPr/>
        </p:nvSpPr>
        <p:spPr bwMode="auto">
          <a:xfrm>
            <a:off x="5400675" y="5759450"/>
            <a:ext cx="2111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74" name="Line 89"/>
          <p:cNvSpPr>
            <a:spLocks noChangeShapeType="1"/>
          </p:cNvSpPr>
          <p:nvPr/>
        </p:nvSpPr>
        <p:spPr bwMode="auto">
          <a:xfrm rot="20955401" flipV="1">
            <a:off x="2058988" y="5854700"/>
            <a:ext cx="1254125" cy="795338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75" name="Line 90"/>
          <p:cNvSpPr>
            <a:spLocks noChangeShapeType="1"/>
          </p:cNvSpPr>
          <p:nvPr/>
        </p:nvSpPr>
        <p:spPr bwMode="auto">
          <a:xfrm>
            <a:off x="2130425" y="6762750"/>
            <a:ext cx="2152650" cy="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4076" name="Group 99"/>
          <p:cNvGrpSpPr>
            <a:grpSpLocks/>
          </p:cNvGrpSpPr>
          <p:nvPr/>
        </p:nvGrpSpPr>
        <p:grpSpPr bwMode="auto">
          <a:xfrm>
            <a:off x="6181725" y="2649538"/>
            <a:ext cx="2524125" cy="585787"/>
            <a:chOff x="3970" y="1712"/>
            <a:chExt cx="1590" cy="369"/>
          </a:xfrm>
        </p:grpSpPr>
        <p:graphicFrame>
          <p:nvGraphicFramePr>
            <p:cNvPr id="44080" name="Object 92"/>
            <p:cNvGraphicFramePr>
              <a:graphicFrameLocks noChangeAspect="1"/>
            </p:cNvGraphicFramePr>
            <p:nvPr/>
          </p:nvGraphicFramePr>
          <p:xfrm>
            <a:off x="5204" y="1712"/>
            <a:ext cx="356" cy="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155" name="Equation" r:id="rId9" imgW="228600" imgH="228600" progId="Equation.3">
                    <p:embed/>
                  </p:oleObj>
                </mc:Choice>
                <mc:Fallback>
                  <p:oleObj name="Equation" r:id="rId9" imgW="228600" imgH="228600" progId="Equation.3">
                    <p:embed/>
                    <p:pic>
                      <p:nvPicPr>
                        <p:cNvPr id="0" name="Object 9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04" y="1712"/>
                          <a:ext cx="356" cy="3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CC0000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081" name="Text Box 94"/>
            <p:cNvSpPr txBox="1">
              <a:spLocks noChangeArrowheads="1"/>
            </p:cNvSpPr>
            <p:nvPr/>
          </p:nvSpPr>
          <p:spPr bwMode="auto">
            <a:xfrm>
              <a:off x="3970" y="1754"/>
              <a:ext cx="150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 eaLnBrk="1" hangingPunct="1">
                <a:spcBef>
                  <a:spcPct val="50000"/>
                </a:spcBef>
              </a:pPr>
              <a:r>
                <a:rPr lang="en-US"/>
                <a:t>Trapezoidal</a:t>
              </a:r>
              <a:endParaRPr lang="ru-RU"/>
            </a:p>
          </p:txBody>
        </p:sp>
      </p:grpSp>
      <p:grpSp>
        <p:nvGrpSpPr>
          <p:cNvPr id="44077" name="Group 96"/>
          <p:cNvGrpSpPr>
            <a:grpSpLocks/>
          </p:cNvGrpSpPr>
          <p:nvPr/>
        </p:nvGrpSpPr>
        <p:grpSpPr bwMode="auto">
          <a:xfrm>
            <a:off x="444500" y="4964113"/>
            <a:ext cx="2908300" cy="596900"/>
            <a:chOff x="4192" y="1755"/>
            <a:chExt cx="1376" cy="376"/>
          </a:xfrm>
        </p:grpSpPr>
        <p:graphicFrame>
          <p:nvGraphicFramePr>
            <p:cNvPr id="44078" name="Object 97"/>
            <p:cNvGraphicFramePr>
              <a:graphicFrameLocks noChangeAspect="1"/>
            </p:cNvGraphicFramePr>
            <p:nvPr/>
          </p:nvGraphicFramePr>
          <p:xfrm>
            <a:off x="5212" y="1755"/>
            <a:ext cx="356" cy="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156" name="Equation" r:id="rId11" imgW="228600" imgH="228600" progId="Equation.3">
                    <p:embed/>
                  </p:oleObj>
                </mc:Choice>
                <mc:Fallback>
                  <p:oleObj name="Equation" r:id="rId11" imgW="228600" imgH="228600" progId="Equation.3">
                    <p:embed/>
                    <p:pic>
                      <p:nvPicPr>
                        <p:cNvPr id="0" name="Object 9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12" y="1755"/>
                          <a:ext cx="356" cy="3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CC0000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079" name="Text Box 98"/>
            <p:cNvSpPr txBox="1">
              <a:spLocks noChangeArrowheads="1"/>
            </p:cNvSpPr>
            <p:nvPr/>
          </p:nvSpPr>
          <p:spPr bwMode="auto">
            <a:xfrm>
              <a:off x="4192" y="1804"/>
              <a:ext cx="128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 eaLnBrk="1" hangingPunct="1">
                <a:spcBef>
                  <a:spcPct val="50000"/>
                </a:spcBef>
              </a:pPr>
              <a:r>
                <a:rPr lang="en-US"/>
                <a:t>Parallelogram</a:t>
              </a:r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F4FC64E-576C-4BEA-83C5-FBF867C8DE40}" type="datetime5">
              <a:rPr lang="en-US" sz="1400" smtClean="0"/>
              <a:pPr eaLnBrk="1" hangingPunct="1"/>
              <a:t>4-Feb-15</a:t>
            </a:fld>
            <a:endParaRPr lang="en-US" sz="1400" smtClean="0"/>
          </a:p>
        </p:txBody>
      </p:sp>
      <p:sp>
        <p:nvSpPr>
          <p:cNvPr id="4505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505DE42-894D-413D-A446-2C334874C9C6}" type="slidenum">
              <a:rPr lang="he-IL" sz="1400" smtClean="0">
                <a:cs typeface="Arial" charset="0"/>
              </a:rPr>
              <a:pPr eaLnBrk="1" hangingPunct="1"/>
              <a:t>29</a:t>
            </a:fld>
            <a:endParaRPr lang="en-US" sz="1400" smtClean="0">
              <a:cs typeface="Arial" charset="0"/>
            </a:endParaRPr>
          </a:p>
        </p:txBody>
      </p:sp>
      <p:graphicFrame>
        <p:nvGraphicFramePr>
          <p:cNvPr id="45060" name="Object 26"/>
          <p:cNvGraphicFramePr>
            <a:graphicFrameLocks noChangeAspect="1"/>
          </p:cNvGraphicFramePr>
          <p:nvPr>
            <p:ph idx="1"/>
          </p:nvPr>
        </p:nvGraphicFramePr>
        <p:xfrm>
          <a:off x="5597525" y="0"/>
          <a:ext cx="633413" cy="6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39" name="Equation" r:id="rId3" imgW="228600" imgH="228600" progId="Equation.3">
                  <p:embed/>
                </p:oleObj>
              </mc:Choice>
              <mc:Fallback>
                <p:oleObj name="Equation" r:id="rId3" imgW="228600" imgH="22860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97525" y="0"/>
                        <a:ext cx="633413" cy="633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1" name="Line 24"/>
          <p:cNvSpPr>
            <a:spLocks noChangeShapeType="1"/>
          </p:cNvSpPr>
          <p:nvPr/>
        </p:nvSpPr>
        <p:spPr bwMode="auto">
          <a:xfrm flipH="1">
            <a:off x="5594350" y="715963"/>
            <a:ext cx="17463" cy="28543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2" name="Text Box 28"/>
          <p:cNvSpPr txBox="1">
            <a:spLocks noChangeArrowheads="1"/>
          </p:cNvSpPr>
          <p:nvPr/>
        </p:nvSpPr>
        <p:spPr bwMode="auto">
          <a:xfrm>
            <a:off x="8793163" y="830263"/>
            <a:ext cx="315912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q</a:t>
            </a:r>
          </a:p>
        </p:txBody>
      </p:sp>
      <p:sp>
        <p:nvSpPr>
          <p:cNvPr id="45063" name="Rectangle 60"/>
          <p:cNvSpPr>
            <a:spLocks noGrp="1" noChangeArrowheads="1"/>
          </p:cNvSpPr>
          <p:nvPr>
            <p:ph type="title"/>
          </p:nvPr>
        </p:nvSpPr>
        <p:spPr>
          <a:xfrm>
            <a:off x="1319213" y="0"/>
            <a:ext cx="7062787" cy="663575"/>
          </a:xfrm>
          <a:noFill/>
        </p:spPr>
        <p:txBody>
          <a:bodyPr/>
          <a:lstStyle/>
          <a:p>
            <a:pPr eaLnBrk="1" hangingPunct="1"/>
            <a:r>
              <a:rPr lang="en-US" sz="4000" b="1" dirty="0" smtClean="0"/>
              <a:t>	 </a:t>
            </a:r>
            <a:r>
              <a:rPr lang="en-US" sz="2800" b="1" dirty="0" smtClean="0"/>
              <a:t>Decomposition of  </a:t>
            </a:r>
            <a:r>
              <a:rPr lang="en-US" sz="4000" dirty="0" smtClean="0"/>
              <a:t>   </a:t>
            </a:r>
            <a:endParaRPr lang="ru-RU" sz="4000" dirty="0" smtClean="0"/>
          </a:p>
        </p:txBody>
      </p:sp>
      <p:grpSp>
        <p:nvGrpSpPr>
          <p:cNvPr id="45064" name="Group 70"/>
          <p:cNvGrpSpPr>
            <a:grpSpLocks/>
          </p:cNvGrpSpPr>
          <p:nvPr/>
        </p:nvGrpSpPr>
        <p:grpSpPr bwMode="auto">
          <a:xfrm>
            <a:off x="0" y="638175"/>
            <a:ext cx="8915400" cy="2498725"/>
            <a:chOff x="144" y="453"/>
            <a:chExt cx="5616" cy="1574"/>
          </a:xfrm>
        </p:grpSpPr>
        <p:sp>
          <p:nvSpPr>
            <p:cNvPr id="45097" name="Line 5"/>
            <p:cNvSpPr>
              <a:spLocks noChangeShapeType="1"/>
            </p:cNvSpPr>
            <p:nvPr/>
          </p:nvSpPr>
          <p:spPr bwMode="auto">
            <a:xfrm>
              <a:off x="973" y="1386"/>
              <a:ext cx="13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98" name="Line 6"/>
            <p:cNvSpPr>
              <a:spLocks noChangeShapeType="1"/>
            </p:cNvSpPr>
            <p:nvPr/>
          </p:nvSpPr>
          <p:spPr bwMode="auto">
            <a:xfrm>
              <a:off x="3705" y="1410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99" name="Line 7"/>
            <p:cNvSpPr>
              <a:spLocks noChangeShapeType="1"/>
            </p:cNvSpPr>
            <p:nvPr/>
          </p:nvSpPr>
          <p:spPr bwMode="auto">
            <a:xfrm>
              <a:off x="273" y="749"/>
              <a:ext cx="13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00" name="Line 8"/>
            <p:cNvSpPr>
              <a:spLocks noChangeShapeType="1"/>
            </p:cNvSpPr>
            <p:nvPr/>
          </p:nvSpPr>
          <p:spPr bwMode="auto">
            <a:xfrm>
              <a:off x="1646" y="755"/>
              <a:ext cx="13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01" name="Line 9"/>
            <p:cNvSpPr>
              <a:spLocks noChangeShapeType="1"/>
            </p:cNvSpPr>
            <p:nvPr/>
          </p:nvSpPr>
          <p:spPr bwMode="auto">
            <a:xfrm>
              <a:off x="3002" y="755"/>
              <a:ext cx="13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02" name="Line 10"/>
            <p:cNvSpPr>
              <a:spLocks noChangeShapeType="1"/>
            </p:cNvSpPr>
            <p:nvPr/>
          </p:nvSpPr>
          <p:spPr bwMode="auto">
            <a:xfrm>
              <a:off x="1658" y="2027"/>
              <a:ext cx="13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03" name="Line 11"/>
            <p:cNvSpPr>
              <a:spLocks noChangeShapeType="1"/>
            </p:cNvSpPr>
            <p:nvPr/>
          </p:nvSpPr>
          <p:spPr bwMode="auto">
            <a:xfrm rot="644599">
              <a:off x="213" y="807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04" name="Line 12"/>
            <p:cNvSpPr>
              <a:spLocks noChangeShapeType="1"/>
            </p:cNvSpPr>
            <p:nvPr/>
          </p:nvSpPr>
          <p:spPr bwMode="auto">
            <a:xfrm rot="20955401" flipV="1">
              <a:off x="897" y="807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05" name="Line 13"/>
            <p:cNvSpPr>
              <a:spLocks noChangeShapeType="1"/>
            </p:cNvSpPr>
            <p:nvPr/>
          </p:nvSpPr>
          <p:spPr bwMode="auto">
            <a:xfrm rot="644599">
              <a:off x="897" y="1455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06" name="Line 14"/>
            <p:cNvSpPr>
              <a:spLocks noChangeShapeType="1"/>
            </p:cNvSpPr>
            <p:nvPr/>
          </p:nvSpPr>
          <p:spPr bwMode="auto">
            <a:xfrm rot="20955401" flipV="1">
              <a:off x="1581" y="1455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07" name="Line 15"/>
            <p:cNvSpPr>
              <a:spLocks noChangeShapeType="1"/>
            </p:cNvSpPr>
            <p:nvPr/>
          </p:nvSpPr>
          <p:spPr bwMode="auto">
            <a:xfrm rot="644599">
              <a:off x="1569" y="819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08" name="Line 16"/>
            <p:cNvSpPr>
              <a:spLocks noChangeShapeType="1"/>
            </p:cNvSpPr>
            <p:nvPr/>
          </p:nvSpPr>
          <p:spPr bwMode="auto">
            <a:xfrm rot="20955401" flipV="1">
              <a:off x="2253" y="819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09" name="Line 17"/>
            <p:cNvSpPr>
              <a:spLocks noChangeShapeType="1"/>
            </p:cNvSpPr>
            <p:nvPr/>
          </p:nvSpPr>
          <p:spPr bwMode="auto">
            <a:xfrm rot="644599">
              <a:off x="2253" y="1467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10" name="Line 18"/>
            <p:cNvSpPr>
              <a:spLocks noChangeShapeType="1"/>
            </p:cNvSpPr>
            <p:nvPr/>
          </p:nvSpPr>
          <p:spPr bwMode="auto">
            <a:xfrm rot="20955401" flipV="1">
              <a:off x="2937" y="1467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11" name="Line 19"/>
            <p:cNvSpPr>
              <a:spLocks noChangeShapeType="1"/>
            </p:cNvSpPr>
            <p:nvPr/>
          </p:nvSpPr>
          <p:spPr bwMode="auto">
            <a:xfrm rot="644599">
              <a:off x="2925" y="831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12" name="Line 20"/>
            <p:cNvSpPr>
              <a:spLocks noChangeShapeType="1"/>
            </p:cNvSpPr>
            <p:nvPr/>
          </p:nvSpPr>
          <p:spPr bwMode="auto">
            <a:xfrm rot="20955401" flipV="1">
              <a:off x="3619" y="831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13" name="Oval 22"/>
            <p:cNvSpPr>
              <a:spLocks noChangeArrowheads="1"/>
            </p:cNvSpPr>
            <p:nvPr/>
          </p:nvSpPr>
          <p:spPr bwMode="auto">
            <a:xfrm flipH="1" flipV="1">
              <a:off x="5670" y="730"/>
              <a:ext cx="64" cy="5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114" name="Text Box 23"/>
            <p:cNvSpPr txBox="1">
              <a:spLocks noChangeArrowheads="1"/>
            </p:cNvSpPr>
            <p:nvPr/>
          </p:nvSpPr>
          <p:spPr bwMode="auto">
            <a:xfrm>
              <a:off x="3548" y="1088"/>
              <a:ext cx="762" cy="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i</a:t>
              </a:r>
            </a:p>
            <a:p>
              <a:pPr algn="l" rtl="0"/>
              <a:endParaRPr lang="en-US" sz="2400" i="1"/>
            </a:p>
          </p:txBody>
        </p:sp>
        <p:sp>
          <p:nvSpPr>
            <p:cNvPr id="45115" name="Line 25"/>
            <p:cNvSpPr>
              <a:spLocks noChangeShapeType="1"/>
            </p:cNvSpPr>
            <p:nvPr/>
          </p:nvSpPr>
          <p:spPr bwMode="auto">
            <a:xfrm>
              <a:off x="2319" y="1394"/>
              <a:ext cx="133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16" name="Text Box 57"/>
            <p:cNvSpPr txBox="1">
              <a:spLocks noChangeArrowheads="1"/>
            </p:cNvSpPr>
            <p:nvPr/>
          </p:nvSpPr>
          <p:spPr bwMode="auto">
            <a:xfrm>
              <a:off x="144" y="453"/>
              <a:ext cx="199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p</a:t>
              </a:r>
            </a:p>
          </p:txBody>
        </p:sp>
        <p:sp>
          <p:nvSpPr>
            <p:cNvPr id="45117" name="Line 62"/>
            <p:cNvSpPr>
              <a:spLocks noChangeShapeType="1"/>
            </p:cNvSpPr>
            <p:nvPr/>
          </p:nvSpPr>
          <p:spPr bwMode="auto">
            <a:xfrm>
              <a:off x="4358" y="759"/>
              <a:ext cx="13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18" name="Line 63"/>
            <p:cNvSpPr>
              <a:spLocks noChangeShapeType="1"/>
            </p:cNvSpPr>
            <p:nvPr/>
          </p:nvSpPr>
          <p:spPr bwMode="auto">
            <a:xfrm>
              <a:off x="3686" y="1395"/>
              <a:ext cx="13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19" name="Line 64"/>
            <p:cNvSpPr>
              <a:spLocks noChangeShapeType="1"/>
            </p:cNvSpPr>
            <p:nvPr/>
          </p:nvSpPr>
          <p:spPr bwMode="auto">
            <a:xfrm>
              <a:off x="2998" y="2023"/>
              <a:ext cx="13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20" name="Line 65"/>
            <p:cNvSpPr>
              <a:spLocks noChangeShapeType="1"/>
            </p:cNvSpPr>
            <p:nvPr/>
          </p:nvSpPr>
          <p:spPr bwMode="auto">
            <a:xfrm rot="20955401" flipV="1">
              <a:off x="4279" y="1460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21" name="Line 66"/>
            <p:cNvSpPr>
              <a:spLocks noChangeShapeType="1"/>
            </p:cNvSpPr>
            <p:nvPr/>
          </p:nvSpPr>
          <p:spPr bwMode="auto">
            <a:xfrm rot="20955401" flipV="1">
              <a:off x="4970" y="807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22" name="Line 67"/>
            <p:cNvSpPr>
              <a:spLocks noChangeShapeType="1"/>
            </p:cNvSpPr>
            <p:nvPr/>
          </p:nvSpPr>
          <p:spPr bwMode="auto">
            <a:xfrm rot="644599">
              <a:off x="3628" y="1475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123" name="Line 68"/>
            <p:cNvSpPr>
              <a:spLocks noChangeShapeType="1"/>
            </p:cNvSpPr>
            <p:nvPr/>
          </p:nvSpPr>
          <p:spPr bwMode="auto">
            <a:xfrm rot="644599">
              <a:off x="4298" y="819"/>
              <a:ext cx="790" cy="5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5065" name="Group 83"/>
          <p:cNvGrpSpPr>
            <a:grpSpLocks/>
          </p:cNvGrpSpPr>
          <p:nvPr/>
        </p:nvGrpSpPr>
        <p:grpSpPr bwMode="auto">
          <a:xfrm>
            <a:off x="77788" y="3673475"/>
            <a:ext cx="9020175" cy="2805113"/>
            <a:chOff x="49" y="2314"/>
            <a:chExt cx="5682" cy="1767"/>
          </a:xfrm>
        </p:grpSpPr>
        <p:sp>
          <p:nvSpPr>
            <p:cNvPr id="45068" name="Text Box 56"/>
            <p:cNvSpPr txBox="1">
              <a:spLocks noChangeArrowheads="1"/>
            </p:cNvSpPr>
            <p:nvPr/>
          </p:nvSpPr>
          <p:spPr bwMode="auto">
            <a:xfrm>
              <a:off x="5532" y="2314"/>
              <a:ext cx="199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q</a:t>
              </a:r>
            </a:p>
          </p:txBody>
        </p:sp>
        <p:sp>
          <p:nvSpPr>
            <p:cNvPr id="45069" name="Text Box 71"/>
            <p:cNvSpPr txBox="1">
              <a:spLocks noChangeArrowheads="1"/>
            </p:cNvSpPr>
            <p:nvPr/>
          </p:nvSpPr>
          <p:spPr bwMode="auto">
            <a:xfrm>
              <a:off x="2036" y="2918"/>
              <a:ext cx="762" cy="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i</a:t>
              </a:r>
            </a:p>
            <a:p>
              <a:pPr algn="l" rtl="0"/>
              <a:endParaRPr lang="en-US" sz="2400" i="1"/>
            </a:p>
          </p:txBody>
        </p:sp>
        <p:sp>
          <p:nvSpPr>
            <p:cNvPr id="45070" name="Text Box 21"/>
            <p:cNvSpPr txBox="1">
              <a:spLocks noChangeArrowheads="1"/>
            </p:cNvSpPr>
            <p:nvPr/>
          </p:nvSpPr>
          <p:spPr bwMode="auto">
            <a:xfrm>
              <a:off x="49" y="3804"/>
              <a:ext cx="199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p</a:t>
              </a:r>
            </a:p>
          </p:txBody>
        </p:sp>
        <p:grpSp>
          <p:nvGrpSpPr>
            <p:cNvPr id="45071" name="Group 82"/>
            <p:cNvGrpSpPr>
              <a:grpSpLocks/>
            </p:cNvGrpSpPr>
            <p:nvPr/>
          </p:nvGrpSpPr>
          <p:grpSpPr bwMode="auto">
            <a:xfrm>
              <a:off x="88" y="2563"/>
              <a:ext cx="5530" cy="1302"/>
              <a:chOff x="158" y="2553"/>
              <a:chExt cx="5530" cy="1302"/>
            </a:xfrm>
          </p:grpSpPr>
          <p:sp>
            <p:nvSpPr>
              <p:cNvPr id="45072" name="Line 35"/>
              <p:cNvSpPr>
                <a:spLocks noChangeShapeType="1"/>
              </p:cNvSpPr>
              <p:nvPr/>
            </p:nvSpPr>
            <p:spPr bwMode="auto">
              <a:xfrm>
                <a:off x="901" y="3212"/>
                <a:ext cx="13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73" name="Line 36"/>
              <p:cNvSpPr>
                <a:spLocks noChangeShapeType="1"/>
              </p:cNvSpPr>
              <p:nvPr/>
            </p:nvSpPr>
            <p:spPr bwMode="auto">
              <a:xfrm>
                <a:off x="3649" y="3236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74" name="Line 37"/>
              <p:cNvSpPr>
                <a:spLocks noChangeShapeType="1"/>
              </p:cNvSpPr>
              <p:nvPr/>
            </p:nvSpPr>
            <p:spPr bwMode="auto">
              <a:xfrm>
                <a:off x="1590" y="2581"/>
                <a:ext cx="13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75" name="Line 38"/>
              <p:cNvSpPr>
                <a:spLocks noChangeShapeType="1"/>
              </p:cNvSpPr>
              <p:nvPr/>
            </p:nvSpPr>
            <p:spPr bwMode="auto">
              <a:xfrm>
                <a:off x="2946" y="2581"/>
                <a:ext cx="13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76" name="Line 39"/>
              <p:cNvSpPr>
                <a:spLocks noChangeShapeType="1"/>
              </p:cNvSpPr>
              <p:nvPr/>
            </p:nvSpPr>
            <p:spPr bwMode="auto">
              <a:xfrm>
                <a:off x="1602" y="3853"/>
                <a:ext cx="13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77" name="Line 40"/>
              <p:cNvSpPr>
                <a:spLocks noChangeShapeType="1"/>
              </p:cNvSpPr>
              <p:nvPr/>
            </p:nvSpPr>
            <p:spPr bwMode="auto">
              <a:xfrm rot="20955401" flipV="1">
                <a:off x="841" y="2633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78" name="Line 41"/>
              <p:cNvSpPr>
                <a:spLocks noChangeShapeType="1"/>
              </p:cNvSpPr>
              <p:nvPr/>
            </p:nvSpPr>
            <p:spPr bwMode="auto">
              <a:xfrm rot="644599">
                <a:off x="841" y="3281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79" name="Line 42"/>
              <p:cNvSpPr>
                <a:spLocks noChangeShapeType="1"/>
              </p:cNvSpPr>
              <p:nvPr/>
            </p:nvSpPr>
            <p:spPr bwMode="auto">
              <a:xfrm rot="20955401" flipV="1">
                <a:off x="1525" y="3281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80" name="Line 43"/>
              <p:cNvSpPr>
                <a:spLocks noChangeShapeType="1"/>
              </p:cNvSpPr>
              <p:nvPr/>
            </p:nvSpPr>
            <p:spPr bwMode="auto">
              <a:xfrm rot="644599">
                <a:off x="1513" y="2645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81" name="Line 44"/>
              <p:cNvSpPr>
                <a:spLocks noChangeShapeType="1"/>
              </p:cNvSpPr>
              <p:nvPr/>
            </p:nvSpPr>
            <p:spPr bwMode="auto">
              <a:xfrm rot="20955401" flipV="1">
                <a:off x="2197" y="2645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82" name="Line 45"/>
              <p:cNvSpPr>
                <a:spLocks noChangeShapeType="1"/>
              </p:cNvSpPr>
              <p:nvPr/>
            </p:nvSpPr>
            <p:spPr bwMode="auto">
              <a:xfrm rot="644599">
                <a:off x="2197" y="3293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83" name="Line 46"/>
              <p:cNvSpPr>
                <a:spLocks noChangeShapeType="1"/>
              </p:cNvSpPr>
              <p:nvPr/>
            </p:nvSpPr>
            <p:spPr bwMode="auto">
              <a:xfrm rot="20955401" flipV="1">
                <a:off x="2881" y="3293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84" name="Line 47"/>
              <p:cNvSpPr>
                <a:spLocks noChangeShapeType="1"/>
              </p:cNvSpPr>
              <p:nvPr/>
            </p:nvSpPr>
            <p:spPr bwMode="auto">
              <a:xfrm rot="644599">
                <a:off x="2869" y="2657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85" name="Line 48"/>
              <p:cNvSpPr>
                <a:spLocks noChangeShapeType="1"/>
              </p:cNvSpPr>
              <p:nvPr/>
            </p:nvSpPr>
            <p:spPr bwMode="auto">
              <a:xfrm rot="20955401" flipV="1">
                <a:off x="3563" y="2657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86" name="Oval 49"/>
              <p:cNvSpPr>
                <a:spLocks noChangeArrowheads="1"/>
              </p:cNvSpPr>
              <p:nvPr/>
            </p:nvSpPr>
            <p:spPr bwMode="auto">
              <a:xfrm flipH="1" flipV="1">
                <a:off x="5602" y="2553"/>
                <a:ext cx="64" cy="55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87" name="Line 50"/>
              <p:cNvSpPr>
                <a:spLocks noChangeShapeType="1"/>
              </p:cNvSpPr>
              <p:nvPr/>
            </p:nvSpPr>
            <p:spPr bwMode="auto">
              <a:xfrm>
                <a:off x="2263" y="3220"/>
                <a:ext cx="133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88" name="Line 51"/>
              <p:cNvSpPr>
                <a:spLocks noChangeShapeType="1"/>
              </p:cNvSpPr>
              <p:nvPr/>
            </p:nvSpPr>
            <p:spPr bwMode="auto">
              <a:xfrm rot="20955401" flipV="1">
                <a:off x="158" y="3280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89" name="Line 52"/>
              <p:cNvSpPr>
                <a:spLocks noChangeShapeType="1"/>
              </p:cNvSpPr>
              <p:nvPr/>
            </p:nvSpPr>
            <p:spPr bwMode="auto">
              <a:xfrm>
                <a:off x="203" y="3852"/>
                <a:ext cx="135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90" name="Line 72"/>
              <p:cNvSpPr>
                <a:spLocks noChangeShapeType="1"/>
              </p:cNvSpPr>
              <p:nvPr/>
            </p:nvSpPr>
            <p:spPr bwMode="auto">
              <a:xfrm>
                <a:off x="4284" y="2581"/>
                <a:ext cx="13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91" name="Line 74"/>
              <p:cNvSpPr>
                <a:spLocks noChangeShapeType="1"/>
              </p:cNvSpPr>
              <p:nvPr/>
            </p:nvSpPr>
            <p:spPr bwMode="auto">
              <a:xfrm>
                <a:off x="3605" y="3220"/>
                <a:ext cx="13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92" name="Line 75"/>
              <p:cNvSpPr>
                <a:spLocks noChangeShapeType="1"/>
              </p:cNvSpPr>
              <p:nvPr/>
            </p:nvSpPr>
            <p:spPr bwMode="auto">
              <a:xfrm>
                <a:off x="2940" y="3855"/>
                <a:ext cx="13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93" name="Line 76"/>
              <p:cNvSpPr>
                <a:spLocks noChangeShapeType="1"/>
              </p:cNvSpPr>
              <p:nvPr/>
            </p:nvSpPr>
            <p:spPr bwMode="auto">
              <a:xfrm rot="20955401" flipV="1">
                <a:off x="4226" y="3280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94" name="Line 77"/>
              <p:cNvSpPr>
                <a:spLocks noChangeShapeType="1"/>
              </p:cNvSpPr>
              <p:nvPr/>
            </p:nvSpPr>
            <p:spPr bwMode="auto">
              <a:xfrm rot="20955401" flipV="1">
                <a:off x="4898" y="2657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95" name="Line 78"/>
              <p:cNvSpPr>
                <a:spLocks noChangeShapeType="1"/>
              </p:cNvSpPr>
              <p:nvPr/>
            </p:nvSpPr>
            <p:spPr bwMode="auto">
              <a:xfrm rot="644599">
                <a:off x="4226" y="2645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96" name="Line 79"/>
              <p:cNvSpPr>
                <a:spLocks noChangeShapeType="1"/>
              </p:cNvSpPr>
              <p:nvPr/>
            </p:nvSpPr>
            <p:spPr bwMode="auto">
              <a:xfrm rot="644599">
                <a:off x="3554" y="3281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45066" name="Line 84"/>
          <p:cNvSpPr>
            <a:spLocks noChangeShapeType="1"/>
          </p:cNvSpPr>
          <p:nvPr/>
        </p:nvSpPr>
        <p:spPr bwMode="auto">
          <a:xfrm flipH="1">
            <a:off x="3444875" y="3717925"/>
            <a:ext cx="17463" cy="28543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" name="Rectangle 66"/>
          <p:cNvSpPr/>
          <p:nvPr/>
        </p:nvSpPr>
        <p:spPr>
          <a:xfrm>
            <a:off x="157956" y="3351213"/>
            <a:ext cx="8716169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Decomposition vertex</a:t>
            </a:r>
            <a:r>
              <a:rPr lang="en-US" dirty="0"/>
              <a:t> is chosen in the </a:t>
            </a:r>
            <a:r>
              <a:rPr lang="en-US" b="1" dirty="0" smtClean="0">
                <a:solidFill>
                  <a:srgbClr val="FF3300"/>
                </a:solidFill>
              </a:rPr>
              <a:t>middle </a:t>
            </a:r>
            <a:r>
              <a:rPr lang="en-US" dirty="0"/>
              <a:t>of </a:t>
            </a:r>
            <a:r>
              <a:rPr lang="en-US" dirty="0" err="1" smtClean="0"/>
              <a:t>subgraph</a:t>
            </a:r>
            <a:r>
              <a:rPr lang="en-US" dirty="0" smtClean="0"/>
              <a:t>. 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F7CC079-DFD2-4ED1-A0D5-902360A1A07E}" type="datetime5">
              <a:rPr lang="en-US" sz="1400" smtClean="0"/>
              <a:pPr eaLnBrk="1" hangingPunct="1"/>
              <a:t>4-Feb-15</a:t>
            </a:fld>
            <a:endParaRPr lang="en-US" sz="1400" smtClean="0"/>
          </a:p>
        </p:txBody>
      </p:sp>
      <p:sp>
        <p:nvSpPr>
          <p:cNvPr id="1945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3468D29-4CB2-43E7-9F18-20F487BD8A0A}" type="slidenum">
              <a:rPr lang="he-IL" sz="1400" smtClean="0">
                <a:cs typeface="Arial" charset="0"/>
              </a:rPr>
              <a:pPr eaLnBrk="1" hangingPunct="1"/>
              <a:t>3</a:t>
            </a:fld>
            <a:endParaRPr lang="en-US" sz="1400" smtClean="0">
              <a:cs typeface="Arial" charset="0"/>
            </a:endParaRPr>
          </a:p>
        </p:txBody>
      </p:sp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b="1" u="sng" smtClean="0">
                <a:solidFill>
                  <a:srgbClr val="FF3300"/>
                </a:solidFill>
              </a:rPr>
              <a:t>The Goal:</a:t>
            </a:r>
          </a:p>
        </p:txBody>
      </p:sp>
      <p:sp>
        <p:nvSpPr>
          <p:cNvPr id="258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l" rtl="0" eaLnBrk="1" hangingPunct="1">
              <a:buFontTx/>
              <a:buNone/>
            </a:pPr>
            <a:r>
              <a:rPr lang="en-US" sz="4000" b="1" dirty="0" smtClean="0">
                <a:solidFill>
                  <a:srgbClr val="0000CC"/>
                </a:solidFill>
              </a:rPr>
              <a:t>Efficient computation on a graph</a:t>
            </a:r>
          </a:p>
          <a:p>
            <a:pPr algn="l" rtl="0" eaLnBrk="1" hangingPunct="1">
              <a:buFontTx/>
              <a:buNone/>
            </a:pPr>
            <a:endParaRPr lang="en-US" sz="4000" b="1" dirty="0" smtClean="0">
              <a:solidFill>
                <a:srgbClr val="0000CC"/>
              </a:solidFill>
            </a:endParaRPr>
          </a:p>
          <a:p>
            <a:pPr algn="l" rtl="0" eaLnBrk="1" hangingPunct="1">
              <a:buFontTx/>
              <a:buNone/>
            </a:pPr>
            <a:endParaRPr lang="en-US" sz="4000" b="1" dirty="0" smtClean="0">
              <a:solidFill>
                <a:srgbClr val="0000CC"/>
              </a:solidFill>
            </a:endParaRPr>
          </a:p>
          <a:p>
            <a:pPr algn="l" rtl="0" eaLnBrk="1" hangingPunct="1">
              <a:buFontTx/>
              <a:buNone/>
            </a:pPr>
            <a:r>
              <a:rPr lang="en-US" sz="4000" b="1" dirty="0" smtClean="0">
                <a:solidFill>
                  <a:srgbClr val="CC00CC"/>
                </a:solidFill>
              </a:rPr>
              <a:t>What is</a:t>
            </a:r>
            <a:r>
              <a:rPr lang="en-US" sz="4000" b="1" dirty="0" smtClean="0">
                <a:solidFill>
                  <a:srgbClr val="0000CC"/>
                </a:solidFill>
              </a:rPr>
              <a:t> an efficient computation</a:t>
            </a:r>
            <a:r>
              <a:rPr lang="en-US" sz="4000" b="1" dirty="0" smtClean="0">
                <a:solidFill>
                  <a:srgbClr val="CC00CC"/>
                </a:solidFill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8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8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8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8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051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Date Placeholder 5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DD8B2BA-6782-4131-9707-8BD4F912E504}" type="datetime5">
              <a:rPr lang="en-US" sz="1400" smtClean="0"/>
              <a:pPr eaLnBrk="1" hangingPunct="1"/>
              <a:t>4-Feb-15</a:t>
            </a:fld>
            <a:endParaRPr lang="en-US" sz="1400" smtClean="0"/>
          </a:p>
        </p:txBody>
      </p:sp>
      <p:sp>
        <p:nvSpPr>
          <p:cNvPr id="46083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CA9ECFB-993E-4C4D-863F-3BC92E92BE9B}" type="slidenum">
              <a:rPr lang="he-IL" sz="1400" smtClean="0">
                <a:cs typeface="Arial" charset="0"/>
              </a:rPr>
              <a:pPr eaLnBrk="1" hangingPunct="1"/>
              <a:t>30</a:t>
            </a:fld>
            <a:endParaRPr lang="en-US" sz="1400" smtClean="0">
              <a:cs typeface="Arial" charset="0"/>
            </a:endParaRPr>
          </a:p>
        </p:txBody>
      </p:sp>
      <p:sp>
        <p:nvSpPr>
          <p:cNvPr id="4608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61925" y="174625"/>
            <a:ext cx="8982075" cy="2838450"/>
          </a:xfrm>
        </p:spPr>
        <p:txBody>
          <a:bodyPr/>
          <a:lstStyle/>
          <a:p>
            <a:pPr algn="l" rtl="0">
              <a:lnSpc>
                <a:spcPct val="80000"/>
              </a:lnSpc>
              <a:buFontTx/>
              <a:buNone/>
            </a:pPr>
            <a:r>
              <a:rPr lang="en-US" sz="2800" b="1" smtClean="0"/>
              <a:t>	</a:t>
            </a:r>
            <a:r>
              <a:rPr lang="en-US" sz="2800" smtClean="0"/>
              <a:t>      is decomposed into </a:t>
            </a:r>
            <a:r>
              <a:rPr lang="en-US" sz="2800" b="1" smtClean="0"/>
              <a:t>six</a:t>
            </a:r>
            <a:r>
              <a:rPr lang="en-US" sz="2800" smtClean="0"/>
              <a:t> subgraphs: </a:t>
            </a:r>
            <a:r>
              <a:rPr lang="en-US" sz="2800" b="1" smtClean="0"/>
              <a:t>two</a:t>
            </a:r>
            <a:r>
              <a:rPr lang="en-US" sz="2800" smtClean="0"/>
              <a:t>          subgraphs </a:t>
            </a:r>
          </a:p>
          <a:p>
            <a:pPr algn="l" rtl="0">
              <a:lnSpc>
                <a:spcPct val="80000"/>
              </a:lnSpc>
              <a:buFontTx/>
              <a:buNone/>
            </a:pPr>
            <a:r>
              <a:rPr lang="en-US" sz="2800" smtClean="0"/>
              <a:t>  and </a:t>
            </a:r>
            <a:r>
              <a:rPr lang="en-US" sz="2800" b="1" smtClean="0"/>
              <a:t>four </a:t>
            </a:r>
            <a:r>
              <a:rPr lang="en-US" sz="2800" smtClean="0"/>
              <a:t>        subgraphs.</a:t>
            </a:r>
          </a:p>
          <a:p>
            <a:pPr algn="l" rtl="0">
              <a:lnSpc>
                <a:spcPct val="80000"/>
              </a:lnSpc>
              <a:buFontTx/>
              <a:buNone/>
            </a:pPr>
            <a:endParaRPr lang="en-US" sz="2800" smtClean="0"/>
          </a:p>
          <a:p>
            <a:pPr algn="l" rtl="0">
              <a:lnSpc>
                <a:spcPct val="80000"/>
              </a:lnSpc>
              <a:buFontTx/>
              <a:buNone/>
            </a:pPr>
            <a:r>
              <a:rPr lang="en-US" sz="2400" smtClean="0"/>
              <a:t>    </a:t>
            </a:r>
            <a:r>
              <a:rPr lang="en-US" sz="2800" b="1" smtClean="0"/>
              <a:t>There are no new kinds of subgraphs!</a:t>
            </a:r>
          </a:p>
          <a:p>
            <a:pPr algn="l" rtl="0">
              <a:lnSpc>
                <a:spcPct val="80000"/>
              </a:lnSpc>
              <a:buFontTx/>
              <a:buNone/>
            </a:pPr>
            <a:endParaRPr lang="en-US" sz="2400" smtClean="0"/>
          </a:p>
          <a:p>
            <a:pPr algn="l" rtl="0">
              <a:lnSpc>
                <a:spcPct val="80000"/>
              </a:lnSpc>
              <a:buFontTx/>
              <a:buNone/>
            </a:pPr>
            <a:r>
              <a:rPr lang="en-US" sz="2400" smtClean="0"/>
              <a:t>    </a:t>
            </a:r>
          </a:p>
          <a:p>
            <a:pPr algn="l" rtl="0">
              <a:lnSpc>
                <a:spcPct val="80000"/>
              </a:lnSpc>
              <a:buFontTx/>
              <a:buNone/>
            </a:pPr>
            <a:r>
              <a:rPr lang="en-US" sz="2400" smtClean="0"/>
              <a:t> </a:t>
            </a:r>
          </a:p>
        </p:txBody>
      </p:sp>
      <p:graphicFrame>
        <p:nvGraphicFramePr>
          <p:cNvPr id="46085" name="Object 3"/>
          <p:cNvGraphicFramePr>
            <a:graphicFrameLocks noChangeAspect="1"/>
          </p:cNvGraphicFramePr>
          <p:nvPr>
            <p:ph sz="quarter" idx="2"/>
          </p:nvPr>
        </p:nvGraphicFramePr>
        <p:xfrm>
          <a:off x="334963" y="0"/>
          <a:ext cx="604837" cy="604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56" name="Equation" r:id="rId3" imgW="228600" imgH="228600" progId="Equation.3">
                  <p:embed/>
                </p:oleObj>
              </mc:Choice>
              <mc:Fallback>
                <p:oleObj name="Equation" r:id="rId3" imgW="22860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963" y="0"/>
                        <a:ext cx="604837" cy="604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6" name="Object 5"/>
          <p:cNvGraphicFramePr>
            <a:graphicFrameLocks noChangeAspect="1"/>
          </p:cNvGraphicFramePr>
          <p:nvPr/>
        </p:nvGraphicFramePr>
        <p:xfrm>
          <a:off x="6757988" y="0"/>
          <a:ext cx="617537" cy="61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57" name="Equation" r:id="rId5" imgW="228600" imgH="228600" progId="Equation.3">
                  <p:embed/>
                </p:oleObj>
              </mc:Choice>
              <mc:Fallback>
                <p:oleObj name="Equation" r:id="rId5" imgW="22860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7988" y="0"/>
                        <a:ext cx="617537" cy="617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7" name="Object 58"/>
          <p:cNvGraphicFramePr>
            <a:graphicFrameLocks noChangeAspect="1"/>
          </p:cNvGraphicFramePr>
          <p:nvPr>
            <p:ph sz="quarter" idx="3"/>
          </p:nvPr>
        </p:nvGraphicFramePr>
        <p:xfrm>
          <a:off x="1773238" y="446088"/>
          <a:ext cx="604837" cy="604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58" name="Equation" r:id="rId7" imgW="228600" imgH="228600" progId="Equation.3">
                  <p:embed/>
                </p:oleObj>
              </mc:Choice>
              <mc:Fallback>
                <p:oleObj name="Equation" r:id="rId7" imgW="228600" imgH="228600" progId="Equation.3">
                  <p:embed/>
                  <p:pic>
                    <p:nvPicPr>
                      <p:cNvPr id="0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3238" y="446088"/>
                        <a:ext cx="604837" cy="604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9981" name="Text Box 61"/>
          <p:cNvSpPr txBox="1">
            <a:spLocks noChangeArrowheads="1"/>
          </p:cNvSpPr>
          <p:nvPr/>
        </p:nvSpPr>
        <p:spPr bwMode="auto">
          <a:xfrm>
            <a:off x="630238" y="2084388"/>
            <a:ext cx="7469187" cy="868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rtl="0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dirty="0"/>
              <a:t>Thus, a current </a:t>
            </a:r>
            <a:r>
              <a:rPr lang="en-US" b="1" dirty="0" err="1"/>
              <a:t>subgraph</a:t>
            </a:r>
            <a:r>
              <a:rPr lang="en-US" dirty="0"/>
              <a:t> is decomposed into 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six</a:t>
            </a:r>
            <a:r>
              <a:rPr lang="en-US" dirty="0"/>
              <a:t> </a:t>
            </a:r>
            <a:r>
              <a:rPr lang="en-US" b="1" dirty="0" err="1"/>
              <a:t>subgraphs</a:t>
            </a:r>
            <a:r>
              <a:rPr lang="en-US" dirty="0"/>
              <a:t> in each recursive step.</a:t>
            </a:r>
          </a:p>
        </p:txBody>
      </p:sp>
      <p:graphicFrame>
        <p:nvGraphicFramePr>
          <p:cNvPr id="209986" name="Object 6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0084589"/>
              </p:ext>
            </p:extLst>
          </p:nvPr>
        </p:nvGraphicFramePr>
        <p:xfrm>
          <a:off x="2463800" y="4600575"/>
          <a:ext cx="35306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59" name="Equation" r:id="rId9" imgW="977760" imgH="228600" progId="Equation.3">
                  <p:embed/>
                </p:oleObj>
              </mc:Choice>
              <mc:Fallback>
                <p:oleObj name="Equation" r:id="rId9" imgW="977760" imgH="228600" progId="Equation.3">
                  <p:embed/>
                  <p:pic>
                    <p:nvPicPr>
                      <p:cNvPr id="0" name="Object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3800" y="4600575"/>
                        <a:ext cx="3530600" cy="825500"/>
                      </a:xfrm>
                      <a:prstGeom prst="rect">
                        <a:avLst/>
                      </a:prstGeom>
                      <a:solidFill>
                        <a:srgbClr val="FFFF66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9987" name="Text Box 67"/>
          <p:cNvSpPr txBox="1">
            <a:spLocks noChangeArrowheads="1"/>
          </p:cNvSpPr>
          <p:nvPr/>
        </p:nvSpPr>
        <p:spPr bwMode="auto">
          <a:xfrm>
            <a:off x="438150" y="5695950"/>
            <a:ext cx="8358188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rtl="0">
              <a:spcBef>
                <a:spcPct val="50000"/>
              </a:spcBef>
              <a:defRPr/>
            </a:pPr>
            <a:r>
              <a:rPr lang="en-US" sz="4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 same polynomial complexity!</a:t>
            </a:r>
            <a:endParaRPr lang="ru-RU" sz="44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9988" name="Text Box 68"/>
          <p:cNvSpPr txBox="1">
            <a:spLocks noChangeArrowheads="1"/>
          </p:cNvSpPr>
          <p:nvPr/>
        </p:nvSpPr>
        <p:spPr bwMode="auto">
          <a:xfrm>
            <a:off x="325438" y="3624263"/>
            <a:ext cx="83359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rtl="0" eaLnBrk="1" hangingPunct="1">
              <a:spcBef>
                <a:spcPct val="50000"/>
              </a:spcBef>
            </a:pPr>
            <a:r>
              <a:rPr lang="en-US" sz="2400" b="1" dirty="0"/>
              <a:t>The total number of labels in the expression for SR of size </a:t>
            </a:r>
            <a:r>
              <a:rPr lang="en-US" sz="2400" b="1" i="1" dirty="0"/>
              <a:t>n</a:t>
            </a:r>
            <a:r>
              <a:rPr lang="en-US" sz="2400" b="1" dirty="0"/>
              <a:t>: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09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209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87" grpId="0"/>
      <p:bldP spid="20998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7315" y="261870"/>
            <a:ext cx="7772400" cy="1143000"/>
          </a:xfrm>
        </p:spPr>
        <p:txBody>
          <a:bodyPr/>
          <a:lstStyle/>
          <a:p>
            <a:pPr rtl="0"/>
            <a:r>
              <a:rPr lang="en-US" dirty="0">
                <a:solidFill>
                  <a:srgbClr val="000000"/>
                </a:solidFill>
              </a:rPr>
              <a:t>Square Rhomboid:</a:t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dirty="0">
                <a:solidFill>
                  <a:srgbClr val="000000"/>
                </a:solidFill>
              </a:rPr>
              <a:t>1-VDM against 2-VDM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11557" y="1891047"/>
                <a:ext cx="7943045" cy="4728694"/>
              </a:xfrm>
            </p:spPr>
            <p:txBody>
              <a:bodyPr/>
              <a:lstStyle/>
              <a:p>
                <a:pPr algn="l" rtl="0"/>
                <a:r>
                  <a:rPr lang="en-US" sz="2800" dirty="0" smtClean="0"/>
                  <a:t>Numerically 1-VDM is more efficient than 2-VDM</a:t>
                </a:r>
              </a:p>
              <a:p>
                <a:pPr algn="l" rtl="0"/>
                <a:endParaRPr lang="en-US" sz="2400" dirty="0" smtClean="0"/>
              </a:p>
              <a:p>
                <a:pPr lvl="0" algn="l" rtl="0"/>
                <a:r>
                  <a:rPr lang="en-US" sz="2800" dirty="0">
                    <a:solidFill>
                      <a:srgbClr val="000000"/>
                    </a:solidFill>
                  </a:rPr>
                  <a:t>Example:</a:t>
                </a:r>
                <a:endParaRPr lang="en-US" sz="2800" dirty="0">
                  <a:solidFill>
                    <a:srgbClr val="000000"/>
                  </a:solidFill>
                </a:endParaRPr>
              </a:p>
              <a:p>
                <a:pPr lvl="1" algn="l" rtl="0">
                  <a:buFont typeface="Arial" pitchFamily="34" charset="0"/>
                  <a:buChar char="•"/>
                </a:pPr>
                <a:r>
                  <a:rPr lang="en-US" dirty="0">
                    <a:solidFill>
                      <a:srgbClr val="000000"/>
                    </a:solidFill>
                  </a:rPr>
                  <a:t>2-VDM –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0000"/>
                        </a:solidFill>
                        <a:latin typeface="Cambria Math"/>
                        <a:ea typeface="+mn-ea"/>
                        <a:cs typeface="+mn-cs"/>
                      </a:rPr>
                      <m:t>𝑇</m:t>
                    </m:r>
                    <m:d>
                      <m:dPr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lang="en-US">
                            <a:solidFill>
                              <a:srgbClr val="000000"/>
                            </a:solidFill>
                            <a:latin typeface="Cambria Math"/>
                            <a:ea typeface="+mn-ea"/>
                            <a:cs typeface="+mn-cs"/>
                          </a:rPr>
                          <m:t>50</m:t>
                        </m:r>
                      </m:e>
                    </m:d>
                  </m:oMath>
                </a14:m>
                <a:r>
                  <a:rPr lang="en-US" dirty="0">
                    <a:solidFill>
                      <a:srgbClr val="000000"/>
                    </a:solidFill>
                  </a:rPr>
                  <a:t>=</a:t>
                </a:r>
                <a:r>
                  <a:rPr lang="en-US" dirty="0">
                    <a:solidFill>
                      <a:srgbClr val="FF0000"/>
                    </a:solidFill>
                  </a:rPr>
                  <a:t>43585</a:t>
                </a:r>
              </a:p>
              <a:p>
                <a:pPr lvl="1" algn="l" rtl="0">
                  <a:buFont typeface="Arial" pitchFamily="34" charset="0"/>
                  <a:buChar char="•"/>
                </a:pPr>
                <a:r>
                  <a:rPr lang="en-US" dirty="0">
                    <a:solidFill>
                      <a:srgbClr val="000000"/>
                    </a:solidFill>
                  </a:rPr>
                  <a:t>1-VDM </a:t>
                </a:r>
                <a:r>
                  <a:rPr lang="en-US" dirty="0">
                    <a:solidFill>
                      <a:srgbClr val="000000"/>
                    </a:solidFill>
                  </a:rPr>
                  <a:t>–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0000"/>
                        </a:solidFill>
                        <a:latin typeface="Cambria Math"/>
                      </a:rPr>
                      <m:t>𝑇</m:t>
                    </m:r>
                    <m:d>
                      <m:dPr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>
                            <a:solidFill>
                              <a:srgbClr val="000000"/>
                            </a:solidFill>
                            <a:latin typeface="Cambria Math"/>
                          </a:rPr>
                          <m:t>50</m:t>
                        </m:r>
                      </m:e>
                    </m:d>
                  </m:oMath>
                </a14:m>
                <a:r>
                  <a:rPr lang="en-US" dirty="0">
                    <a:solidFill>
                      <a:srgbClr val="000000"/>
                    </a:solidFill>
                  </a:rPr>
                  <a:t>=</a:t>
                </a:r>
                <a:r>
                  <a:rPr lang="en-US" dirty="0">
                    <a:solidFill>
                      <a:srgbClr val="FF0000"/>
                    </a:solidFill>
                  </a:rPr>
                  <a:t>28741</a:t>
                </a:r>
                <a:endParaRPr lang="en-US" dirty="0">
                  <a:solidFill>
                    <a:srgbClr val="FF0000"/>
                  </a:solidFill>
                </a:endParaRPr>
              </a:p>
              <a:p>
                <a:pPr algn="l" rtl="0"/>
                <a:endParaRPr lang="en-US" sz="2800" dirty="0" smtClean="0">
                  <a:solidFill>
                    <a:srgbClr val="000000"/>
                  </a:solidFill>
                </a:endParaRPr>
              </a:p>
              <a:p>
                <a:pPr algn="l" rtl="0"/>
                <a:r>
                  <a:rPr lang="en-US" sz="2800" dirty="0" smtClean="0">
                    <a:solidFill>
                      <a:srgbClr val="000000"/>
                    </a:solidFill>
                  </a:rPr>
                  <a:t>Explicit formula for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0000"/>
                        </a:solidFill>
                        <a:latin typeface="Cambria Math"/>
                      </a:rPr>
                      <m:t>𝑇</m:t>
                    </m:r>
                    <m:d>
                      <m:dPr>
                        <m:ctrlPr>
                          <a:rPr lang="en-US" sz="2800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sz="2800" dirty="0" smtClean="0"/>
                  <a:t> (</a:t>
                </a:r>
                <a:r>
                  <a:rPr lang="en-US" sz="2800" b="1" i="1" kern="1200" dirty="0" smtClean="0">
                    <a:solidFill>
                      <a:srgbClr val="000000"/>
                    </a:solidFill>
                    <a:latin typeface="Times New Roman" pitchFamily="18" charset="0"/>
                  </a:rPr>
                  <a:t>n</a:t>
                </a:r>
                <a:r>
                  <a:rPr lang="en-US" sz="2800" b="1" kern="1200" dirty="0" smtClean="0">
                    <a:solidFill>
                      <a:srgbClr val="000000"/>
                    </a:solidFill>
                    <a:latin typeface="Times New Roman" pitchFamily="18" charset="0"/>
                  </a:rPr>
                  <a:t> </a:t>
                </a:r>
                <a:r>
                  <a:rPr lang="en-US" sz="2800" b="1" kern="1200" dirty="0">
                    <a:solidFill>
                      <a:srgbClr val="000000"/>
                    </a:solidFill>
                    <a:latin typeface="Times New Roman" pitchFamily="18" charset="0"/>
                  </a:rPr>
                  <a:t>= </a:t>
                </a:r>
                <a:r>
                  <a:rPr lang="en-US" sz="2800" b="1" kern="1200" dirty="0" smtClean="0">
                    <a:solidFill>
                      <a:srgbClr val="000000"/>
                    </a:solidFill>
                    <a:latin typeface="Times New Roman" pitchFamily="18" charset="0"/>
                  </a:rPr>
                  <a:t>2</a:t>
                </a:r>
                <a:r>
                  <a:rPr lang="en-US" sz="2800" b="1" i="1" kern="1200" baseline="30000" dirty="0" smtClean="0">
                    <a:solidFill>
                      <a:srgbClr val="000000"/>
                    </a:solidFill>
                    <a:latin typeface="Times New Roman" pitchFamily="18" charset="0"/>
                  </a:rPr>
                  <a:t>k</a:t>
                </a:r>
                <a:r>
                  <a:rPr lang="en-US" sz="2800" kern="1200" dirty="0" smtClean="0">
                    <a:solidFill>
                      <a:srgbClr val="000000"/>
                    </a:solidFill>
                    <a:latin typeface="Times New Roman" pitchFamily="18" charset="0"/>
                  </a:rPr>
                  <a:t>)</a:t>
                </a:r>
                <a:r>
                  <a:rPr lang="en-US" sz="2800" dirty="0" smtClean="0"/>
                  <a:t>:</a:t>
                </a:r>
              </a:p>
              <a:p>
                <a:pPr lvl="1" algn="l" rtl="0">
                  <a:buFont typeface="Arial" pitchFamily="34" charset="0"/>
                  <a:buChar char="•"/>
                </a:pPr>
                <a:r>
                  <a:rPr lang="en-US" dirty="0" smtClean="0"/>
                  <a:t>2-VDM – includes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</a:rPr>
                      <m:t>𝟏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</a:rPr>
                      <m:t>.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</a:rPr>
                      <m:t>𝟓𝟕</m:t>
                    </m:r>
                    <m:sSup>
                      <m:sSupPr>
                        <m:ctrlPr>
                          <a:rPr lang="en-US" b="0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/>
                          </a:rPr>
                          <m:t>𝑛</m:t>
                        </m:r>
                      </m:e>
                      <m:sup>
                        <m:sSub>
                          <m:sSubPr>
                            <m:ctrlPr>
                              <a:rPr lang="en-US" b="0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/>
                              </a:rPr>
                              <m:t>𝑙𝑜𝑔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US" b="0" i="1" dirty="0" smtClean="0">
                            <a:latin typeface="Cambria Math"/>
                          </a:rPr>
                          <m:t>6</m:t>
                        </m:r>
                      </m:sup>
                    </m:sSup>
                  </m:oMath>
                </a14:m>
                <a:endParaRPr lang="en-US" dirty="0" smtClean="0"/>
              </a:p>
              <a:p>
                <a:pPr lvl="1" algn="l" rtl="0">
                  <a:buFont typeface="Arial" pitchFamily="34" charset="0"/>
                  <a:buChar char="•"/>
                </a:pPr>
                <a:r>
                  <a:rPr lang="en-US" dirty="0" smtClean="0">
                    <a:solidFill>
                      <a:srgbClr val="000000"/>
                    </a:solidFill>
                    <a:ea typeface="+mn-ea"/>
                    <a:cs typeface="+mn-cs"/>
                  </a:rPr>
                  <a:t>1-VDM </a:t>
                </a:r>
                <a:r>
                  <a:rPr lang="en-US" dirty="0">
                    <a:solidFill>
                      <a:srgbClr val="000000"/>
                    </a:solidFill>
                    <a:ea typeface="+mn-ea"/>
                    <a:cs typeface="+mn-cs"/>
                  </a:rPr>
                  <a:t>– includes </a:t>
                </a:r>
                <a14:m>
                  <m:oMath xmlns:m="http://schemas.openxmlformats.org/officeDocument/2006/math">
                    <m:r>
                      <a:rPr kumimoji="0" lang="en-US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+mn-cs"/>
                      </a:rPr>
                      <m:t>𝟏</m:t>
                    </m:r>
                    <m:r>
                      <a:rPr kumimoji="0" lang="en-US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+mn-cs"/>
                      </a:rPr>
                      <m:t>.</m:t>
                    </m:r>
                    <m:r>
                      <a:rPr kumimoji="0" lang="en-US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+mn-cs"/>
                      </a:rPr>
                      <m:t>𝟏𝟒</m:t>
                    </m:r>
                    <m:sSup>
                      <m:sSupPr>
                        <m:ctrlPr>
                          <a:rPr lang="en-US" i="1" dirty="0">
                            <a:solidFill>
                              <a:srgbClr val="000000"/>
                            </a:solidFill>
                            <a:latin typeface="Cambria Math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lang="en-US" i="1" dirty="0">
                            <a:solidFill>
                              <a:srgbClr val="000000"/>
                            </a:solidFill>
                            <a:latin typeface="Cambria Math"/>
                            <a:ea typeface="+mn-ea"/>
                            <a:cs typeface="+mn-cs"/>
                          </a:rPr>
                          <m:t>𝑛</m:t>
                        </m:r>
                      </m:e>
                      <m:sup>
                        <m:sSub>
                          <m:sSubPr>
                            <m:ctrlPr>
                              <a:rPr lang="en-US" i="1" dirty="0">
                                <a:solidFill>
                                  <a:srgbClr val="000000"/>
                                </a:solidFill>
                                <a:latin typeface="Cambria Math"/>
                                <a:ea typeface="+mn-ea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solidFill>
                                  <a:srgbClr val="000000"/>
                                </a:solidFill>
                                <a:latin typeface="Cambria Math"/>
                                <a:ea typeface="+mn-ea"/>
                                <a:cs typeface="+mn-cs"/>
                              </a:rPr>
                              <m:t>𝑙𝑜𝑔</m:t>
                            </m:r>
                          </m:e>
                          <m:sub>
                            <m:r>
                              <a:rPr lang="en-US" i="1" dirty="0">
                                <a:solidFill>
                                  <a:srgbClr val="000000"/>
                                </a:solidFill>
                                <a:latin typeface="Cambria Math"/>
                                <a:ea typeface="+mn-ea"/>
                                <a:cs typeface="+mn-cs"/>
                              </a:rPr>
                              <m:t>2</m:t>
                            </m:r>
                          </m:sub>
                        </m:sSub>
                        <m:r>
                          <a:rPr lang="en-US" i="1" dirty="0">
                            <a:solidFill>
                              <a:srgbClr val="000000"/>
                            </a:solidFill>
                            <a:latin typeface="Cambria Math"/>
                            <a:ea typeface="+mn-ea"/>
                            <a:cs typeface="+mn-cs"/>
                          </a:rPr>
                          <m:t>6</m:t>
                        </m:r>
                      </m:sup>
                    </m:sSup>
                  </m:oMath>
                </a14:m>
                <a:endParaRPr lang="en-US" dirty="0" smtClean="0"/>
              </a:p>
              <a:p>
                <a:pPr algn="l" rtl="0"/>
                <a:endParaRPr lang="en-US" sz="2400" dirty="0"/>
              </a:p>
              <a:p>
                <a:pPr lvl="1" algn="l" rtl="0">
                  <a:buFont typeface="Arial" pitchFamily="34" charset="0"/>
                  <a:buChar char="•"/>
                </a:pPr>
                <a:endParaRPr lang="en-US" dirty="0">
                  <a:solidFill>
                    <a:srgbClr val="000000"/>
                  </a:solidFill>
                </a:endParaRPr>
              </a:p>
              <a:p>
                <a:pPr algn="l" rtl="0"/>
                <a:endParaRPr lang="en-US" sz="28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11557" y="1891047"/>
                <a:ext cx="7943045" cy="4728694"/>
              </a:xfrm>
              <a:blipFill rotWithShape="1">
                <a:blip r:embed="rId2"/>
                <a:stretch>
                  <a:fillRect l="-1381" t="-1289" r="-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805926D-2B3A-4F6C-93EE-E83F12CBF8BE}" type="datetime5">
              <a:rPr lang="en-US" smtClean="0"/>
              <a:pPr>
                <a:defRPr/>
              </a:pPr>
              <a:t>5-Feb-15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CCA073-8A9A-4229-9204-D1E832ACE2CB}" type="slidenum">
              <a:rPr lang="he-IL" smtClean="0"/>
              <a:pPr>
                <a:defRPr/>
              </a:pPr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01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63"/>
          <p:cNvSpPr txBox="1">
            <a:spLocks noChangeAspect="1" noChangeArrowheads="1"/>
          </p:cNvSpPr>
          <p:nvPr/>
        </p:nvSpPr>
        <p:spPr bwMode="auto">
          <a:xfrm>
            <a:off x="4918075" y="2728913"/>
            <a:ext cx="966788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f</a:t>
            </a:r>
            <a:r>
              <a:rPr lang="en-US" sz="2400" b="1" i="1" baseline="-25000">
                <a:solidFill>
                  <a:srgbClr val="FF3300"/>
                </a:solidFill>
              </a:rPr>
              <a:t>i</a:t>
            </a:r>
            <a:endParaRPr lang="en-US" sz="2400" i="1"/>
          </a:p>
        </p:txBody>
      </p:sp>
      <p:sp>
        <p:nvSpPr>
          <p:cNvPr id="48131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7411CD7-FEA3-4F5C-9A34-1577428A77D1}" type="datetime5">
              <a:rPr lang="en-US" sz="1400" smtClean="0"/>
              <a:pPr eaLnBrk="1" hangingPunct="1"/>
              <a:t>4-Feb-15</a:t>
            </a:fld>
            <a:endParaRPr lang="en-US" sz="1400" smtClean="0"/>
          </a:p>
        </p:txBody>
      </p:sp>
      <p:sp>
        <p:nvSpPr>
          <p:cNvPr id="48132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1A782E2-9DB5-46EE-8AD6-D5240BFEE3C5}" type="slidenum">
              <a:rPr lang="he-IL" sz="1400" smtClean="0">
                <a:cs typeface="Arial" charset="0"/>
              </a:rPr>
              <a:pPr eaLnBrk="1" hangingPunct="1"/>
              <a:t>32</a:t>
            </a:fld>
            <a:endParaRPr lang="en-US" sz="1400" smtClean="0">
              <a:cs typeface="Arial" charset="0"/>
            </a:endParaRPr>
          </a:p>
        </p:txBody>
      </p:sp>
      <p:sp>
        <p:nvSpPr>
          <p:cNvPr id="48133" name="Rectangle 2"/>
          <p:cNvSpPr>
            <a:spLocks noGrp="1" noChangeArrowheads="1"/>
          </p:cNvSpPr>
          <p:nvPr>
            <p:ph type="title"/>
          </p:nvPr>
        </p:nvSpPr>
        <p:spPr>
          <a:xfrm>
            <a:off x="222250" y="0"/>
            <a:ext cx="8921750" cy="1143000"/>
          </a:xfrm>
        </p:spPr>
        <p:txBody>
          <a:bodyPr/>
          <a:lstStyle/>
          <a:p>
            <a:pPr rtl="0"/>
            <a:r>
              <a:rPr lang="en-US" dirty="0" smtClean="0"/>
              <a:t>Full Square Rhomboid – 2-VDM</a:t>
            </a:r>
            <a:br>
              <a:rPr lang="en-US" dirty="0" smtClean="0"/>
            </a:br>
            <a:endParaRPr lang="ru-RU" sz="3200" b="1" baseline="-25000" dirty="0" smtClean="0"/>
          </a:p>
        </p:txBody>
      </p:sp>
      <p:graphicFrame>
        <p:nvGraphicFramePr>
          <p:cNvPr id="48134" name="Object 80"/>
          <p:cNvGraphicFramePr>
            <a:graphicFrameLocks noChangeAspect="1"/>
          </p:cNvGraphicFramePr>
          <p:nvPr>
            <p:ph sz="half" idx="2"/>
          </p:nvPr>
        </p:nvGraphicFramePr>
        <p:xfrm>
          <a:off x="223838" y="4557713"/>
          <a:ext cx="8547100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27" name="Equation" r:id="rId3" imgW="3543300" imgH="254000" progId="Equation.3">
                  <p:embed/>
                </p:oleObj>
              </mc:Choice>
              <mc:Fallback>
                <p:oleObj name="Equation" r:id="rId3" imgW="3543300" imgH="254000" progId="Equation.3">
                  <p:embed/>
                  <p:pic>
                    <p:nvPicPr>
                      <p:cNvPr id="0" name="Object 8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838" y="4557713"/>
                        <a:ext cx="8547100" cy="612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8135" name="Group 101"/>
          <p:cNvGrpSpPr>
            <a:grpSpLocks/>
          </p:cNvGrpSpPr>
          <p:nvPr/>
        </p:nvGrpSpPr>
        <p:grpSpPr bwMode="auto">
          <a:xfrm>
            <a:off x="0" y="1071563"/>
            <a:ext cx="8967788" cy="2620962"/>
            <a:chOff x="0" y="675"/>
            <a:chExt cx="5649" cy="1651"/>
          </a:xfrm>
        </p:grpSpPr>
        <p:sp>
          <p:nvSpPr>
            <p:cNvPr id="48159" name="Line 5"/>
            <p:cNvSpPr>
              <a:spLocks noChangeAspect="1" noChangeShapeType="1"/>
            </p:cNvSpPr>
            <p:nvPr/>
          </p:nvSpPr>
          <p:spPr bwMode="auto">
            <a:xfrm>
              <a:off x="163" y="1497"/>
              <a:ext cx="106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60" name="Line 6"/>
            <p:cNvSpPr>
              <a:spLocks noChangeAspect="1" noChangeShapeType="1"/>
            </p:cNvSpPr>
            <p:nvPr/>
          </p:nvSpPr>
          <p:spPr bwMode="auto">
            <a:xfrm>
              <a:off x="1248" y="1507"/>
              <a:ext cx="105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61" name="Line 7"/>
            <p:cNvSpPr>
              <a:spLocks noChangeAspect="1" noChangeShapeType="1"/>
            </p:cNvSpPr>
            <p:nvPr/>
          </p:nvSpPr>
          <p:spPr bwMode="auto">
            <a:xfrm>
              <a:off x="2361" y="1516"/>
              <a:ext cx="101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62" name="Line 9"/>
            <p:cNvSpPr>
              <a:spLocks noChangeAspect="1" noChangeShapeType="1"/>
            </p:cNvSpPr>
            <p:nvPr/>
          </p:nvSpPr>
          <p:spPr bwMode="auto">
            <a:xfrm>
              <a:off x="701" y="997"/>
              <a:ext cx="10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63" name="Line 10"/>
            <p:cNvSpPr>
              <a:spLocks noChangeAspect="1" noChangeShapeType="1"/>
            </p:cNvSpPr>
            <p:nvPr/>
          </p:nvSpPr>
          <p:spPr bwMode="auto">
            <a:xfrm>
              <a:off x="1799" y="1002"/>
              <a:ext cx="10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64" name="Line 11"/>
            <p:cNvSpPr>
              <a:spLocks noChangeAspect="1" noChangeShapeType="1"/>
            </p:cNvSpPr>
            <p:nvPr/>
          </p:nvSpPr>
          <p:spPr bwMode="auto">
            <a:xfrm>
              <a:off x="2865" y="1011"/>
              <a:ext cx="10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65" name="Line 12"/>
            <p:cNvSpPr>
              <a:spLocks noChangeAspect="1" noChangeShapeType="1"/>
            </p:cNvSpPr>
            <p:nvPr/>
          </p:nvSpPr>
          <p:spPr bwMode="auto">
            <a:xfrm>
              <a:off x="720" y="2016"/>
              <a:ext cx="106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66" name="Line 13"/>
            <p:cNvSpPr>
              <a:spLocks noChangeAspect="1" noChangeShapeType="1"/>
            </p:cNvSpPr>
            <p:nvPr/>
          </p:nvSpPr>
          <p:spPr bwMode="auto">
            <a:xfrm>
              <a:off x="1808" y="2020"/>
              <a:ext cx="106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67" name="Line 14"/>
            <p:cNvSpPr>
              <a:spLocks noChangeAspect="1" noChangeShapeType="1"/>
            </p:cNvSpPr>
            <p:nvPr/>
          </p:nvSpPr>
          <p:spPr bwMode="auto">
            <a:xfrm>
              <a:off x="2868" y="2038"/>
              <a:ext cx="106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68" name="Line 22"/>
            <p:cNvSpPr>
              <a:spLocks noChangeAspect="1" noChangeShapeType="1"/>
            </p:cNvSpPr>
            <p:nvPr/>
          </p:nvSpPr>
          <p:spPr bwMode="auto">
            <a:xfrm rot="20955401" flipV="1">
              <a:off x="115" y="1034"/>
              <a:ext cx="632" cy="4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69" name="Line 23"/>
            <p:cNvSpPr>
              <a:spLocks noChangeAspect="1" noChangeShapeType="1"/>
            </p:cNvSpPr>
            <p:nvPr/>
          </p:nvSpPr>
          <p:spPr bwMode="auto">
            <a:xfrm rot="644599">
              <a:off x="115" y="1552"/>
              <a:ext cx="632" cy="4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70" name="Line 24"/>
            <p:cNvSpPr>
              <a:spLocks noChangeAspect="1" noChangeShapeType="1"/>
            </p:cNvSpPr>
            <p:nvPr/>
          </p:nvSpPr>
          <p:spPr bwMode="auto">
            <a:xfrm rot="20955401" flipV="1">
              <a:off x="662" y="1552"/>
              <a:ext cx="632" cy="4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71" name="Line 25"/>
            <p:cNvSpPr>
              <a:spLocks noChangeAspect="1" noChangeShapeType="1"/>
            </p:cNvSpPr>
            <p:nvPr/>
          </p:nvSpPr>
          <p:spPr bwMode="auto">
            <a:xfrm rot="644599">
              <a:off x="653" y="1044"/>
              <a:ext cx="632" cy="4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72" name="Line 26"/>
            <p:cNvSpPr>
              <a:spLocks noChangeAspect="1" noChangeShapeType="1"/>
            </p:cNvSpPr>
            <p:nvPr/>
          </p:nvSpPr>
          <p:spPr bwMode="auto">
            <a:xfrm rot="20955401" flipV="1">
              <a:off x="1200" y="1044"/>
              <a:ext cx="632" cy="4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73" name="Line 27"/>
            <p:cNvSpPr>
              <a:spLocks noChangeAspect="1" noChangeShapeType="1"/>
            </p:cNvSpPr>
            <p:nvPr/>
          </p:nvSpPr>
          <p:spPr bwMode="auto">
            <a:xfrm rot="644599">
              <a:off x="1200" y="1562"/>
              <a:ext cx="632" cy="4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74" name="Line 28"/>
            <p:cNvSpPr>
              <a:spLocks noChangeAspect="1" noChangeShapeType="1"/>
            </p:cNvSpPr>
            <p:nvPr/>
          </p:nvSpPr>
          <p:spPr bwMode="auto">
            <a:xfrm rot="20955401" flipV="1">
              <a:off x="1747" y="1562"/>
              <a:ext cx="632" cy="4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75" name="Line 29"/>
            <p:cNvSpPr>
              <a:spLocks noChangeAspect="1" noChangeShapeType="1"/>
            </p:cNvSpPr>
            <p:nvPr/>
          </p:nvSpPr>
          <p:spPr bwMode="auto">
            <a:xfrm rot="644599">
              <a:off x="1737" y="1053"/>
              <a:ext cx="632" cy="4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8176" name="Group 30"/>
            <p:cNvGrpSpPr>
              <a:grpSpLocks noChangeAspect="1"/>
            </p:cNvGrpSpPr>
            <p:nvPr/>
          </p:nvGrpSpPr>
          <p:grpSpPr bwMode="auto">
            <a:xfrm>
              <a:off x="2284" y="1053"/>
              <a:ext cx="1179" cy="919"/>
              <a:chOff x="1944" y="1835"/>
              <a:chExt cx="1474" cy="1149"/>
            </a:xfrm>
          </p:grpSpPr>
          <p:sp>
            <p:nvSpPr>
              <p:cNvPr id="48207" name="Line 31"/>
              <p:cNvSpPr>
                <a:spLocks noChangeAspect="1" noChangeShapeType="1"/>
              </p:cNvSpPr>
              <p:nvPr/>
            </p:nvSpPr>
            <p:spPr bwMode="auto">
              <a:xfrm rot="20955401" flipV="1">
                <a:off x="1944" y="1835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208" name="Line 32"/>
              <p:cNvSpPr>
                <a:spLocks noChangeAspect="1" noChangeShapeType="1"/>
              </p:cNvSpPr>
              <p:nvPr/>
            </p:nvSpPr>
            <p:spPr bwMode="auto">
              <a:xfrm rot="644599">
                <a:off x="1944" y="2483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209" name="Line 33"/>
              <p:cNvSpPr>
                <a:spLocks noChangeAspect="1" noChangeShapeType="1"/>
              </p:cNvSpPr>
              <p:nvPr/>
            </p:nvSpPr>
            <p:spPr bwMode="auto">
              <a:xfrm rot="20955401" flipV="1">
                <a:off x="2628" y="2483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210" name="Line 34"/>
              <p:cNvSpPr>
                <a:spLocks noChangeAspect="1" noChangeShapeType="1"/>
              </p:cNvSpPr>
              <p:nvPr/>
            </p:nvSpPr>
            <p:spPr bwMode="auto">
              <a:xfrm rot="644599">
                <a:off x="2616" y="1847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8177" name="Text Box 45"/>
            <p:cNvSpPr txBox="1">
              <a:spLocks noChangeAspect="1" noChangeArrowheads="1"/>
            </p:cNvSpPr>
            <p:nvPr/>
          </p:nvSpPr>
          <p:spPr bwMode="auto">
            <a:xfrm>
              <a:off x="0" y="1414"/>
              <a:ext cx="159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p</a:t>
              </a:r>
            </a:p>
          </p:txBody>
        </p:sp>
        <p:sp>
          <p:nvSpPr>
            <p:cNvPr id="48178" name="Text Box 47"/>
            <p:cNvSpPr txBox="1">
              <a:spLocks noChangeAspect="1" noChangeArrowheads="1"/>
            </p:cNvSpPr>
            <p:nvPr/>
          </p:nvSpPr>
          <p:spPr bwMode="auto">
            <a:xfrm>
              <a:off x="5490" y="1488"/>
              <a:ext cx="159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q</a:t>
              </a:r>
            </a:p>
          </p:txBody>
        </p:sp>
        <p:sp>
          <p:nvSpPr>
            <p:cNvPr id="48179" name="Text Box 48"/>
            <p:cNvSpPr txBox="1">
              <a:spLocks noChangeAspect="1" noChangeArrowheads="1"/>
            </p:cNvSpPr>
            <p:nvPr/>
          </p:nvSpPr>
          <p:spPr bwMode="auto">
            <a:xfrm>
              <a:off x="622" y="675"/>
              <a:ext cx="160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p</a:t>
              </a:r>
            </a:p>
          </p:txBody>
        </p:sp>
        <p:sp>
          <p:nvSpPr>
            <p:cNvPr id="48180" name="Text Box 50"/>
            <p:cNvSpPr txBox="1">
              <a:spLocks noChangeAspect="1" noChangeArrowheads="1"/>
            </p:cNvSpPr>
            <p:nvPr/>
          </p:nvSpPr>
          <p:spPr bwMode="auto">
            <a:xfrm>
              <a:off x="4897" y="1994"/>
              <a:ext cx="451" cy="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q</a:t>
              </a:r>
              <a:r>
                <a:rPr lang="en-US" sz="2400" b="1">
                  <a:solidFill>
                    <a:srgbClr val="FF3300"/>
                  </a:solidFill>
                </a:rPr>
                <a:t>-1</a:t>
              </a:r>
            </a:p>
          </p:txBody>
        </p:sp>
        <p:sp>
          <p:nvSpPr>
            <p:cNvPr id="48181" name="Text Box 51"/>
            <p:cNvSpPr txBox="1">
              <a:spLocks noChangeAspect="1" noChangeArrowheads="1"/>
            </p:cNvSpPr>
            <p:nvPr/>
          </p:nvSpPr>
          <p:spPr bwMode="auto">
            <a:xfrm>
              <a:off x="626" y="1999"/>
              <a:ext cx="159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p</a:t>
              </a:r>
            </a:p>
          </p:txBody>
        </p:sp>
        <p:sp>
          <p:nvSpPr>
            <p:cNvPr id="48182" name="Text Box 53"/>
            <p:cNvSpPr txBox="1">
              <a:spLocks noChangeAspect="1" noChangeArrowheads="1"/>
            </p:cNvSpPr>
            <p:nvPr/>
          </p:nvSpPr>
          <p:spPr bwMode="auto">
            <a:xfrm>
              <a:off x="4839" y="721"/>
              <a:ext cx="514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q</a:t>
              </a:r>
              <a:r>
                <a:rPr lang="en-US" sz="2400" b="1">
                  <a:solidFill>
                    <a:srgbClr val="FF3300"/>
                  </a:solidFill>
                </a:rPr>
                <a:t>-1</a:t>
              </a:r>
            </a:p>
          </p:txBody>
        </p:sp>
        <p:grpSp>
          <p:nvGrpSpPr>
            <p:cNvPr id="48183" name="Group 82"/>
            <p:cNvGrpSpPr>
              <a:grpSpLocks/>
            </p:cNvGrpSpPr>
            <p:nvPr/>
          </p:nvGrpSpPr>
          <p:grpSpPr bwMode="auto">
            <a:xfrm>
              <a:off x="3352" y="1063"/>
              <a:ext cx="1179" cy="919"/>
              <a:chOff x="3377" y="909"/>
              <a:chExt cx="1179" cy="919"/>
            </a:xfrm>
          </p:grpSpPr>
          <p:sp>
            <p:nvSpPr>
              <p:cNvPr id="48200" name="Line 8"/>
              <p:cNvSpPr>
                <a:spLocks noChangeAspect="1" noChangeShapeType="1"/>
              </p:cNvSpPr>
              <p:nvPr/>
            </p:nvSpPr>
            <p:spPr bwMode="auto">
              <a:xfrm>
                <a:off x="3446" y="1372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201" name="Line 35"/>
              <p:cNvSpPr>
                <a:spLocks noChangeAspect="1" noChangeShapeType="1"/>
              </p:cNvSpPr>
              <p:nvPr/>
            </p:nvSpPr>
            <p:spPr bwMode="auto">
              <a:xfrm rot="20955401" flipV="1">
                <a:off x="3377" y="909"/>
                <a:ext cx="632" cy="4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202" name="Line 36"/>
              <p:cNvSpPr>
                <a:spLocks noChangeAspect="1" noChangeShapeType="1"/>
              </p:cNvSpPr>
              <p:nvPr/>
            </p:nvSpPr>
            <p:spPr bwMode="auto">
              <a:xfrm rot="644599">
                <a:off x="3377" y="1427"/>
                <a:ext cx="632" cy="4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203" name="Line 37"/>
              <p:cNvSpPr>
                <a:spLocks noChangeAspect="1" noChangeShapeType="1"/>
              </p:cNvSpPr>
              <p:nvPr/>
            </p:nvSpPr>
            <p:spPr bwMode="auto">
              <a:xfrm rot="20955401" flipV="1">
                <a:off x="3924" y="1427"/>
                <a:ext cx="632" cy="4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204" name="Line 38"/>
              <p:cNvSpPr>
                <a:spLocks noChangeAspect="1" noChangeShapeType="1"/>
              </p:cNvSpPr>
              <p:nvPr/>
            </p:nvSpPr>
            <p:spPr bwMode="auto">
              <a:xfrm rot="644599">
                <a:off x="3914" y="919"/>
                <a:ext cx="632" cy="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205" name="Oval 54"/>
              <p:cNvSpPr>
                <a:spLocks noChangeAspect="1" noChangeArrowheads="1"/>
              </p:cNvSpPr>
              <p:nvPr/>
            </p:nvSpPr>
            <p:spPr bwMode="auto">
              <a:xfrm flipH="1" flipV="1">
                <a:off x="4495" y="1355"/>
                <a:ext cx="51" cy="43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206" name="Line 55"/>
              <p:cNvSpPr>
                <a:spLocks noChangeAspect="1" noChangeShapeType="1"/>
              </p:cNvSpPr>
              <p:nvPr/>
            </p:nvSpPr>
            <p:spPr bwMode="auto">
              <a:xfrm>
                <a:off x="3446" y="1372"/>
                <a:ext cx="104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8184" name="Text Box 57"/>
            <p:cNvSpPr txBox="1">
              <a:spLocks noChangeAspect="1" noChangeArrowheads="1"/>
            </p:cNvSpPr>
            <p:nvPr/>
          </p:nvSpPr>
          <p:spPr bwMode="auto">
            <a:xfrm>
              <a:off x="2224" y="1227"/>
              <a:ext cx="609" cy="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i</a:t>
              </a:r>
            </a:p>
            <a:p>
              <a:pPr algn="l" rtl="0"/>
              <a:endParaRPr lang="en-US" sz="2400" i="1"/>
            </a:p>
          </p:txBody>
        </p:sp>
        <p:sp>
          <p:nvSpPr>
            <p:cNvPr id="48185" name="Text Box 60"/>
            <p:cNvSpPr txBox="1">
              <a:spLocks noChangeAspect="1" noChangeArrowheads="1"/>
            </p:cNvSpPr>
            <p:nvPr/>
          </p:nvSpPr>
          <p:spPr bwMode="auto">
            <a:xfrm>
              <a:off x="2718" y="765"/>
              <a:ext cx="610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i</a:t>
              </a:r>
            </a:p>
            <a:p>
              <a:pPr algn="l" rtl="0"/>
              <a:endParaRPr lang="en-US" sz="2400" i="1"/>
            </a:p>
          </p:txBody>
        </p:sp>
        <p:sp>
          <p:nvSpPr>
            <p:cNvPr id="48186" name="Text Box 62"/>
            <p:cNvSpPr txBox="1">
              <a:spLocks noChangeAspect="1" noChangeArrowheads="1"/>
            </p:cNvSpPr>
            <p:nvPr/>
          </p:nvSpPr>
          <p:spPr bwMode="auto">
            <a:xfrm>
              <a:off x="2723" y="2015"/>
              <a:ext cx="609" cy="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i</a:t>
              </a:r>
            </a:p>
            <a:p>
              <a:pPr algn="l" rtl="0"/>
              <a:endParaRPr lang="en-US" sz="2400" i="1"/>
            </a:p>
          </p:txBody>
        </p:sp>
        <p:sp>
          <p:nvSpPr>
            <p:cNvPr id="48187" name="Text Box 63"/>
            <p:cNvSpPr txBox="1">
              <a:spLocks noChangeAspect="1" noChangeArrowheads="1"/>
            </p:cNvSpPr>
            <p:nvPr/>
          </p:nvSpPr>
          <p:spPr bwMode="auto">
            <a:xfrm>
              <a:off x="2651" y="1253"/>
              <a:ext cx="609" cy="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b</a:t>
              </a:r>
              <a:r>
                <a:rPr lang="en-US" sz="2400" b="1" i="1" baseline="-25000">
                  <a:solidFill>
                    <a:srgbClr val="FF3300"/>
                  </a:solidFill>
                </a:rPr>
                <a:t>i</a:t>
              </a:r>
              <a:endParaRPr lang="en-US" sz="2400" b="1" i="1">
                <a:solidFill>
                  <a:srgbClr val="FF3300"/>
                </a:solidFill>
              </a:endParaRPr>
            </a:p>
            <a:p>
              <a:pPr algn="l" rtl="0"/>
              <a:endParaRPr lang="en-US" sz="2400" i="1"/>
            </a:p>
          </p:txBody>
        </p:sp>
        <p:sp>
          <p:nvSpPr>
            <p:cNvPr id="48188" name="Line 65"/>
            <p:cNvSpPr>
              <a:spLocks noChangeAspect="1" noChangeShapeType="1"/>
            </p:cNvSpPr>
            <p:nvPr/>
          </p:nvSpPr>
          <p:spPr bwMode="auto">
            <a:xfrm flipH="1">
              <a:off x="2855" y="732"/>
              <a:ext cx="9" cy="159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8189" name="Group 83"/>
            <p:cNvGrpSpPr>
              <a:grpSpLocks/>
            </p:cNvGrpSpPr>
            <p:nvPr/>
          </p:nvGrpSpPr>
          <p:grpSpPr bwMode="auto">
            <a:xfrm>
              <a:off x="4462" y="1073"/>
              <a:ext cx="1179" cy="919"/>
              <a:chOff x="3377" y="909"/>
              <a:chExt cx="1179" cy="919"/>
            </a:xfrm>
          </p:grpSpPr>
          <p:sp>
            <p:nvSpPr>
              <p:cNvPr id="48193" name="Line 84"/>
              <p:cNvSpPr>
                <a:spLocks noChangeAspect="1" noChangeShapeType="1"/>
              </p:cNvSpPr>
              <p:nvPr/>
            </p:nvSpPr>
            <p:spPr bwMode="auto">
              <a:xfrm>
                <a:off x="3446" y="1372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194" name="Line 85"/>
              <p:cNvSpPr>
                <a:spLocks noChangeAspect="1" noChangeShapeType="1"/>
              </p:cNvSpPr>
              <p:nvPr/>
            </p:nvSpPr>
            <p:spPr bwMode="auto">
              <a:xfrm rot="20955401" flipV="1">
                <a:off x="3377" y="909"/>
                <a:ext cx="632" cy="4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195" name="Line 86"/>
              <p:cNvSpPr>
                <a:spLocks noChangeAspect="1" noChangeShapeType="1"/>
              </p:cNvSpPr>
              <p:nvPr/>
            </p:nvSpPr>
            <p:spPr bwMode="auto">
              <a:xfrm rot="644599">
                <a:off x="3377" y="1427"/>
                <a:ext cx="632" cy="4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196" name="Line 87"/>
              <p:cNvSpPr>
                <a:spLocks noChangeAspect="1" noChangeShapeType="1"/>
              </p:cNvSpPr>
              <p:nvPr/>
            </p:nvSpPr>
            <p:spPr bwMode="auto">
              <a:xfrm rot="20955401" flipV="1">
                <a:off x="3924" y="1427"/>
                <a:ext cx="632" cy="4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197" name="Line 88"/>
              <p:cNvSpPr>
                <a:spLocks noChangeAspect="1" noChangeShapeType="1"/>
              </p:cNvSpPr>
              <p:nvPr/>
            </p:nvSpPr>
            <p:spPr bwMode="auto">
              <a:xfrm rot="644599">
                <a:off x="3914" y="919"/>
                <a:ext cx="632" cy="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198" name="Oval 89"/>
              <p:cNvSpPr>
                <a:spLocks noChangeAspect="1" noChangeArrowheads="1"/>
              </p:cNvSpPr>
              <p:nvPr/>
            </p:nvSpPr>
            <p:spPr bwMode="auto">
              <a:xfrm flipH="1" flipV="1">
                <a:off x="4495" y="1355"/>
                <a:ext cx="51" cy="43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199" name="Line 90"/>
              <p:cNvSpPr>
                <a:spLocks noChangeAspect="1" noChangeShapeType="1"/>
              </p:cNvSpPr>
              <p:nvPr/>
            </p:nvSpPr>
            <p:spPr bwMode="auto">
              <a:xfrm>
                <a:off x="3446" y="1372"/>
                <a:ext cx="104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8190" name="Line 91"/>
            <p:cNvSpPr>
              <a:spLocks noChangeAspect="1" noChangeShapeType="1"/>
            </p:cNvSpPr>
            <p:nvPr/>
          </p:nvSpPr>
          <p:spPr bwMode="auto">
            <a:xfrm>
              <a:off x="3959" y="1012"/>
              <a:ext cx="10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91" name="Line 92"/>
            <p:cNvSpPr>
              <a:spLocks noChangeAspect="1" noChangeShapeType="1"/>
            </p:cNvSpPr>
            <p:nvPr/>
          </p:nvSpPr>
          <p:spPr bwMode="auto">
            <a:xfrm>
              <a:off x="3959" y="2044"/>
              <a:ext cx="10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92" name="Text Box 93"/>
            <p:cNvSpPr txBox="1">
              <a:spLocks noChangeAspect="1" noChangeArrowheads="1"/>
            </p:cNvSpPr>
            <p:nvPr/>
          </p:nvSpPr>
          <p:spPr bwMode="auto">
            <a:xfrm>
              <a:off x="3249" y="1253"/>
              <a:ext cx="609" cy="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i</a:t>
              </a:r>
              <a:r>
                <a:rPr lang="en-US" sz="2400" b="1">
                  <a:solidFill>
                    <a:srgbClr val="FF3300"/>
                  </a:solidFill>
                </a:rPr>
                <a:t>+1</a:t>
              </a:r>
              <a:endParaRPr lang="en-US" sz="2400" b="1" i="1">
                <a:solidFill>
                  <a:srgbClr val="FF3300"/>
                </a:solidFill>
              </a:endParaRPr>
            </a:p>
            <a:p>
              <a:pPr algn="l" rtl="0"/>
              <a:endParaRPr lang="en-US" sz="2400" i="1"/>
            </a:p>
          </p:txBody>
        </p:sp>
      </p:grpSp>
      <p:sp>
        <p:nvSpPr>
          <p:cNvPr id="48136" name="Text Box 96"/>
          <p:cNvSpPr txBox="1">
            <a:spLocks noChangeArrowheads="1"/>
          </p:cNvSpPr>
          <p:nvPr/>
        </p:nvSpPr>
        <p:spPr bwMode="auto">
          <a:xfrm>
            <a:off x="4911725" y="3944938"/>
            <a:ext cx="37687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 eaLnBrk="1" hangingPunct="1">
              <a:spcBef>
                <a:spcPct val="50000"/>
              </a:spcBef>
            </a:pPr>
            <a:r>
              <a:rPr lang="en-US" b="1">
                <a:solidFill>
                  <a:schemeClr val="accent2"/>
                </a:solidFill>
              </a:rPr>
              <a:t>2 </a:t>
            </a:r>
            <a:r>
              <a:rPr lang="en-US" b="1" i="1">
                <a:solidFill>
                  <a:schemeClr val="accent2"/>
                </a:solidFill>
              </a:rPr>
              <a:t>decomposition vertices</a:t>
            </a:r>
            <a:endParaRPr lang="ru-RU" b="1" i="1">
              <a:solidFill>
                <a:schemeClr val="accent2"/>
              </a:solidFill>
            </a:endParaRPr>
          </a:p>
        </p:txBody>
      </p:sp>
      <p:sp>
        <p:nvSpPr>
          <p:cNvPr id="48137" name="Line 97"/>
          <p:cNvSpPr>
            <a:spLocks noChangeShapeType="1"/>
          </p:cNvSpPr>
          <p:nvPr/>
        </p:nvSpPr>
        <p:spPr bwMode="auto">
          <a:xfrm flipH="1" flipV="1">
            <a:off x="4572000" y="3263900"/>
            <a:ext cx="1104900" cy="817563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38" name="Line 98"/>
          <p:cNvSpPr>
            <a:spLocks noChangeShapeType="1"/>
          </p:cNvSpPr>
          <p:nvPr/>
        </p:nvSpPr>
        <p:spPr bwMode="auto">
          <a:xfrm flipH="1" flipV="1">
            <a:off x="4584700" y="1679575"/>
            <a:ext cx="1338263" cy="23749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7" name="Rectangle 100"/>
          <p:cNvSpPr>
            <a:spLocks noChangeArrowheads="1"/>
          </p:cNvSpPr>
          <p:nvPr/>
        </p:nvSpPr>
        <p:spPr bwMode="auto">
          <a:xfrm>
            <a:off x="388938" y="5195888"/>
            <a:ext cx="8621712" cy="1262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rtl="0">
              <a:defRPr/>
            </a:pPr>
            <a:r>
              <a:rPr lang="en-US" sz="2400" dirty="0"/>
              <a:t>New edges (</a:t>
            </a:r>
            <a:r>
              <a:rPr lang="en-US" sz="2400" b="1" i="1" dirty="0">
                <a:solidFill>
                  <a:srgbClr val="FF3300"/>
                </a:solidFill>
              </a:rPr>
              <a:t>f</a:t>
            </a:r>
            <a:r>
              <a:rPr lang="en-US" sz="2400" dirty="0"/>
              <a:t> and </a:t>
            </a:r>
            <a:r>
              <a:rPr lang="en-US" sz="2400" b="1" i="1" dirty="0">
                <a:solidFill>
                  <a:srgbClr val="FF3300"/>
                </a:solidFill>
              </a:rPr>
              <a:t>g</a:t>
            </a:r>
            <a:r>
              <a:rPr lang="en-US" sz="2400" dirty="0"/>
              <a:t>) </a:t>
            </a:r>
            <a:r>
              <a:rPr lang="en-US" sz="2400" b="1" dirty="0"/>
              <a:t>do not cross </a:t>
            </a:r>
            <a:r>
              <a:rPr lang="en-US" sz="2400" dirty="0"/>
              <a:t>the </a:t>
            </a:r>
            <a:r>
              <a:rPr lang="en-US" sz="2400" b="1" dirty="0"/>
              <a:t>splitting line </a:t>
            </a:r>
            <a:r>
              <a:rPr lang="en-US" sz="2400" dirty="0"/>
              <a:t>and are together </a:t>
            </a:r>
          </a:p>
          <a:p>
            <a:pPr algn="l" rtl="0">
              <a:defRPr/>
            </a:pPr>
            <a:r>
              <a:rPr lang="en-US" sz="2400" dirty="0"/>
              <a:t>with pairs of </a:t>
            </a:r>
            <a:r>
              <a:rPr lang="en-US" sz="2400" b="1" i="1" dirty="0">
                <a:solidFill>
                  <a:srgbClr val="FF3300"/>
                </a:solidFill>
              </a:rPr>
              <a:t>d </a:t>
            </a:r>
            <a:r>
              <a:rPr lang="en-US" sz="2400" dirty="0"/>
              <a:t>and </a:t>
            </a:r>
            <a:r>
              <a:rPr lang="en-US" sz="2400" b="1" i="1" dirty="0">
                <a:solidFill>
                  <a:srgbClr val="FF3300"/>
                </a:solidFill>
              </a:rPr>
              <a:t>e</a:t>
            </a:r>
            <a:r>
              <a:rPr lang="en-US" sz="2400" dirty="0"/>
              <a:t>.</a:t>
            </a:r>
          </a:p>
          <a:p>
            <a:pPr algn="ctr" rtl="0">
              <a:defRPr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FSR is decomposed like SR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140" name="Arc 32"/>
          <p:cNvSpPr>
            <a:spLocks/>
          </p:cNvSpPr>
          <p:nvPr/>
        </p:nvSpPr>
        <p:spPr bwMode="auto">
          <a:xfrm rot="13368407" flipH="1">
            <a:off x="723900" y="2344738"/>
            <a:ext cx="2405063" cy="190500"/>
          </a:xfrm>
          <a:custGeom>
            <a:avLst/>
            <a:gdLst>
              <a:gd name="T0" fmla="*/ 0 w 43199"/>
              <a:gd name="T1" fmla="*/ 0 h 22178"/>
              <a:gd name="T2" fmla="*/ 0 w 43199"/>
              <a:gd name="T3" fmla="*/ 0 h 22178"/>
              <a:gd name="T4" fmla="*/ 0 w 43199"/>
              <a:gd name="T5" fmla="*/ 0 h 2217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199" h="22178" fill="none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</a:path>
              <a:path w="43199" h="22178" stroke="0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  <a:lnTo>
                  <a:pt x="21599" y="21600"/>
                </a:lnTo>
                <a:lnTo>
                  <a:pt x="0" y="21383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41" name="Arc 32"/>
          <p:cNvSpPr>
            <a:spLocks/>
          </p:cNvSpPr>
          <p:nvPr/>
        </p:nvSpPr>
        <p:spPr bwMode="auto">
          <a:xfrm rot="13368407" flipH="1">
            <a:off x="2397125" y="2332038"/>
            <a:ext cx="2403475" cy="192087"/>
          </a:xfrm>
          <a:custGeom>
            <a:avLst/>
            <a:gdLst>
              <a:gd name="T0" fmla="*/ 0 w 43199"/>
              <a:gd name="T1" fmla="*/ 0 h 22178"/>
              <a:gd name="T2" fmla="*/ 0 w 43199"/>
              <a:gd name="T3" fmla="*/ 0 h 22178"/>
              <a:gd name="T4" fmla="*/ 0 w 43199"/>
              <a:gd name="T5" fmla="*/ 0 h 2217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199" h="22178" fill="none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</a:path>
              <a:path w="43199" h="22178" stroke="0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  <a:lnTo>
                  <a:pt x="21599" y="21600"/>
                </a:lnTo>
                <a:lnTo>
                  <a:pt x="0" y="21383"/>
                </a:lnTo>
                <a:close/>
              </a:path>
            </a:pathLst>
          </a:custGeom>
          <a:noFill/>
          <a:ln w="349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42" name="Arc 32"/>
          <p:cNvSpPr>
            <a:spLocks/>
          </p:cNvSpPr>
          <p:nvPr/>
        </p:nvSpPr>
        <p:spPr bwMode="auto">
          <a:xfrm rot="13368407" flipH="1">
            <a:off x="4176713" y="2395538"/>
            <a:ext cx="2403475" cy="200025"/>
          </a:xfrm>
          <a:custGeom>
            <a:avLst/>
            <a:gdLst>
              <a:gd name="T0" fmla="*/ 0 w 43199"/>
              <a:gd name="T1" fmla="*/ 0 h 22178"/>
              <a:gd name="T2" fmla="*/ 0 w 43199"/>
              <a:gd name="T3" fmla="*/ 0 h 22178"/>
              <a:gd name="T4" fmla="*/ 0 w 43199"/>
              <a:gd name="T5" fmla="*/ 0 h 2217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199" h="22178" fill="none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</a:path>
              <a:path w="43199" h="22178" stroke="0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  <a:lnTo>
                  <a:pt x="21599" y="21600"/>
                </a:lnTo>
                <a:lnTo>
                  <a:pt x="0" y="21383"/>
                </a:lnTo>
                <a:close/>
              </a:path>
            </a:pathLst>
          </a:custGeom>
          <a:noFill/>
          <a:ln w="349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43" name="Arc 32"/>
          <p:cNvSpPr>
            <a:spLocks/>
          </p:cNvSpPr>
          <p:nvPr/>
        </p:nvSpPr>
        <p:spPr bwMode="auto">
          <a:xfrm rot="13368407" flipH="1">
            <a:off x="5845175" y="2398713"/>
            <a:ext cx="2403475" cy="177800"/>
          </a:xfrm>
          <a:custGeom>
            <a:avLst/>
            <a:gdLst>
              <a:gd name="T0" fmla="*/ 0 w 43199"/>
              <a:gd name="T1" fmla="*/ 0 h 22178"/>
              <a:gd name="T2" fmla="*/ 0 w 43199"/>
              <a:gd name="T3" fmla="*/ 0 h 22178"/>
              <a:gd name="T4" fmla="*/ 0 w 43199"/>
              <a:gd name="T5" fmla="*/ 0 h 2217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199" h="22178" fill="none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</a:path>
              <a:path w="43199" h="22178" stroke="0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  <a:lnTo>
                  <a:pt x="21599" y="21600"/>
                </a:lnTo>
                <a:lnTo>
                  <a:pt x="0" y="21383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44" name="Arc 32"/>
          <p:cNvSpPr>
            <a:spLocks/>
          </p:cNvSpPr>
          <p:nvPr/>
        </p:nvSpPr>
        <p:spPr bwMode="auto">
          <a:xfrm rot="8273970" flipH="1">
            <a:off x="890588" y="2351088"/>
            <a:ext cx="2281237" cy="174625"/>
          </a:xfrm>
          <a:custGeom>
            <a:avLst/>
            <a:gdLst>
              <a:gd name="T0" fmla="*/ 0 w 43199"/>
              <a:gd name="T1" fmla="*/ 0 h 22178"/>
              <a:gd name="T2" fmla="*/ 0 w 43199"/>
              <a:gd name="T3" fmla="*/ 0 h 22178"/>
              <a:gd name="T4" fmla="*/ 0 w 43199"/>
              <a:gd name="T5" fmla="*/ 0 h 2217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199" h="22178" fill="none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</a:path>
              <a:path w="43199" h="22178" stroke="0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  <a:lnTo>
                  <a:pt x="21599" y="21600"/>
                </a:lnTo>
                <a:lnTo>
                  <a:pt x="0" y="21383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45" name="Arc 32"/>
          <p:cNvSpPr>
            <a:spLocks/>
          </p:cNvSpPr>
          <p:nvPr/>
        </p:nvSpPr>
        <p:spPr bwMode="auto">
          <a:xfrm rot="8273970" flipH="1">
            <a:off x="2606675" y="2386013"/>
            <a:ext cx="2282825" cy="174625"/>
          </a:xfrm>
          <a:custGeom>
            <a:avLst/>
            <a:gdLst>
              <a:gd name="T0" fmla="*/ 0 w 43199"/>
              <a:gd name="T1" fmla="*/ 0 h 22178"/>
              <a:gd name="T2" fmla="*/ 0 w 43199"/>
              <a:gd name="T3" fmla="*/ 0 h 22178"/>
              <a:gd name="T4" fmla="*/ 0 w 43199"/>
              <a:gd name="T5" fmla="*/ 0 h 2217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199" h="22178" fill="none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</a:path>
              <a:path w="43199" h="22178" stroke="0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  <a:lnTo>
                  <a:pt x="21599" y="21600"/>
                </a:lnTo>
                <a:lnTo>
                  <a:pt x="0" y="21383"/>
                </a:lnTo>
                <a:close/>
              </a:path>
            </a:pathLst>
          </a:custGeom>
          <a:noFill/>
          <a:ln w="349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46" name="Arc 32"/>
          <p:cNvSpPr>
            <a:spLocks/>
          </p:cNvSpPr>
          <p:nvPr/>
        </p:nvSpPr>
        <p:spPr bwMode="auto">
          <a:xfrm rot="8273970" flipH="1">
            <a:off x="4310063" y="2392363"/>
            <a:ext cx="2282825" cy="174625"/>
          </a:xfrm>
          <a:custGeom>
            <a:avLst/>
            <a:gdLst>
              <a:gd name="T0" fmla="*/ 0 w 43199"/>
              <a:gd name="T1" fmla="*/ 0 h 22178"/>
              <a:gd name="T2" fmla="*/ 0 w 43199"/>
              <a:gd name="T3" fmla="*/ 0 h 22178"/>
              <a:gd name="T4" fmla="*/ 0 w 43199"/>
              <a:gd name="T5" fmla="*/ 0 h 2217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199" h="22178" fill="none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</a:path>
              <a:path w="43199" h="22178" stroke="0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  <a:lnTo>
                  <a:pt x="21599" y="21600"/>
                </a:lnTo>
                <a:lnTo>
                  <a:pt x="0" y="21383"/>
                </a:lnTo>
                <a:close/>
              </a:path>
            </a:pathLst>
          </a:custGeom>
          <a:noFill/>
          <a:ln w="349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47" name="Arc 32"/>
          <p:cNvSpPr>
            <a:spLocks/>
          </p:cNvSpPr>
          <p:nvPr/>
        </p:nvSpPr>
        <p:spPr bwMode="auto">
          <a:xfrm rot="8273970" flipH="1">
            <a:off x="6057900" y="2417763"/>
            <a:ext cx="2282825" cy="174625"/>
          </a:xfrm>
          <a:custGeom>
            <a:avLst/>
            <a:gdLst>
              <a:gd name="T0" fmla="*/ 0 w 43199"/>
              <a:gd name="T1" fmla="*/ 0 h 22178"/>
              <a:gd name="T2" fmla="*/ 0 w 43199"/>
              <a:gd name="T3" fmla="*/ 0 h 22178"/>
              <a:gd name="T4" fmla="*/ 0 w 43199"/>
              <a:gd name="T5" fmla="*/ 0 h 2217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199" h="22178" fill="none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</a:path>
              <a:path w="43199" h="22178" stroke="0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  <a:lnTo>
                  <a:pt x="21599" y="21600"/>
                </a:lnTo>
                <a:lnTo>
                  <a:pt x="0" y="21383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48" name="Text Box 63"/>
          <p:cNvSpPr txBox="1">
            <a:spLocks noChangeAspect="1" noChangeArrowheads="1"/>
          </p:cNvSpPr>
          <p:nvPr/>
        </p:nvSpPr>
        <p:spPr bwMode="auto">
          <a:xfrm>
            <a:off x="3657600" y="1597025"/>
            <a:ext cx="966788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e</a:t>
            </a:r>
            <a:r>
              <a:rPr lang="en-US" sz="2400" b="1" baseline="-25000">
                <a:solidFill>
                  <a:srgbClr val="FF3300"/>
                </a:solidFill>
              </a:rPr>
              <a:t>2</a:t>
            </a:r>
            <a:r>
              <a:rPr lang="en-US" sz="2400" b="1" i="1" baseline="-25000">
                <a:solidFill>
                  <a:srgbClr val="FF3300"/>
                </a:solidFill>
              </a:rPr>
              <a:t>i</a:t>
            </a:r>
            <a:r>
              <a:rPr lang="en-US" sz="2400" b="1" baseline="-25000">
                <a:solidFill>
                  <a:srgbClr val="FF3300"/>
                </a:solidFill>
              </a:rPr>
              <a:t>-1</a:t>
            </a:r>
            <a:endParaRPr lang="en-US" sz="2400" b="1">
              <a:solidFill>
                <a:srgbClr val="FF3300"/>
              </a:solidFill>
            </a:endParaRPr>
          </a:p>
          <a:p>
            <a:pPr algn="l" rtl="0"/>
            <a:endParaRPr lang="en-US" sz="2400" i="1"/>
          </a:p>
        </p:txBody>
      </p:sp>
      <p:sp>
        <p:nvSpPr>
          <p:cNvPr id="48149" name="Text Box 63"/>
          <p:cNvSpPr txBox="1">
            <a:spLocks noChangeAspect="1" noChangeArrowheads="1"/>
          </p:cNvSpPr>
          <p:nvPr/>
        </p:nvSpPr>
        <p:spPr bwMode="auto">
          <a:xfrm>
            <a:off x="2722563" y="2443163"/>
            <a:ext cx="966787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d</a:t>
            </a:r>
            <a:r>
              <a:rPr lang="en-US" sz="2400" b="1" baseline="-25000">
                <a:solidFill>
                  <a:srgbClr val="FF3300"/>
                </a:solidFill>
              </a:rPr>
              <a:t>2</a:t>
            </a:r>
            <a:r>
              <a:rPr lang="en-US" sz="2400" b="1" i="1" baseline="-25000">
                <a:solidFill>
                  <a:srgbClr val="FF3300"/>
                </a:solidFill>
              </a:rPr>
              <a:t>i</a:t>
            </a:r>
            <a:r>
              <a:rPr lang="en-US" sz="2400" b="1" baseline="-25000">
                <a:solidFill>
                  <a:srgbClr val="FF3300"/>
                </a:solidFill>
              </a:rPr>
              <a:t>-2</a:t>
            </a:r>
            <a:endParaRPr lang="en-US" sz="2400" b="1">
              <a:solidFill>
                <a:srgbClr val="FF3300"/>
              </a:solidFill>
            </a:endParaRPr>
          </a:p>
          <a:p>
            <a:pPr algn="l" rtl="0"/>
            <a:endParaRPr lang="en-US" sz="2400" i="1"/>
          </a:p>
        </p:txBody>
      </p:sp>
      <p:sp>
        <p:nvSpPr>
          <p:cNvPr id="48150" name="Text Box 63"/>
          <p:cNvSpPr txBox="1">
            <a:spLocks noChangeAspect="1" noChangeArrowheads="1"/>
          </p:cNvSpPr>
          <p:nvPr/>
        </p:nvSpPr>
        <p:spPr bwMode="auto">
          <a:xfrm>
            <a:off x="3275013" y="2697163"/>
            <a:ext cx="966787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f</a:t>
            </a:r>
            <a:r>
              <a:rPr lang="en-US" sz="2400" b="1" i="1" baseline="-25000">
                <a:solidFill>
                  <a:srgbClr val="FF3300"/>
                </a:solidFill>
              </a:rPr>
              <a:t>i</a:t>
            </a:r>
            <a:r>
              <a:rPr lang="en-US" sz="2400" b="1" baseline="-25000">
                <a:solidFill>
                  <a:srgbClr val="FF3300"/>
                </a:solidFill>
              </a:rPr>
              <a:t>-1</a:t>
            </a:r>
            <a:endParaRPr lang="en-US" sz="2400" b="1">
              <a:solidFill>
                <a:srgbClr val="FF3300"/>
              </a:solidFill>
            </a:endParaRPr>
          </a:p>
          <a:p>
            <a:pPr algn="l" rtl="0"/>
            <a:endParaRPr lang="en-US" sz="2400" i="1"/>
          </a:p>
        </p:txBody>
      </p:sp>
      <p:sp>
        <p:nvSpPr>
          <p:cNvPr id="48151" name="Text Box 63"/>
          <p:cNvSpPr txBox="1">
            <a:spLocks noChangeAspect="1" noChangeArrowheads="1"/>
          </p:cNvSpPr>
          <p:nvPr/>
        </p:nvSpPr>
        <p:spPr bwMode="auto">
          <a:xfrm>
            <a:off x="4730750" y="1601788"/>
            <a:ext cx="966788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e</a:t>
            </a:r>
            <a:r>
              <a:rPr lang="en-US" sz="2400" b="1" baseline="-25000">
                <a:solidFill>
                  <a:srgbClr val="FF3300"/>
                </a:solidFill>
              </a:rPr>
              <a:t>2</a:t>
            </a:r>
            <a:r>
              <a:rPr lang="en-US" sz="2400" b="1" i="1" baseline="-25000">
                <a:solidFill>
                  <a:srgbClr val="FF3300"/>
                </a:solidFill>
              </a:rPr>
              <a:t>i</a:t>
            </a:r>
            <a:endParaRPr lang="en-US" sz="2400" b="1">
              <a:solidFill>
                <a:srgbClr val="FF3300"/>
              </a:solidFill>
            </a:endParaRPr>
          </a:p>
          <a:p>
            <a:pPr algn="l" rtl="0"/>
            <a:endParaRPr lang="en-US" sz="2400" i="1"/>
          </a:p>
        </p:txBody>
      </p:sp>
      <p:sp>
        <p:nvSpPr>
          <p:cNvPr id="48152" name="Text Box 63"/>
          <p:cNvSpPr txBox="1">
            <a:spLocks noChangeAspect="1" noChangeArrowheads="1"/>
          </p:cNvSpPr>
          <p:nvPr/>
        </p:nvSpPr>
        <p:spPr bwMode="auto">
          <a:xfrm>
            <a:off x="5678488" y="2479675"/>
            <a:ext cx="966787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d</a:t>
            </a:r>
            <a:r>
              <a:rPr lang="en-US" sz="2400" b="1" baseline="-25000">
                <a:solidFill>
                  <a:srgbClr val="FF3300"/>
                </a:solidFill>
              </a:rPr>
              <a:t>2</a:t>
            </a:r>
            <a:r>
              <a:rPr lang="en-US" sz="2400" b="1" i="1" baseline="-25000">
                <a:solidFill>
                  <a:srgbClr val="FF3300"/>
                </a:solidFill>
              </a:rPr>
              <a:t>i</a:t>
            </a:r>
            <a:r>
              <a:rPr lang="en-US" sz="2400" b="1" baseline="-25000">
                <a:solidFill>
                  <a:srgbClr val="FF3300"/>
                </a:solidFill>
              </a:rPr>
              <a:t>+1</a:t>
            </a:r>
            <a:endParaRPr lang="en-US" sz="2400" b="1">
              <a:solidFill>
                <a:srgbClr val="FF3300"/>
              </a:solidFill>
            </a:endParaRPr>
          </a:p>
          <a:p>
            <a:pPr algn="l" rtl="0"/>
            <a:endParaRPr lang="en-US" sz="2400" i="1"/>
          </a:p>
        </p:txBody>
      </p:sp>
      <p:sp>
        <p:nvSpPr>
          <p:cNvPr id="48153" name="Text Box 63"/>
          <p:cNvSpPr txBox="1">
            <a:spLocks noChangeAspect="1" noChangeArrowheads="1"/>
          </p:cNvSpPr>
          <p:nvPr/>
        </p:nvSpPr>
        <p:spPr bwMode="auto">
          <a:xfrm>
            <a:off x="5451475" y="2705100"/>
            <a:ext cx="966788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g</a:t>
            </a:r>
            <a:r>
              <a:rPr lang="en-US" sz="2400" b="1" i="1" baseline="-25000">
                <a:solidFill>
                  <a:srgbClr val="FF3300"/>
                </a:solidFill>
              </a:rPr>
              <a:t>i</a:t>
            </a:r>
            <a:endParaRPr lang="en-US" sz="2400" i="1"/>
          </a:p>
        </p:txBody>
      </p:sp>
      <p:sp>
        <p:nvSpPr>
          <p:cNvPr id="48154" name="Text Box 63"/>
          <p:cNvSpPr txBox="1">
            <a:spLocks noChangeAspect="1" noChangeArrowheads="1"/>
          </p:cNvSpPr>
          <p:nvPr/>
        </p:nvSpPr>
        <p:spPr bwMode="auto">
          <a:xfrm>
            <a:off x="3748088" y="2713038"/>
            <a:ext cx="966787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g</a:t>
            </a:r>
            <a:r>
              <a:rPr lang="en-US" sz="2400" b="1" i="1" baseline="-25000">
                <a:solidFill>
                  <a:srgbClr val="FF3300"/>
                </a:solidFill>
              </a:rPr>
              <a:t>i</a:t>
            </a:r>
            <a:r>
              <a:rPr lang="en-US" sz="2400" b="1" baseline="-25000">
                <a:solidFill>
                  <a:srgbClr val="FF3300"/>
                </a:solidFill>
              </a:rPr>
              <a:t>-1</a:t>
            </a:r>
            <a:endParaRPr lang="en-US" sz="2400" b="1">
              <a:solidFill>
                <a:srgbClr val="FF3300"/>
              </a:solidFill>
            </a:endParaRPr>
          </a:p>
          <a:p>
            <a:pPr algn="l" rtl="0"/>
            <a:endParaRPr lang="en-US" sz="2400" i="1"/>
          </a:p>
        </p:txBody>
      </p:sp>
      <p:sp>
        <p:nvSpPr>
          <p:cNvPr id="48155" name="Text Box 63"/>
          <p:cNvSpPr txBox="1">
            <a:spLocks noChangeAspect="1" noChangeArrowheads="1"/>
          </p:cNvSpPr>
          <p:nvPr/>
        </p:nvSpPr>
        <p:spPr bwMode="auto">
          <a:xfrm>
            <a:off x="3038475" y="1631950"/>
            <a:ext cx="966788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e</a:t>
            </a:r>
            <a:r>
              <a:rPr lang="en-US" sz="2400" b="1" baseline="-25000">
                <a:solidFill>
                  <a:srgbClr val="FF3300"/>
                </a:solidFill>
              </a:rPr>
              <a:t>2</a:t>
            </a:r>
            <a:r>
              <a:rPr lang="en-US" sz="2400" b="1" i="1" baseline="-25000">
                <a:solidFill>
                  <a:srgbClr val="FF3300"/>
                </a:solidFill>
              </a:rPr>
              <a:t>i</a:t>
            </a:r>
            <a:r>
              <a:rPr lang="en-US" sz="2400" b="1" baseline="-25000">
                <a:solidFill>
                  <a:srgbClr val="FF3300"/>
                </a:solidFill>
              </a:rPr>
              <a:t>-2</a:t>
            </a:r>
            <a:endParaRPr lang="en-US" sz="2400" b="1">
              <a:solidFill>
                <a:srgbClr val="FF3300"/>
              </a:solidFill>
            </a:endParaRPr>
          </a:p>
          <a:p>
            <a:pPr algn="l" rtl="0"/>
            <a:endParaRPr lang="en-US" sz="2400" i="1"/>
          </a:p>
        </p:txBody>
      </p:sp>
      <p:sp>
        <p:nvSpPr>
          <p:cNvPr id="48156" name="Text Box 63"/>
          <p:cNvSpPr txBox="1">
            <a:spLocks noChangeAspect="1" noChangeArrowheads="1"/>
          </p:cNvSpPr>
          <p:nvPr/>
        </p:nvSpPr>
        <p:spPr bwMode="auto">
          <a:xfrm>
            <a:off x="5318125" y="1577975"/>
            <a:ext cx="966788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e</a:t>
            </a:r>
            <a:r>
              <a:rPr lang="en-US" sz="2400" b="1" baseline="-25000">
                <a:solidFill>
                  <a:srgbClr val="FF3300"/>
                </a:solidFill>
              </a:rPr>
              <a:t>2</a:t>
            </a:r>
            <a:r>
              <a:rPr lang="en-US" sz="2400" b="1" i="1" baseline="-25000">
                <a:solidFill>
                  <a:srgbClr val="FF3300"/>
                </a:solidFill>
              </a:rPr>
              <a:t>i</a:t>
            </a:r>
            <a:r>
              <a:rPr lang="en-US" sz="2400" b="1" baseline="-25000">
                <a:solidFill>
                  <a:srgbClr val="FF3300"/>
                </a:solidFill>
              </a:rPr>
              <a:t>+1</a:t>
            </a:r>
            <a:endParaRPr lang="en-US" sz="2400" b="1">
              <a:solidFill>
                <a:srgbClr val="FF3300"/>
              </a:solidFill>
            </a:endParaRPr>
          </a:p>
          <a:p>
            <a:pPr algn="l" rtl="0"/>
            <a:endParaRPr lang="en-US" sz="2400" i="1"/>
          </a:p>
        </p:txBody>
      </p:sp>
      <p:sp>
        <p:nvSpPr>
          <p:cNvPr id="48157" name="Text Box 63"/>
          <p:cNvSpPr txBox="1">
            <a:spLocks noChangeAspect="1" noChangeArrowheads="1"/>
          </p:cNvSpPr>
          <p:nvPr/>
        </p:nvSpPr>
        <p:spPr bwMode="auto">
          <a:xfrm>
            <a:off x="3944938" y="2471738"/>
            <a:ext cx="966787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d</a:t>
            </a:r>
            <a:r>
              <a:rPr lang="en-US" sz="2400" b="1" baseline="-25000">
                <a:solidFill>
                  <a:srgbClr val="FF3300"/>
                </a:solidFill>
              </a:rPr>
              <a:t>2</a:t>
            </a:r>
            <a:r>
              <a:rPr lang="en-US" sz="2400" b="1" i="1" baseline="-25000">
                <a:solidFill>
                  <a:srgbClr val="FF3300"/>
                </a:solidFill>
              </a:rPr>
              <a:t>i</a:t>
            </a:r>
            <a:r>
              <a:rPr lang="en-US" sz="2400" b="1" baseline="-25000">
                <a:solidFill>
                  <a:srgbClr val="FF3300"/>
                </a:solidFill>
              </a:rPr>
              <a:t>-1</a:t>
            </a:r>
            <a:endParaRPr lang="en-US" sz="2400" b="1">
              <a:solidFill>
                <a:srgbClr val="FF3300"/>
              </a:solidFill>
            </a:endParaRPr>
          </a:p>
          <a:p>
            <a:pPr algn="l" rtl="0"/>
            <a:endParaRPr lang="en-US" sz="2400" i="1"/>
          </a:p>
        </p:txBody>
      </p:sp>
      <p:sp>
        <p:nvSpPr>
          <p:cNvPr id="48158" name="Text Box 63"/>
          <p:cNvSpPr txBox="1">
            <a:spLocks noChangeAspect="1" noChangeArrowheads="1"/>
          </p:cNvSpPr>
          <p:nvPr/>
        </p:nvSpPr>
        <p:spPr bwMode="auto">
          <a:xfrm>
            <a:off x="4591050" y="2471738"/>
            <a:ext cx="966788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d</a:t>
            </a:r>
            <a:r>
              <a:rPr lang="en-US" sz="2400" b="1" baseline="-25000">
                <a:solidFill>
                  <a:srgbClr val="FF3300"/>
                </a:solidFill>
              </a:rPr>
              <a:t>2</a:t>
            </a:r>
            <a:r>
              <a:rPr lang="en-US" sz="2400" b="1" i="1" baseline="-25000">
                <a:solidFill>
                  <a:srgbClr val="FF3300"/>
                </a:solidFill>
              </a:rPr>
              <a:t>i</a:t>
            </a:r>
            <a:endParaRPr lang="en-US" sz="2400" b="1">
              <a:solidFill>
                <a:srgbClr val="FF3300"/>
              </a:solidFill>
            </a:endParaRPr>
          </a:p>
          <a:p>
            <a:pPr algn="l" rtl="0"/>
            <a:endParaRPr lang="en-US" sz="2400" i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4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Date Placeholder 5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8526989-D4F2-4BC3-882A-C920CED3DFC7}" type="datetime5">
              <a:rPr lang="en-US" sz="1400" smtClean="0"/>
              <a:pPr eaLnBrk="1" hangingPunct="1"/>
              <a:t>4-Feb-15</a:t>
            </a:fld>
            <a:endParaRPr lang="en-US" sz="1400" smtClean="0"/>
          </a:p>
        </p:txBody>
      </p:sp>
      <p:sp>
        <p:nvSpPr>
          <p:cNvPr id="49155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F776BAB-3791-4167-B9BF-DD188204EF1E}" type="slidenum">
              <a:rPr lang="he-IL" sz="1400" smtClean="0">
                <a:cs typeface="Arial" charset="0"/>
              </a:rPr>
              <a:pPr eaLnBrk="1" hangingPunct="1"/>
              <a:t>33</a:t>
            </a:fld>
            <a:endParaRPr lang="en-US" sz="1400" smtClean="0">
              <a:cs typeface="Arial" charset="0"/>
            </a:endParaRPr>
          </a:p>
        </p:txBody>
      </p:sp>
      <p:sp>
        <p:nvSpPr>
          <p:cNvPr id="4915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61925" y="174625"/>
            <a:ext cx="8982075" cy="2838450"/>
          </a:xfrm>
        </p:spPr>
        <p:txBody>
          <a:bodyPr/>
          <a:lstStyle/>
          <a:p>
            <a:pPr algn="l" rtl="0">
              <a:lnSpc>
                <a:spcPct val="80000"/>
              </a:lnSpc>
              <a:buFontTx/>
              <a:buNone/>
            </a:pPr>
            <a:r>
              <a:rPr lang="en-US" sz="2800" b="1" smtClean="0"/>
              <a:t>	</a:t>
            </a:r>
            <a:r>
              <a:rPr lang="en-US" sz="2800" smtClean="0"/>
              <a:t>      and           are decomposed into </a:t>
            </a:r>
            <a:r>
              <a:rPr lang="en-US" sz="2800" b="1" smtClean="0"/>
              <a:t>six</a:t>
            </a:r>
            <a:r>
              <a:rPr lang="en-US" sz="2800" smtClean="0"/>
              <a:t> subgraphs in a</a:t>
            </a:r>
          </a:p>
          <a:p>
            <a:pPr algn="l" rtl="0">
              <a:lnSpc>
                <a:spcPct val="80000"/>
              </a:lnSpc>
              <a:buFontTx/>
              <a:buNone/>
            </a:pPr>
            <a:endParaRPr lang="en-US" sz="2800" smtClean="0"/>
          </a:p>
          <a:p>
            <a:pPr algn="l" rtl="0">
              <a:lnSpc>
                <a:spcPct val="80000"/>
              </a:lnSpc>
              <a:buFontTx/>
              <a:buNone/>
            </a:pPr>
            <a:r>
              <a:rPr lang="en-US" sz="2800" smtClean="0"/>
              <a:t>similar way to          and </a:t>
            </a:r>
          </a:p>
          <a:p>
            <a:pPr algn="l" rtl="0">
              <a:lnSpc>
                <a:spcPct val="80000"/>
              </a:lnSpc>
              <a:buFontTx/>
              <a:buNone/>
            </a:pPr>
            <a:r>
              <a:rPr lang="en-US" sz="2400" smtClean="0"/>
              <a:t>    </a:t>
            </a:r>
          </a:p>
          <a:p>
            <a:pPr algn="l" rtl="0">
              <a:lnSpc>
                <a:spcPct val="80000"/>
              </a:lnSpc>
              <a:buFontTx/>
              <a:buNone/>
            </a:pPr>
            <a:r>
              <a:rPr lang="en-US" sz="2400" smtClean="0"/>
              <a:t>    </a:t>
            </a:r>
          </a:p>
          <a:p>
            <a:pPr algn="l" rtl="0">
              <a:lnSpc>
                <a:spcPct val="80000"/>
              </a:lnSpc>
              <a:buFontTx/>
              <a:buNone/>
            </a:pPr>
            <a:r>
              <a:rPr lang="en-US" sz="2400" smtClean="0"/>
              <a:t> </a:t>
            </a:r>
          </a:p>
        </p:txBody>
      </p:sp>
      <p:graphicFrame>
        <p:nvGraphicFramePr>
          <p:cNvPr id="49157" name="Object 5"/>
          <p:cNvGraphicFramePr>
            <a:graphicFrameLocks noChangeAspect="1"/>
          </p:cNvGraphicFramePr>
          <p:nvPr/>
        </p:nvGraphicFramePr>
        <p:xfrm>
          <a:off x="2417763" y="822325"/>
          <a:ext cx="617537" cy="61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44" name="Equation" r:id="rId3" imgW="228600" imgH="228600" progId="Equation.3">
                  <p:embed/>
                </p:oleObj>
              </mc:Choice>
              <mc:Fallback>
                <p:oleObj name="Equation" r:id="rId3" imgW="22860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7763" y="822325"/>
                        <a:ext cx="617537" cy="617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58" name="Object 58"/>
          <p:cNvGraphicFramePr>
            <a:graphicFrameLocks noChangeAspect="1"/>
          </p:cNvGraphicFramePr>
          <p:nvPr>
            <p:ph sz="quarter" idx="3"/>
          </p:nvPr>
        </p:nvGraphicFramePr>
        <p:xfrm>
          <a:off x="3849688" y="844550"/>
          <a:ext cx="604837" cy="604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45" name="Equation" r:id="rId5" imgW="228600" imgH="228600" progId="Equation.3">
                  <p:embed/>
                </p:oleObj>
              </mc:Choice>
              <mc:Fallback>
                <p:oleObj name="Equation" r:id="rId5" imgW="228600" imgH="228600" progId="Equation.3">
                  <p:embed/>
                  <p:pic>
                    <p:nvPicPr>
                      <p:cNvPr id="0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9688" y="844550"/>
                        <a:ext cx="604837" cy="604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986" name="Object 6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9835318"/>
              </p:ext>
            </p:extLst>
          </p:nvPr>
        </p:nvGraphicFramePr>
        <p:xfrm>
          <a:off x="2463800" y="3724275"/>
          <a:ext cx="35306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46" name="Equation" r:id="rId7" imgW="977760" imgH="228600" progId="Equation.3">
                  <p:embed/>
                </p:oleObj>
              </mc:Choice>
              <mc:Fallback>
                <p:oleObj name="Equation" r:id="rId7" imgW="977760" imgH="228600" progId="Equation.3">
                  <p:embed/>
                  <p:pic>
                    <p:nvPicPr>
                      <p:cNvPr id="0" name="Object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3800" y="3724275"/>
                        <a:ext cx="3530600" cy="825500"/>
                      </a:xfrm>
                      <a:prstGeom prst="rect">
                        <a:avLst/>
                      </a:prstGeom>
                      <a:solidFill>
                        <a:srgbClr val="FFFF66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9987" name="Text Box 67"/>
          <p:cNvSpPr txBox="1">
            <a:spLocks noChangeArrowheads="1"/>
          </p:cNvSpPr>
          <p:nvPr/>
        </p:nvSpPr>
        <p:spPr bwMode="auto">
          <a:xfrm>
            <a:off x="438150" y="4932363"/>
            <a:ext cx="8358188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rtl="0">
              <a:spcBef>
                <a:spcPct val="50000"/>
              </a:spcBef>
              <a:defRPr/>
            </a:pPr>
            <a:r>
              <a:rPr lang="en-US" sz="4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 same polynomial complexity!</a:t>
            </a:r>
            <a:endParaRPr lang="ru-RU" sz="44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9988" name="Text Box 68"/>
          <p:cNvSpPr txBox="1">
            <a:spLocks noChangeArrowheads="1"/>
          </p:cNvSpPr>
          <p:nvPr/>
        </p:nvSpPr>
        <p:spPr bwMode="auto">
          <a:xfrm>
            <a:off x="438150" y="2632075"/>
            <a:ext cx="8335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rtl="0" eaLnBrk="1" hangingPunct="1">
              <a:spcBef>
                <a:spcPct val="50000"/>
              </a:spcBef>
            </a:pPr>
            <a:r>
              <a:rPr lang="en-US" sz="2400" b="1"/>
              <a:t>The total number of labels in the expression for FSR of size </a:t>
            </a:r>
            <a:r>
              <a:rPr lang="en-US" sz="2400" b="1" i="1"/>
              <a:t>n</a:t>
            </a:r>
            <a:r>
              <a:rPr lang="en-US" sz="2400" b="1"/>
              <a:t>:</a:t>
            </a:r>
            <a:endParaRPr lang="ru-RU" sz="2400" b="1"/>
          </a:p>
        </p:txBody>
      </p:sp>
      <p:graphicFrame>
        <p:nvGraphicFramePr>
          <p:cNvPr id="49162" name="Object 1"/>
          <p:cNvGraphicFramePr>
            <a:graphicFrameLocks noChangeAspect="1"/>
          </p:cNvGraphicFramePr>
          <p:nvPr/>
        </p:nvGraphicFramePr>
        <p:xfrm>
          <a:off x="1738313" y="0"/>
          <a:ext cx="839787" cy="604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47" name="Equation" r:id="rId9" imgW="317362" imgH="228501" progId="Equation.3">
                  <p:embed/>
                </p:oleObj>
              </mc:Choice>
              <mc:Fallback>
                <p:oleObj name="Equation" r:id="rId9" imgW="317362" imgH="228501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8313" y="0"/>
                        <a:ext cx="839787" cy="604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3" name="Object 2"/>
          <p:cNvGraphicFramePr>
            <a:graphicFrameLocks noChangeAspect="1"/>
          </p:cNvGraphicFramePr>
          <p:nvPr/>
        </p:nvGraphicFramePr>
        <p:xfrm>
          <a:off x="201613" y="0"/>
          <a:ext cx="857250" cy="61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48" name="Equation" r:id="rId11" imgW="317362" imgH="228501" progId="Equation.3">
                  <p:embed/>
                </p:oleObj>
              </mc:Choice>
              <mc:Fallback>
                <p:oleObj name="Equation" r:id="rId11" imgW="317362" imgH="228501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613" y="0"/>
                        <a:ext cx="857250" cy="617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09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209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87" grpId="0"/>
      <p:bldP spid="20998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00"/>
          <p:cNvSpPr>
            <a:spLocks noChangeArrowheads="1"/>
          </p:cNvSpPr>
          <p:nvPr/>
        </p:nvSpPr>
        <p:spPr bwMode="auto">
          <a:xfrm>
            <a:off x="82550" y="4043363"/>
            <a:ext cx="9053513" cy="193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rtl="0"/>
            <a:r>
              <a:rPr lang="en-US" sz="2400" dirty="0"/>
              <a:t>New edges (</a:t>
            </a:r>
            <a:r>
              <a:rPr lang="en-US" sz="2400" b="1" i="1" dirty="0">
                <a:solidFill>
                  <a:srgbClr val="FF3300"/>
                </a:solidFill>
              </a:rPr>
              <a:t>f</a:t>
            </a:r>
            <a:r>
              <a:rPr lang="en-US" sz="2400" b="1" i="1" baseline="-25000" dirty="0">
                <a:solidFill>
                  <a:srgbClr val="FF3300"/>
                </a:solidFill>
              </a:rPr>
              <a:t>i</a:t>
            </a:r>
            <a:r>
              <a:rPr lang="en-US" sz="2400" b="1" baseline="-25000" dirty="0">
                <a:solidFill>
                  <a:srgbClr val="FF3300"/>
                </a:solidFill>
              </a:rPr>
              <a:t>-1</a:t>
            </a:r>
            <a:r>
              <a:rPr lang="en-US" sz="2400" b="1" dirty="0">
                <a:solidFill>
                  <a:srgbClr val="FF3300"/>
                </a:solidFill>
              </a:rPr>
              <a:t> </a:t>
            </a:r>
            <a:r>
              <a:rPr lang="en-US" sz="2400" dirty="0"/>
              <a:t>and </a:t>
            </a:r>
            <a:r>
              <a:rPr lang="en-US" sz="2400" b="1" i="1" dirty="0">
                <a:solidFill>
                  <a:srgbClr val="FF3300"/>
                </a:solidFill>
              </a:rPr>
              <a:t>g</a:t>
            </a:r>
            <a:r>
              <a:rPr lang="en-US" sz="2400" b="1" i="1" baseline="-25000" dirty="0">
                <a:solidFill>
                  <a:srgbClr val="FF3300"/>
                </a:solidFill>
              </a:rPr>
              <a:t>i</a:t>
            </a:r>
            <a:r>
              <a:rPr lang="en-US" sz="2400" b="1" baseline="-25000" dirty="0">
                <a:solidFill>
                  <a:srgbClr val="FF3300"/>
                </a:solidFill>
              </a:rPr>
              <a:t>-1</a:t>
            </a:r>
            <a:r>
              <a:rPr lang="en-US" sz="2400" dirty="0"/>
              <a:t>) </a:t>
            </a:r>
            <a:r>
              <a:rPr lang="en-US" sz="2400" b="1" dirty="0"/>
              <a:t>cross </a:t>
            </a:r>
            <a:r>
              <a:rPr lang="en-US" sz="2400" dirty="0"/>
              <a:t>the </a:t>
            </a:r>
            <a:r>
              <a:rPr lang="en-US" sz="2400" b="1" dirty="0"/>
              <a:t>splitting line</a:t>
            </a:r>
            <a:r>
              <a:rPr lang="en-US" sz="2400" dirty="0"/>
              <a:t>.</a:t>
            </a:r>
          </a:p>
          <a:p>
            <a:pPr algn="l" rtl="0"/>
            <a:r>
              <a:rPr lang="en-US" sz="2400" b="1" dirty="0"/>
              <a:t>Any path</a:t>
            </a:r>
            <a:r>
              <a:rPr lang="en-US" sz="2400" dirty="0"/>
              <a:t> from </a:t>
            </a:r>
            <a:r>
              <a:rPr lang="en-US" sz="2400" b="1" i="1" dirty="0">
                <a:solidFill>
                  <a:srgbClr val="FF3300"/>
                </a:solidFill>
              </a:rPr>
              <a:t>p</a:t>
            </a:r>
            <a:r>
              <a:rPr lang="en-US" sz="2400" dirty="0">
                <a:solidFill>
                  <a:srgbClr val="FF3300"/>
                </a:solidFill>
              </a:rPr>
              <a:t> </a:t>
            </a:r>
            <a:r>
              <a:rPr lang="en-US" sz="2400" dirty="0"/>
              <a:t>to</a:t>
            </a:r>
            <a:r>
              <a:rPr lang="en-US" sz="2400" dirty="0">
                <a:solidFill>
                  <a:srgbClr val="FF3300"/>
                </a:solidFill>
              </a:rPr>
              <a:t> </a:t>
            </a:r>
            <a:r>
              <a:rPr lang="en-US" sz="2400" b="1" i="1" dirty="0">
                <a:solidFill>
                  <a:srgbClr val="FF3300"/>
                </a:solidFill>
              </a:rPr>
              <a:t>q </a:t>
            </a:r>
            <a:r>
              <a:rPr lang="en-US" sz="2400" dirty="0"/>
              <a:t>passes through vertex </a:t>
            </a:r>
            <a:r>
              <a:rPr lang="en-US" sz="2400" b="1" i="1" dirty="0">
                <a:solidFill>
                  <a:srgbClr val="FF3300"/>
                </a:solidFill>
              </a:rPr>
              <a:t>i </a:t>
            </a:r>
            <a:r>
              <a:rPr lang="en-US" sz="2400" dirty="0"/>
              <a:t>or edges </a:t>
            </a:r>
            <a:r>
              <a:rPr lang="en-US" sz="2400" b="1" i="1" dirty="0">
                <a:solidFill>
                  <a:srgbClr val="FF3300"/>
                </a:solidFill>
              </a:rPr>
              <a:t>c</a:t>
            </a:r>
            <a:r>
              <a:rPr lang="en-US" sz="2400" b="1" i="1" baseline="-25000" dirty="0">
                <a:solidFill>
                  <a:srgbClr val="FF3300"/>
                </a:solidFill>
              </a:rPr>
              <a:t>i</a:t>
            </a:r>
            <a:r>
              <a:rPr lang="en-US" sz="2400" b="1" baseline="-25000" dirty="0">
                <a:solidFill>
                  <a:srgbClr val="FF3300"/>
                </a:solidFill>
              </a:rPr>
              <a:t>-1  </a:t>
            </a:r>
            <a:r>
              <a:rPr lang="en-US" sz="2400" b="1" i="1" dirty="0">
                <a:solidFill>
                  <a:srgbClr val="FF3300"/>
                </a:solidFill>
              </a:rPr>
              <a:t> a</a:t>
            </a:r>
            <a:r>
              <a:rPr lang="en-US" sz="2400" b="1" i="1" baseline="-25000" dirty="0">
                <a:solidFill>
                  <a:srgbClr val="FF3300"/>
                </a:solidFill>
              </a:rPr>
              <a:t>i</a:t>
            </a:r>
            <a:r>
              <a:rPr lang="en-US" sz="2400" b="1" baseline="-25000" dirty="0">
                <a:solidFill>
                  <a:srgbClr val="FF3300"/>
                </a:solidFill>
              </a:rPr>
              <a:t>-1</a:t>
            </a:r>
            <a:r>
              <a:rPr lang="en-US" sz="2400" baseline="-25000" dirty="0"/>
              <a:t>   </a:t>
            </a:r>
            <a:r>
              <a:rPr lang="en-US" sz="2400" b="1" i="1" dirty="0">
                <a:solidFill>
                  <a:srgbClr val="FF3300"/>
                </a:solidFill>
              </a:rPr>
              <a:t> g</a:t>
            </a:r>
            <a:r>
              <a:rPr lang="en-US" sz="2400" b="1" i="1" baseline="-25000" dirty="0">
                <a:solidFill>
                  <a:srgbClr val="FF3300"/>
                </a:solidFill>
              </a:rPr>
              <a:t>i</a:t>
            </a:r>
            <a:r>
              <a:rPr lang="en-US" sz="2400" b="1" baseline="-25000" dirty="0">
                <a:solidFill>
                  <a:srgbClr val="FF3300"/>
                </a:solidFill>
              </a:rPr>
              <a:t>-1</a:t>
            </a:r>
            <a:r>
              <a:rPr lang="en-US" sz="2400" b="1" baseline="-25000" dirty="0"/>
              <a:t>  </a:t>
            </a:r>
            <a:r>
              <a:rPr lang="en-US" sz="2400" b="1" baseline="-25000" dirty="0">
                <a:solidFill>
                  <a:srgbClr val="FF3300"/>
                </a:solidFill>
              </a:rPr>
              <a:t> </a:t>
            </a:r>
            <a:r>
              <a:rPr lang="en-US" sz="2400" b="1" i="1" dirty="0">
                <a:solidFill>
                  <a:srgbClr val="FF3300"/>
                </a:solidFill>
              </a:rPr>
              <a:t> f</a:t>
            </a:r>
            <a:r>
              <a:rPr lang="en-US" sz="2400" b="1" i="1" baseline="-25000" dirty="0">
                <a:solidFill>
                  <a:srgbClr val="FF3300"/>
                </a:solidFill>
              </a:rPr>
              <a:t>i</a:t>
            </a:r>
            <a:r>
              <a:rPr lang="en-US" sz="2400" b="1" baseline="-25000" dirty="0">
                <a:solidFill>
                  <a:srgbClr val="FF3300"/>
                </a:solidFill>
              </a:rPr>
              <a:t>-1</a:t>
            </a:r>
            <a:endParaRPr lang="en-US" sz="2400" b="1" i="1" dirty="0">
              <a:solidFill>
                <a:srgbClr val="FF3300"/>
              </a:solidFill>
            </a:endParaRPr>
          </a:p>
          <a:p>
            <a:pPr algn="l" rtl="0"/>
            <a:endParaRPr lang="en-US" sz="2400" b="1" i="1" dirty="0">
              <a:solidFill>
                <a:srgbClr val="FF3300"/>
              </a:solidFill>
            </a:endParaRPr>
          </a:p>
          <a:p>
            <a:pPr algn="l" rtl="0"/>
            <a:endParaRPr lang="en-US" sz="2400" b="1" i="1" dirty="0">
              <a:solidFill>
                <a:srgbClr val="FF3300"/>
              </a:solidFill>
            </a:endParaRPr>
          </a:p>
          <a:p>
            <a:pPr algn="l" rtl="0"/>
            <a:endParaRPr lang="en-US" sz="2400" dirty="0"/>
          </a:p>
        </p:txBody>
      </p:sp>
      <p:sp>
        <p:nvSpPr>
          <p:cNvPr id="50179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03935CD-E0ED-4EA3-AA34-AACE14B130C7}" type="datetime5">
              <a:rPr lang="en-US" sz="1400" smtClean="0"/>
              <a:pPr eaLnBrk="1" hangingPunct="1"/>
              <a:t>4-Feb-15</a:t>
            </a:fld>
            <a:endParaRPr lang="en-US" sz="1400" smtClean="0"/>
          </a:p>
        </p:txBody>
      </p:sp>
      <p:sp>
        <p:nvSpPr>
          <p:cNvPr id="50180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ED55FA3-B45E-461F-9B5C-0878BD6B2F59}" type="slidenum">
              <a:rPr lang="he-IL" sz="1400" smtClean="0">
                <a:cs typeface="Arial" charset="0"/>
              </a:rPr>
              <a:pPr eaLnBrk="1" hangingPunct="1"/>
              <a:t>34</a:t>
            </a:fld>
            <a:endParaRPr lang="en-US" sz="1400" smtClean="0">
              <a:cs typeface="Arial" charset="0"/>
            </a:endParaRPr>
          </a:p>
        </p:txBody>
      </p:sp>
      <p:sp>
        <p:nvSpPr>
          <p:cNvPr id="50181" name="Rectangle 2"/>
          <p:cNvSpPr>
            <a:spLocks noGrp="1" noChangeArrowheads="1"/>
          </p:cNvSpPr>
          <p:nvPr>
            <p:ph type="title"/>
          </p:nvPr>
        </p:nvSpPr>
        <p:spPr>
          <a:xfrm>
            <a:off x="222250" y="0"/>
            <a:ext cx="8921750" cy="1143000"/>
          </a:xfrm>
        </p:spPr>
        <p:txBody>
          <a:bodyPr/>
          <a:lstStyle/>
          <a:p>
            <a:pPr rtl="0" eaLnBrk="1" hangingPunct="1"/>
            <a:r>
              <a:rPr lang="en-US" dirty="0" smtClean="0">
                <a:solidFill>
                  <a:srgbClr val="000000"/>
                </a:solidFill>
              </a:rPr>
              <a:t>Full Square Rhomboid – 1-VDM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sz="3200" b="1" baseline="-25000" dirty="0" smtClean="0"/>
          </a:p>
        </p:txBody>
      </p:sp>
      <p:graphicFrame>
        <p:nvGraphicFramePr>
          <p:cNvPr id="40966" name="Object 80"/>
          <p:cNvGraphicFramePr>
            <a:graphicFrameLocks noChangeAspect="1"/>
          </p:cNvGraphicFramePr>
          <p:nvPr>
            <p:ph sz="half" idx="2"/>
          </p:nvPr>
        </p:nvGraphicFramePr>
        <p:xfrm>
          <a:off x="-6350" y="5137150"/>
          <a:ext cx="8740775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66" name="Equation" r:id="rId3" imgW="4114800" imgH="508000" progId="Equation.3">
                  <p:embed/>
                </p:oleObj>
              </mc:Choice>
              <mc:Fallback>
                <p:oleObj name="Equation" r:id="rId3" imgW="4114800" imgH="508000" progId="Equation.3">
                  <p:embed/>
                  <p:pic>
                    <p:nvPicPr>
                      <p:cNvPr id="0" name="Object 8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6350" y="5137150"/>
                        <a:ext cx="8740775" cy="107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0183" name="Group 101"/>
          <p:cNvGrpSpPr>
            <a:grpSpLocks/>
          </p:cNvGrpSpPr>
          <p:nvPr/>
        </p:nvGrpSpPr>
        <p:grpSpPr bwMode="auto">
          <a:xfrm>
            <a:off x="763588" y="893763"/>
            <a:ext cx="7392987" cy="2530475"/>
            <a:chOff x="-28" y="732"/>
            <a:chExt cx="4657" cy="1594"/>
          </a:xfrm>
        </p:grpSpPr>
        <p:sp>
          <p:nvSpPr>
            <p:cNvPr id="50214" name="Line 5"/>
            <p:cNvSpPr>
              <a:spLocks noChangeAspect="1" noChangeShapeType="1"/>
            </p:cNvSpPr>
            <p:nvPr/>
          </p:nvSpPr>
          <p:spPr bwMode="auto">
            <a:xfrm>
              <a:off x="163" y="1497"/>
              <a:ext cx="106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215" name="Line 6"/>
            <p:cNvSpPr>
              <a:spLocks noChangeAspect="1" noChangeShapeType="1"/>
            </p:cNvSpPr>
            <p:nvPr/>
          </p:nvSpPr>
          <p:spPr bwMode="auto">
            <a:xfrm>
              <a:off x="1248" y="1507"/>
              <a:ext cx="105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216" name="Line 7"/>
            <p:cNvSpPr>
              <a:spLocks noChangeAspect="1" noChangeShapeType="1"/>
            </p:cNvSpPr>
            <p:nvPr/>
          </p:nvSpPr>
          <p:spPr bwMode="auto">
            <a:xfrm>
              <a:off x="2361" y="1516"/>
              <a:ext cx="101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217" name="Line 9"/>
            <p:cNvSpPr>
              <a:spLocks noChangeAspect="1" noChangeShapeType="1"/>
            </p:cNvSpPr>
            <p:nvPr/>
          </p:nvSpPr>
          <p:spPr bwMode="auto">
            <a:xfrm>
              <a:off x="701" y="997"/>
              <a:ext cx="10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218" name="Line 10"/>
            <p:cNvSpPr>
              <a:spLocks noChangeAspect="1" noChangeShapeType="1"/>
            </p:cNvSpPr>
            <p:nvPr/>
          </p:nvSpPr>
          <p:spPr bwMode="auto">
            <a:xfrm>
              <a:off x="1799" y="1002"/>
              <a:ext cx="10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219" name="Line 11"/>
            <p:cNvSpPr>
              <a:spLocks noChangeAspect="1" noChangeShapeType="1"/>
            </p:cNvSpPr>
            <p:nvPr/>
          </p:nvSpPr>
          <p:spPr bwMode="auto">
            <a:xfrm>
              <a:off x="2865" y="1011"/>
              <a:ext cx="10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220" name="Line 12"/>
            <p:cNvSpPr>
              <a:spLocks noChangeAspect="1" noChangeShapeType="1"/>
            </p:cNvSpPr>
            <p:nvPr/>
          </p:nvSpPr>
          <p:spPr bwMode="auto">
            <a:xfrm>
              <a:off x="720" y="2016"/>
              <a:ext cx="106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221" name="Line 13"/>
            <p:cNvSpPr>
              <a:spLocks noChangeAspect="1" noChangeShapeType="1"/>
            </p:cNvSpPr>
            <p:nvPr/>
          </p:nvSpPr>
          <p:spPr bwMode="auto">
            <a:xfrm>
              <a:off x="1808" y="2020"/>
              <a:ext cx="106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222" name="Line 14"/>
            <p:cNvSpPr>
              <a:spLocks noChangeAspect="1" noChangeShapeType="1"/>
            </p:cNvSpPr>
            <p:nvPr/>
          </p:nvSpPr>
          <p:spPr bwMode="auto">
            <a:xfrm>
              <a:off x="2868" y="2038"/>
              <a:ext cx="106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223" name="Line 22"/>
            <p:cNvSpPr>
              <a:spLocks noChangeAspect="1" noChangeShapeType="1"/>
            </p:cNvSpPr>
            <p:nvPr/>
          </p:nvSpPr>
          <p:spPr bwMode="auto">
            <a:xfrm rot="20955401" flipV="1">
              <a:off x="115" y="1034"/>
              <a:ext cx="632" cy="4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224" name="Line 23"/>
            <p:cNvSpPr>
              <a:spLocks noChangeAspect="1" noChangeShapeType="1"/>
            </p:cNvSpPr>
            <p:nvPr/>
          </p:nvSpPr>
          <p:spPr bwMode="auto">
            <a:xfrm rot="644599">
              <a:off x="115" y="1552"/>
              <a:ext cx="632" cy="4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225" name="Line 24"/>
            <p:cNvSpPr>
              <a:spLocks noChangeAspect="1" noChangeShapeType="1"/>
            </p:cNvSpPr>
            <p:nvPr/>
          </p:nvSpPr>
          <p:spPr bwMode="auto">
            <a:xfrm rot="20955401" flipV="1">
              <a:off x="662" y="1552"/>
              <a:ext cx="632" cy="4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226" name="Line 25"/>
            <p:cNvSpPr>
              <a:spLocks noChangeAspect="1" noChangeShapeType="1"/>
            </p:cNvSpPr>
            <p:nvPr/>
          </p:nvSpPr>
          <p:spPr bwMode="auto">
            <a:xfrm rot="644599">
              <a:off x="653" y="1044"/>
              <a:ext cx="632" cy="4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227" name="Line 26"/>
            <p:cNvSpPr>
              <a:spLocks noChangeAspect="1" noChangeShapeType="1"/>
            </p:cNvSpPr>
            <p:nvPr/>
          </p:nvSpPr>
          <p:spPr bwMode="auto">
            <a:xfrm rot="20955401" flipV="1">
              <a:off x="1200" y="1044"/>
              <a:ext cx="632" cy="4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228" name="Line 27"/>
            <p:cNvSpPr>
              <a:spLocks noChangeAspect="1" noChangeShapeType="1"/>
            </p:cNvSpPr>
            <p:nvPr/>
          </p:nvSpPr>
          <p:spPr bwMode="auto">
            <a:xfrm rot="644599">
              <a:off x="1200" y="1562"/>
              <a:ext cx="632" cy="4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229" name="Line 28"/>
            <p:cNvSpPr>
              <a:spLocks noChangeAspect="1" noChangeShapeType="1"/>
            </p:cNvSpPr>
            <p:nvPr/>
          </p:nvSpPr>
          <p:spPr bwMode="auto">
            <a:xfrm rot="20955401" flipV="1">
              <a:off x="1747" y="1562"/>
              <a:ext cx="632" cy="4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230" name="Line 29"/>
            <p:cNvSpPr>
              <a:spLocks noChangeAspect="1" noChangeShapeType="1"/>
            </p:cNvSpPr>
            <p:nvPr/>
          </p:nvSpPr>
          <p:spPr bwMode="auto">
            <a:xfrm rot="644599">
              <a:off x="1737" y="1053"/>
              <a:ext cx="632" cy="4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50231" name="Group 30"/>
            <p:cNvGrpSpPr>
              <a:grpSpLocks noChangeAspect="1"/>
            </p:cNvGrpSpPr>
            <p:nvPr/>
          </p:nvGrpSpPr>
          <p:grpSpPr bwMode="auto">
            <a:xfrm>
              <a:off x="2284" y="1053"/>
              <a:ext cx="1179" cy="919"/>
              <a:chOff x="1944" y="1835"/>
              <a:chExt cx="1474" cy="1149"/>
            </a:xfrm>
          </p:grpSpPr>
          <p:sp>
            <p:nvSpPr>
              <p:cNvPr id="50246" name="Line 31"/>
              <p:cNvSpPr>
                <a:spLocks noChangeAspect="1" noChangeShapeType="1"/>
              </p:cNvSpPr>
              <p:nvPr/>
            </p:nvSpPr>
            <p:spPr bwMode="auto">
              <a:xfrm rot="20955401" flipV="1">
                <a:off x="1944" y="1835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247" name="Line 32"/>
              <p:cNvSpPr>
                <a:spLocks noChangeAspect="1" noChangeShapeType="1"/>
              </p:cNvSpPr>
              <p:nvPr/>
            </p:nvSpPr>
            <p:spPr bwMode="auto">
              <a:xfrm rot="644599">
                <a:off x="1944" y="2483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248" name="Line 33"/>
              <p:cNvSpPr>
                <a:spLocks noChangeAspect="1" noChangeShapeType="1"/>
              </p:cNvSpPr>
              <p:nvPr/>
            </p:nvSpPr>
            <p:spPr bwMode="auto">
              <a:xfrm rot="20955401" flipV="1">
                <a:off x="2628" y="2483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249" name="Line 34"/>
              <p:cNvSpPr>
                <a:spLocks noChangeAspect="1" noChangeShapeType="1"/>
              </p:cNvSpPr>
              <p:nvPr/>
            </p:nvSpPr>
            <p:spPr bwMode="auto">
              <a:xfrm rot="644599">
                <a:off x="2616" y="1847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0232" name="Text Box 45"/>
            <p:cNvSpPr txBox="1">
              <a:spLocks noChangeAspect="1" noChangeArrowheads="1"/>
            </p:cNvSpPr>
            <p:nvPr/>
          </p:nvSpPr>
          <p:spPr bwMode="auto">
            <a:xfrm>
              <a:off x="-28" y="1331"/>
              <a:ext cx="159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p</a:t>
              </a:r>
            </a:p>
          </p:txBody>
        </p:sp>
        <p:sp>
          <p:nvSpPr>
            <p:cNvPr id="50233" name="Text Box 47"/>
            <p:cNvSpPr txBox="1">
              <a:spLocks noChangeAspect="1" noChangeArrowheads="1"/>
            </p:cNvSpPr>
            <p:nvPr/>
          </p:nvSpPr>
          <p:spPr bwMode="auto">
            <a:xfrm>
              <a:off x="4470" y="1399"/>
              <a:ext cx="159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q</a:t>
              </a:r>
            </a:p>
          </p:txBody>
        </p:sp>
        <p:grpSp>
          <p:nvGrpSpPr>
            <p:cNvPr id="50234" name="Group 82"/>
            <p:cNvGrpSpPr>
              <a:grpSpLocks/>
            </p:cNvGrpSpPr>
            <p:nvPr/>
          </p:nvGrpSpPr>
          <p:grpSpPr bwMode="auto">
            <a:xfrm>
              <a:off x="3352" y="1063"/>
              <a:ext cx="1179" cy="919"/>
              <a:chOff x="3377" y="909"/>
              <a:chExt cx="1179" cy="919"/>
            </a:xfrm>
          </p:grpSpPr>
          <p:sp>
            <p:nvSpPr>
              <p:cNvPr id="50239" name="Line 8"/>
              <p:cNvSpPr>
                <a:spLocks noChangeAspect="1" noChangeShapeType="1"/>
              </p:cNvSpPr>
              <p:nvPr/>
            </p:nvSpPr>
            <p:spPr bwMode="auto">
              <a:xfrm>
                <a:off x="3446" y="1372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240" name="Line 35"/>
              <p:cNvSpPr>
                <a:spLocks noChangeAspect="1" noChangeShapeType="1"/>
              </p:cNvSpPr>
              <p:nvPr/>
            </p:nvSpPr>
            <p:spPr bwMode="auto">
              <a:xfrm rot="20955401" flipV="1">
                <a:off x="3377" y="909"/>
                <a:ext cx="632" cy="4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241" name="Line 36"/>
              <p:cNvSpPr>
                <a:spLocks noChangeAspect="1" noChangeShapeType="1"/>
              </p:cNvSpPr>
              <p:nvPr/>
            </p:nvSpPr>
            <p:spPr bwMode="auto">
              <a:xfrm rot="644599">
                <a:off x="3377" y="1427"/>
                <a:ext cx="632" cy="4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242" name="Line 37"/>
              <p:cNvSpPr>
                <a:spLocks noChangeAspect="1" noChangeShapeType="1"/>
              </p:cNvSpPr>
              <p:nvPr/>
            </p:nvSpPr>
            <p:spPr bwMode="auto">
              <a:xfrm rot="20955401" flipV="1">
                <a:off x="3924" y="1427"/>
                <a:ext cx="632" cy="4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243" name="Line 38"/>
              <p:cNvSpPr>
                <a:spLocks noChangeAspect="1" noChangeShapeType="1"/>
              </p:cNvSpPr>
              <p:nvPr/>
            </p:nvSpPr>
            <p:spPr bwMode="auto">
              <a:xfrm rot="644599">
                <a:off x="3914" y="919"/>
                <a:ext cx="632" cy="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244" name="Oval 54"/>
              <p:cNvSpPr>
                <a:spLocks noChangeAspect="1" noChangeArrowheads="1"/>
              </p:cNvSpPr>
              <p:nvPr/>
            </p:nvSpPr>
            <p:spPr bwMode="auto">
              <a:xfrm flipH="1" flipV="1">
                <a:off x="4495" y="1355"/>
                <a:ext cx="51" cy="43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245" name="Line 55"/>
              <p:cNvSpPr>
                <a:spLocks noChangeAspect="1" noChangeShapeType="1"/>
              </p:cNvSpPr>
              <p:nvPr/>
            </p:nvSpPr>
            <p:spPr bwMode="auto">
              <a:xfrm>
                <a:off x="3446" y="1372"/>
                <a:ext cx="104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0235" name="Text Box 57"/>
            <p:cNvSpPr txBox="1">
              <a:spLocks noChangeAspect="1" noChangeArrowheads="1"/>
            </p:cNvSpPr>
            <p:nvPr/>
          </p:nvSpPr>
          <p:spPr bwMode="auto">
            <a:xfrm>
              <a:off x="2181" y="1205"/>
              <a:ext cx="609" cy="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i</a:t>
              </a:r>
            </a:p>
            <a:p>
              <a:pPr algn="l" rtl="0"/>
              <a:endParaRPr lang="en-US" sz="2400" i="1"/>
            </a:p>
          </p:txBody>
        </p:sp>
        <p:sp>
          <p:nvSpPr>
            <p:cNvPr id="50236" name="Text Box 60"/>
            <p:cNvSpPr txBox="1">
              <a:spLocks noChangeAspect="1" noChangeArrowheads="1"/>
            </p:cNvSpPr>
            <p:nvPr/>
          </p:nvSpPr>
          <p:spPr bwMode="auto">
            <a:xfrm>
              <a:off x="2768" y="765"/>
              <a:ext cx="610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i</a:t>
              </a:r>
            </a:p>
            <a:p>
              <a:pPr algn="l" rtl="0"/>
              <a:endParaRPr lang="en-US" sz="2400" i="1"/>
            </a:p>
          </p:txBody>
        </p:sp>
        <p:sp>
          <p:nvSpPr>
            <p:cNvPr id="50237" name="Line 65"/>
            <p:cNvSpPr>
              <a:spLocks noChangeAspect="1" noChangeShapeType="1"/>
            </p:cNvSpPr>
            <p:nvPr/>
          </p:nvSpPr>
          <p:spPr bwMode="auto">
            <a:xfrm flipH="1">
              <a:off x="2309" y="732"/>
              <a:ext cx="9" cy="159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238" name="Line 84"/>
            <p:cNvSpPr>
              <a:spLocks noChangeAspect="1" noChangeShapeType="1"/>
            </p:cNvSpPr>
            <p:nvPr/>
          </p:nvSpPr>
          <p:spPr bwMode="auto">
            <a:xfrm>
              <a:off x="4531" y="1536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0184" name="Text Box 96"/>
          <p:cNvSpPr txBox="1">
            <a:spLocks noChangeArrowheads="1"/>
          </p:cNvSpPr>
          <p:nvPr/>
        </p:nvSpPr>
        <p:spPr bwMode="auto">
          <a:xfrm>
            <a:off x="4746625" y="3424238"/>
            <a:ext cx="37687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 eaLnBrk="1" hangingPunct="1">
              <a:spcBef>
                <a:spcPct val="50000"/>
              </a:spcBef>
            </a:pPr>
            <a:r>
              <a:rPr lang="en-US" b="1" i="1">
                <a:solidFill>
                  <a:schemeClr val="accent2"/>
                </a:solidFill>
              </a:rPr>
              <a:t>decomposition vertex</a:t>
            </a:r>
            <a:endParaRPr lang="ru-RU" b="1" i="1">
              <a:solidFill>
                <a:schemeClr val="accent2"/>
              </a:solidFill>
            </a:endParaRPr>
          </a:p>
        </p:txBody>
      </p:sp>
      <p:sp>
        <p:nvSpPr>
          <p:cNvPr id="50185" name="Line 97"/>
          <p:cNvSpPr>
            <a:spLocks noChangeShapeType="1"/>
          </p:cNvSpPr>
          <p:nvPr/>
        </p:nvSpPr>
        <p:spPr bwMode="auto">
          <a:xfrm flipH="1" flipV="1">
            <a:off x="4516438" y="2195513"/>
            <a:ext cx="982662" cy="1366837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86" name="Text Box 63"/>
          <p:cNvSpPr txBox="1">
            <a:spLocks noChangeAspect="1" noChangeArrowheads="1"/>
          </p:cNvSpPr>
          <p:nvPr/>
        </p:nvSpPr>
        <p:spPr bwMode="auto">
          <a:xfrm>
            <a:off x="4029075" y="893763"/>
            <a:ext cx="966788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c</a:t>
            </a:r>
            <a:r>
              <a:rPr lang="en-US" sz="2400" b="1" i="1" baseline="-25000">
                <a:solidFill>
                  <a:srgbClr val="FF3300"/>
                </a:solidFill>
              </a:rPr>
              <a:t>i</a:t>
            </a:r>
            <a:r>
              <a:rPr lang="en-US" sz="2400" b="1" baseline="-25000">
                <a:solidFill>
                  <a:srgbClr val="FF3300"/>
                </a:solidFill>
              </a:rPr>
              <a:t>-1</a:t>
            </a:r>
            <a:endParaRPr lang="en-US" sz="2400" b="1" i="1">
              <a:solidFill>
                <a:srgbClr val="FF3300"/>
              </a:solidFill>
            </a:endParaRPr>
          </a:p>
          <a:p>
            <a:pPr algn="l" rtl="0"/>
            <a:endParaRPr lang="en-US" sz="2400" i="1"/>
          </a:p>
        </p:txBody>
      </p:sp>
      <p:sp>
        <p:nvSpPr>
          <p:cNvPr id="50187" name="Text Box 63"/>
          <p:cNvSpPr txBox="1">
            <a:spLocks noChangeAspect="1" noChangeArrowheads="1"/>
          </p:cNvSpPr>
          <p:nvPr/>
        </p:nvSpPr>
        <p:spPr bwMode="auto">
          <a:xfrm>
            <a:off x="4005263" y="2781300"/>
            <a:ext cx="966787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a</a:t>
            </a:r>
            <a:r>
              <a:rPr lang="en-US" sz="2400" b="1" i="1" baseline="-25000">
                <a:solidFill>
                  <a:srgbClr val="FF3300"/>
                </a:solidFill>
              </a:rPr>
              <a:t>i</a:t>
            </a:r>
            <a:r>
              <a:rPr lang="en-US" sz="2400" b="1" baseline="-25000">
                <a:solidFill>
                  <a:srgbClr val="FF3300"/>
                </a:solidFill>
              </a:rPr>
              <a:t>-1</a:t>
            </a:r>
            <a:endParaRPr lang="en-US" sz="2400" b="1" i="1">
              <a:solidFill>
                <a:srgbClr val="FF3300"/>
              </a:solidFill>
            </a:endParaRPr>
          </a:p>
          <a:p>
            <a:pPr algn="l" rtl="0"/>
            <a:endParaRPr lang="en-US" sz="2400" i="1"/>
          </a:p>
        </p:txBody>
      </p:sp>
      <p:sp>
        <p:nvSpPr>
          <p:cNvPr id="50188" name="Text Box 60"/>
          <p:cNvSpPr txBox="1">
            <a:spLocks noChangeAspect="1" noChangeArrowheads="1"/>
          </p:cNvSpPr>
          <p:nvPr/>
        </p:nvSpPr>
        <p:spPr bwMode="auto">
          <a:xfrm>
            <a:off x="3395663" y="946150"/>
            <a:ext cx="9683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i</a:t>
            </a:r>
            <a:r>
              <a:rPr lang="en-US" sz="2400" b="1">
                <a:solidFill>
                  <a:srgbClr val="FF3300"/>
                </a:solidFill>
              </a:rPr>
              <a:t>-1</a:t>
            </a:r>
            <a:endParaRPr lang="en-US" sz="2400" b="1" i="1">
              <a:solidFill>
                <a:srgbClr val="FF3300"/>
              </a:solidFill>
            </a:endParaRPr>
          </a:p>
          <a:p>
            <a:pPr algn="l" rtl="0"/>
            <a:endParaRPr lang="en-US" sz="2400" i="1"/>
          </a:p>
        </p:txBody>
      </p:sp>
      <p:sp>
        <p:nvSpPr>
          <p:cNvPr id="50189" name="Text Box 60"/>
          <p:cNvSpPr txBox="1">
            <a:spLocks noChangeAspect="1" noChangeArrowheads="1"/>
          </p:cNvSpPr>
          <p:nvPr/>
        </p:nvSpPr>
        <p:spPr bwMode="auto">
          <a:xfrm>
            <a:off x="3395663" y="2846388"/>
            <a:ext cx="9683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i</a:t>
            </a:r>
            <a:r>
              <a:rPr lang="en-US" sz="2400" b="1">
                <a:solidFill>
                  <a:srgbClr val="FF3300"/>
                </a:solidFill>
              </a:rPr>
              <a:t>-1</a:t>
            </a:r>
            <a:endParaRPr lang="en-US" sz="2400" b="1" i="1">
              <a:solidFill>
                <a:srgbClr val="FF3300"/>
              </a:solidFill>
            </a:endParaRPr>
          </a:p>
          <a:p>
            <a:pPr algn="l" rtl="0"/>
            <a:endParaRPr lang="en-US" sz="2400" i="1"/>
          </a:p>
        </p:txBody>
      </p:sp>
      <p:sp>
        <p:nvSpPr>
          <p:cNvPr id="50190" name="Text Box 60"/>
          <p:cNvSpPr txBox="1">
            <a:spLocks noChangeAspect="1" noChangeArrowheads="1"/>
          </p:cNvSpPr>
          <p:nvPr/>
        </p:nvSpPr>
        <p:spPr bwMode="auto">
          <a:xfrm>
            <a:off x="2473325" y="912813"/>
            <a:ext cx="9683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chemeClr val="tx2"/>
                </a:solidFill>
              </a:rPr>
              <a:t>…</a:t>
            </a:r>
          </a:p>
          <a:p>
            <a:pPr algn="l" rtl="0"/>
            <a:endParaRPr lang="en-US" sz="2400" i="1"/>
          </a:p>
        </p:txBody>
      </p:sp>
      <p:sp>
        <p:nvSpPr>
          <p:cNvPr id="50191" name="Text Box 60"/>
          <p:cNvSpPr txBox="1">
            <a:spLocks noChangeAspect="1" noChangeArrowheads="1"/>
          </p:cNvSpPr>
          <p:nvPr/>
        </p:nvSpPr>
        <p:spPr bwMode="auto">
          <a:xfrm>
            <a:off x="2489200" y="2703513"/>
            <a:ext cx="9683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chemeClr val="tx2"/>
                </a:solidFill>
              </a:rPr>
              <a:t>…</a:t>
            </a:r>
          </a:p>
          <a:p>
            <a:pPr algn="l" rtl="0"/>
            <a:endParaRPr lang="en-US" sz="2400" i="1"/>
          </a:p>
        </p:txBody>
      </p:sp>
      <p:sp>
        <p:nvSpPr>
          <p:cNvPr id="50192" name="Text Box 60"/>
          <p:cNvSpPr txBox="1">
            <a:spLocks noChangeAspect="1" noChangeArrowheads="1"/>
          </p:cNvSpPr>
          <p:nvPr/>
        </p:nvSpPr>
        <p:spPr bwMode="auto">
          <a:xfrm>
            <a:off x="5927725" y="946150"/>
            <a:ext cx="9683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chemeClr val="tx2"/>
                </a:solidFill>
              </a:rPr>
              <a:t>…</a:t>
            </a:r>
          </a:p>
          <a:p>
            <a:pPr algn="l" rtl="0"/>
            <a:endParaRPr lang="en-US" sz="2400" i="1"/>
          </a:p>
        </p:txBody>
      </p:sp>
      <p:sp>
        <p:nvSpPr>
          <p:cNvPr id="50193" name="Text Box 60"/>
          <p:cNvSpPr txBox="1">
            <a:spLocks noChangeAspect="1" noChangeArrowheads="1"/>
          </p:cNvSpPr>
          <p:nvPr/>
        </p:nvSpPr>
        <p:spPr bwMode="auto">
          <a:xfrm>
            <a:off x="5927725" y="2732088"/>
            <a:ext cx="9683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chemeClr val="tx2"/>
                </a:solidFill>
              </a:rPr>
              <a:t>…</a:t>
            </a:r>
          </a:p>
          <a:p>
            <a:pPr algn="l" rtl="0"/>
            <a:endParaRPr lang="en-US" sz="2400" i="1"/>
          </a:p>
        </p:txBody>
      </p:sp>
      <p:sp>
        <p:nvSpPr>
          <p:cNvPr id="50194" name="Text Box 60"/>
          <p:cNvSpPr txBox="1">
            <a:spLocks noChangeAspect="1" noChangeArrowheads="1"/>
          </p:cNvSpPr>
          <p:nvPr/>
        </p:nvSpPr>
        <p:spPr bwMode="auto">
          <a:xfrm>
            <a:off x="3386138" y="1754188"/>
            <a:ext cx="9683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chemeClr val="tx2"/>
                </a:solidFill>
              </a:rPr>
              <a:t>…</a:t>
            </a:r>
          </a:p>
          <a:p>
            <a:pPr algn="l" rtl="0"/>
            <a:endParaRPr lang="en-US" sz="2400" i="1"/>
          </a:p>
        </p:txBody>
      </p:sp>
      <p:sp>
        <p:nvSpPr>
          <p:cNvPr id="50195" name="Text Box 60"/>
          <p:cNvSpPr txBox="1">
            <a:spLocks noChangeAspect="1" noChangeArrowheads="1"/>
          </p:cNvSpPr>
          <p:nvPr/>
        </p:nvSpPr>
        <p:spPr bwMode="auto">
          <a:xfrm>
            <a:off x="5110163" y="1754188"/>
            <a:ext cx="9683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chemeClr val="tx2"/>
                </a:solidFill>
              </a:rPr>
              <a:t>…</a:t>
            </a:r>
          </a:p>
          <a:p>
            <a:pPr algn="l" rtl="0"/>
            <a:endParaRPr lang="en-US" sz="2400" i="1"/>
          </a:p>
        </p:txBody>
      </p:sp>
      <p:sp>
        <p:nvSpPr>
          <p:cNvPr id="50196" name="Arc 32"/>
          <p:cNvSpPr>
            <a:spLocks/>
          </p:cNvSpPr>
          <p:nvPr/>
        </p:nvSpPr>
        <p:spPr bwMode="auto">
          <a:xfrm rot="13368407" flipH="1">
            <a:off x="3246438" y="2127250"/>
            <a:ext cx="2403475" cy="192088"/>
          </a:xfrm>
          <a:custGeom>
            <a:avLst/>
            <a:gdLst>
              <a:gd name="T0" fmla="*/ 0 w 43199"/>
              <a:gd name="T1" fmla="*/ 0 h 22178"/>
              <a:gd name="T2" fmla="*/ 0 w 43199"/>
              <a:gd name="T3" fmla="*/ 0 h 22178"/>
              <a:gd name="T4" fmla="*/ 0 w 43199"/>
              <a:gd name="T5" fmla="*/ 0 h 2217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199" h="22178" fill="none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</a:path>
              <a:path w="43199" h="22178" stroke="0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  <a:lnTo>
                  <a:pt x="21599" y="21600"/>
                </a:lnTo>
                <a:lnTo>
                  <a:pt x="0" y="21383"/>
                </a:lnTo>
                <a:close/>
              </a:path>
            </a:pathLst>
          </a:custGeom>
          <a:noFill/>
          <a:ln w="349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97" name="Arc 32"/>
          <p:cNvSpPr>
            <a:spLocks/>
          </p:cNvSpPr>
          <p:nvPr/>
        </p:nvSpPr>
        <p:spPr bwMode="auto">
          <a:xfrm rot="8273970" flipH="1">
            <a:off x="3390900" y="2105025"/>
            <a:ext cx="2282825" cy="174625"/>
          </a:xfrm>
          <a:custGeom>
            <a:avLst/>
            <a:gdLst>
              <a:gd name="T0" fmla="*/ 0 w 43199"/>
              <a:gd name="T1" fmla="*/ 0 h 22178"/>
              <a:gd name="T2" fmla="*/ 0 w 43199"/>
              <a:gd name="T3" fmla="*/ 0 h 22178"/>
              <a:gd name="T4" fmla="*/ 0 w 43199"/>
              <a:gd name="T5" fmla="*/ 0 h 2217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199" h="22178" fill="none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</a:path>
              <a:path w="43199" h="22178" stroke="0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  <a:lnTo>
                  <a:pt x="21599" y="21600"/>
                </a:lnTo>
                <a:lnTo>
                  <a:pt x="0" y="21383"/>
                </a:lnTo>
                <a:close/>
              </a:path>
            </a:pathLst>
          </a:custGeom>
          <a:noFill/>
          <a:ln w="349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98" name="Arc 32"/>
          <p:cNvSpPr>
            <a:spLocks/>
          </p:cNvSpPr>
          <p:nvPr/>
        </p:nvSpPr>
        <p:spPr bwMode="auto">
          <a:xfrm rot="8273970" flipH="1">
            <a:off x="1692275" y="2098675"/>
            <a:ext cx="2281238" cy="174625"/>
          </a:xfrm>
          <a:custGeom>
            <a:avLst/>
            <a:gdLst>
              <a:gd name="T0" fmla="*/ 0 w 43199"/>
              <a:gd name="T1" fmla="*/ 0 h 22178"/>
              <a:gd name="T2" fmla="*/ 0 w 43199"/>
              <a:gd name="T3" fmla="*/ 0 h 22178"/>
              <a:gd name="T4" fmla="*/ 0 w 43199"/>
              <a:gd name="T5" fmla="*/ 0 h 2217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199" h="22178" fill="none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</a:path>
              <a:path w="43199" h="22178" stroke="0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  <a:lnTo>
                  <a:pt x="21599" y="21600"/>
                </a:lnTo>
                <a:lnTo>
                  <a:pt x="0" y="21383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99" name="Arc 32"/>
          <p:cNvSpPr>
            <a:spLocks/>
          </p:cNvSpPr>
          <p:nvPr/>
        </p:nvSpPr>
        <p:spPr bwMode="auto">
          <a:xfrm rot="8273970" flipH="1">
            <a:off x="5097463" y="2125663"/>
            <a:ext cx="2282825" cy="174625"/>
          </a:xfrm>
          <a:custGeom>
            <a:avLst/>
            <a:gdLst>
              <a:gd name="T0" fmla="*/ 0 w 43199"/>
              <a:gd name="T1" fmla="*/ 0 h 22178"/>
              <a:gd name="T2" fmla="*/ 0 w 43199"/>
              <a:gd name="T3" fmla="*/ 0 h 22178"/>
              <a:gd name="T4" fmla="*/ 0 w 43199"/>
              <a:gd name="T5" fmla="*/ 0 h 2217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199" h="22178" fill="none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</a:path>
              <a:path w="43199" h="22178" stroke="0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  <a:lnTo>
                  <a:pt x="21599" y="21600"/>
                </a:lnTo>
                <a:lnTo>
                  <a:pt x="0" y="21383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200" name="Arc 32"/>
          <p:cNvSpPr>
            <a:spLocks/>
          </p:cNvSpPr>
          <p:nvPr/>
        </p:nvSpPr>
        <p:spPr bwMode="auto">
          <a:xfrm rot="13368407" flipH="1">
            <a:off x="1516063" y="2074863"/>
            <a:ext cx="2403475" cy="190500"/>
          </a:xfrm>
          <a:custGeom>
            <a:avLst/>
            <a:gdLst>
              <a:gd name="T0" fmla="*/ 0 w 43199"/>
              <a:gd name="T1" fmla="*/ 0 h 22178"/>
              <a:gd name="T2" fmla="*/ 0 w 43199"/>
              <a:gd name="T3" fmla="*/ 0 h 22178"/>
              <a:gd name="T4" fmla="*/ 0 w 43199"/>
              <a:gd name="T5" fmla="*/ 0 h 2217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199" h="22178" fill="none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</a:path>
              <a:path w="43199" h="22178" stroke="0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  <a:lnTo>
                  <a:pt x="21599" y="21600"/>
                </a:lnTo>
                <a:lnTo>
                  <a:pt x="0" y="21383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201" name="Arc 32"/>
          <p:cNvSpPr>
            <a:spLocks/>
          </p:cNvSpPr>
          <p:nvPr/>
        </p:nvSpPr>
        <p:spPr bwMode="auto">
          <a:xfrm rot="13368407" flipH="1">
            <a:off x="4981575" y="2125663"/>
            <a:ext cx="2403475" cy="190500"/>
          </a:xfrm>
          <a:custGeom>
            <a:avLst/>
            <a:gdLst>
              <a:gd name="T0" fmla="*/ 0 w 43199"/>
              <a:gd name="T1" fmla="*/ 0 h 22178"/>
              <a:gd name="T2" fmla="*/ 0 w 43199"/>
              <a:gd name="T3" fmla="*/ 0 h 22178"/>
              <a:gd name="T4" fmla="*/ 0 w 43199"/>
              <a:gd name="T5" fmla="*/ 0 h 2217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199" h="22178" fill="none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</a:path>
              <a:path w="43199" h="22178" stroke="0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  <a:lnTo>
                  <a:pt x="21599" y="21600"/>
                </a:lnTo>
                <a:lnTo>
                  <a:pt x="0" y="21383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202" name="Text Box 63"/>
          <p:cNvSpPr txBox="1">
            <a:spLocks noChangeAspect="1" noChangeArrowheads="1"/>
          </p:cNvSpPr>
          <p:nvPr/>
        </p:nvSpPr>
        <p:spPr bwMode="auto">
          <a:xfrm>
            <a:off x="4503738" y="1293813"/>
            <a:ext cx="966787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e</a:t>
            </a:r>
            <a:r>
              <a:rPr lang="en-US" sz="2400" b="1" baseline="-25000">
                <a:solidFill>
                  <a:srgbClr val="FF3300"/>
                </a:solidFill>
              </a:rPr>
              <a:t>2</a:t>
            </a:r>
            <a:r>
              <a:rPr lang="en-US" sz="2400" b="1" i="1" baseline="-25000">
                <a:solidFill>
                  <a:srgbClr val="FF3300"/>
                </a:solidFill>
              </a:rPr>
              <a:t>i</a:t>
            </a:r>
            <a:r>
              <a:rPr lang="en-US" sz="2400" b="1" baseline="-25000">
                <a:solidFill>
                  <a:srgbClr val="FF3300"/>
                </a:solidFill>
              </a:rPr>
              <a:t>-1</a:t>
            </a:r>
            <a:endParaRPr lang="en-US" sz="2400" b="1">
              <a:solidFill>
                <a:srgbClr val="FF3300"/>
              </a:solidFill>
            </a:endParaRPr>
          </a:p>
          <a:p>
            <a:pPr algn="l" rtl="0"/>
            <a:endParaRPr lang="en-US" sz="2400" i="1"/>
          </a:p>
        </p:txBody>
      </p:sp>
      <p:sp>
        <p:nvSpPr>
          <p:cNvPr id="50203" name="Text Box 63"/>
          <p:cNvSpPr txBox="1">
            <a:spLocks noChangeAspect="1" noChangeArrowheads="1"/>
          </p:cNvSpPr>
          <p:nvPr/>
        </p:nvSpPr>
        <p:spPr bwMode="auto">
          <a:xfrm>
            <a:off x="3751263" y="1223963"/>
            <a:ext cx="966787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e</a:t>
            </a:r>
            <a:r>
              <a:rPr lang="en-US" sz="2400" b="1" baseline="-25000">
                <a:solidFill>
                  <a:srgbClr val="FF3300"/>
                </a:solidFill>
              </a:rPr>
              <a:t>2</a:t>
            </a:r>
            <a:r>
              <a:rPr lang="en-US" sz="2400" b="1" i="1" baseline="-25000">
                <a:solidFill>
                  <a:srgbClr val="FF3300"/>
                </a:solidFill>
              </a:rPr>
              <a:t>i</a:t>
            </a:r>
            <a:r>
              <a:rPr lang="en-US" sz="2400" b="1" baseline="-25000">
                <a:solidFill>
                  <a:srgbClr val="FF3300"/>
                </a:solidFill>
              </a:rPr>
              <a:t>-2</a:t>
            </a:r>
            <a:endParaRPr lang="en-US" sz="2400" b="1">
              <a:solidFill>
                <a:srgbClr val="FF3300"/>
              </a:solidFill>
            </a:endParaRPr>
          </a:p>
          <a:p>
            <a:pPr algn="l" rtl="0"/>
            <a:endParaRPr lang="en-US" sz="2400" i="1"/>
          </a:p>
        </p:txBody>
      </p:sp>
      <p:sp>
        <p:nvSpPr>
          <p:cNvPr id="50204" name="Text Box 63"/>
          <p:cNvSpPr txBox="1">
            <a:spLocks noChangeAspect="1" noChangeArrowheads="1"/>
          </p:cNvSpPr>
          <p:nvPr/>
        </p:nvSpPr>
        <p:spPr bwMode="auto">
          <a:xfrm>
            <a:off x="4849813" y="2235200"/>
            <a:ext cx="966787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d</a:t>
            </a:r>
            <a:r>
              <a:rPr lang="en-US" sz="2400" b="1" baseline="-25000">
                <a:solidFill>
                  <a:srgbClr val="FF3300"/>
                </a:solidFill>
              </a:rPr>
              <a:t>2</a:t>
            </a:r>
            <a:r>
              <a:rPr lang="en-US" sz="2400" b="1" i="1" baseline="-25000">
                <a:solidFill>
                  <a:srgbClr val="FF3300"/>
                </a:solidFill>
              </a:rPr>
              <a:t>i</a:t>
            </a:r>
            <a:r>
              <a:rPr lang="en-US" sz="2400" b="1" baseline="-25000">
                <a:solidFill>
                  <a:srgbClr val="FF3300"/>
                </a:solidFill>
              </a:rPr>
              <a:t>-1</a:t>
            </a:r>
            <a:endParaRPr lang="en-US" sz="2400" b="1">
              <a:solidFill>
                <a:srgbClr val="FF3300"/>
              </a:solidFill>
            </a:endParaRPr>
          </a:p>
          <a:p>
            <a:pPr algn="l" rtl="0"/>
            <a:endParaRPr lang="en-US" sz="2400" i="1"/>
          </a:p>
        </p:txBody>
      </p:sp>
      <p:sp>
        <p:nvSpPr>
          <p:cNvPr id="50205" name="Text Box 63"/>
          <p:cNvSpPr txBox="1">
            <a:spLocks noChangeAspect="1" noChangeArrowheads="1"/>
          </p:cNvSpPr>
          <p:nvPr/>
        </p:nvSpPr>
        <p:spPr bwMode="auto">
          <a:xfrm>
            <a:off x="3513138" y="2157413"/>
            <a:ext cx="966787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d</a:t>
            </a:r>
            <a:r>
              <a:rPr lang="en-US" sz="2400" b="1" baseline="-25000">
                <a:solidFill>
                  <a:srgbClr val="FF3300"/>
                </a:solidFill>
              </a:rPr>
              <a:t>2</a:t>
            </a:r>
            <a:r>
              <a:rPr lang="en-US" sz="2400" b="1" i="1" baseline="-25000">
                <a:solidFill>
                  <a:srgbClr val="FF3300"/>
                </a:solidFill>
              </a:rPr>
              <a:t>i</a:t>
            </a:r>
            <a:r>
              <a:rPr lang="en-US" sz="2400" b="1" baseline="-25000">
                <a:solidFill>
                  <a:srgbClr val="FF3300"/>
                </a:solidFill>
              </a:rPr>
              <a:t>-2</a:t>
            </a:r>
            <a:endParaRPr lang="en-US" sz="2400" b="1">
              <a:solidFill>
                <a:srgbClr val="FF3300"/>
              </a:solidFill>
            </a:endParaRPr>
          </a:p>
          <a:p>
            <a:pPr algn="l" rtl="0"/>
            <a:endParaRPr lang="en-US" sz="2400" i="1"/>
          </a:p>
        </p:txBody>
      </p:sp>
      <p:sp>
        <p:nvSpPr>
          <p:cNvPr id="50206" name="Text Box 63"/>
          <p:cNvSpPr txBox="1">
            <a:spLocks noChangeAspect="1" noChangeArrowheads="1"/>
          </p:cNvSpPr>
          <p:nvPr/>
        </p:nvSpPr>
        <p:spPr bwMode="auto">
          <a:xfrm>
            <a:off x="4067175" y="2335213"/>
            <a:ext cx="966788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f</a:t>
            </a:r>
            <a:r>
              <a:rPr lang="en-US" sz="2400" b="1" i="1" baseline="-25000">
                <a:solidFill>
                  <a:srgbClr val="FF3300"/>
                </a:solidFill>
              </a:rPr>
              <a:t>i</a:t>
            </a:r>
            <a:r>
              <a:rPr lang="en-US" sz="2400" b="1" baseline="-25000">
                <a:solidFill>
                  <a:srgbClr val="FF3300"/>
                </a:solidFill>
              </a:rPr>
              <a:t>-1</a:t>
            </a:r>
            <a:endParaRPr lang="en-US" sz="2400" b="1">
              <a:solidFill>
                <a:srgbClr val="FF3300"/>
              </a:solidFill>
            </a:endParaRPr>
          </a:p>
          <a:p>
            <a:pPr algn="l" rtl="0"/>
            <a:endParaRPr lang="en-US" sz="2400" i="1"/>
          </a:p>
        </p:txBody>
      </p:sp>
      <p:sp>
        <p:nvSpPr>
          <p:cNvPr id="50207" name="Text Box 63"/>
          <p:cNvSpPr txBox="1">
            <a:spLocks noChangeAspect="1" noChangeArrowheads="1"/>
          </p:cNvSpPr>
          <p:nvPr/>
        </p:nvSpPr>
        <p:spPr bwMode="auto">
          <a:xfrm>
            <a:off x="4473575" y="2366963"/>
            <a:ext cx="966788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g</a:t>
            </a:r>
            <a:r>
              <a:rPr lang="en-US" sz="2400" b="1" i="1" baseline="-25000">
                <a:solidFill>
                  <a:srgbClr val="FF3300"/>
                </a:solidFill>
              </a:rPr>
              <a:t>i</a:t>
            </a:r>
            <a:r>
              <a:rPr lang="en-US" sz="2400" b="1" baseline="-25000">
                <a:solidFill>
                  <a:srgbClr val="FF3300"/>
                </a:solidFill>
              </a:rPr>
              <a:t>-1</a:t>
            </a:r>
            <a:endParaRPr lang="en-US" sz="2400" b="1">
              <a:solidFill>
                <a:srgbClr val="FF3300"/>
              </a:solidFill>
            </a:endParaRPr>
          </a:p>
          <a:p>
            <a:pPr algn="l" rtl="0"/>
            <a:endParaRPr lang="en-US" sz="2400" i="1"/>
          </a:p>
        </p:txBody>
      </p:sp>
      <p:sp>
        <p:nvSpPr>
          <p:cNvPr id="50208" name="Text Box 53"/>
          <p:cNvSpPr txBox="1">
            <a:spLocks noChangeAspect="1" noChangeArrowheads="1"/>
          </p:cNvSpPr>
          <p:nvPr/>
        </p:nvSpPr>
        <p:spPr bwMode="auto">
          <a:xfrm>
            <a:off x="6775450" y="922338"/>
            <a:ext cx="815975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q</a:t>
            </a:r>
            <a:r>
              <a:rPr lang="en-US" sz="2400" b="1">
                <a:solidFill>
                  <a:srgbClr val="FF3300"/>
                </a:solidFill>
              </a:rPr>
              <a:t>-1</a:t>
            </a:r>
          </a:p>
        </p:txBody>
      </p:sp>
      <p:sp>
        <p:nvSpPr>
          <p:cNvPr id="50209" name="Text Box 53"/>
          <p:cNvSpPr txBox="1">
            <a:spLocks noChangeAspect="1" noChangeArrowheads="1"/>
          </p:cNvSpPr>
          <p:nvPr/>
        </p:nvSpPr>
        <p:spPr bwMode="auto">
          <a:xfrm>
            <a:off x="6775450" y="2851150"/>
            <a:ext cx="815975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q</a:t>
            </a:r>
            <a:r>
              <a:rPr lang="en-US" sz="2400" b="1">
                <a:solidFill>
                  <a:srgbClr val="FF3300"/>
                </a:solidFill>
              </a:rPr>
              <a:t>-1</a:t>
            </a:r>
          </a:p>
        </p:txBody>
      </p:sp>
      <p:sp>
        <p:nvSpPr>
          <p:cNvPr id="50210" name="Text Box 45"/>
          <p:cNvSpPr txBox="1">
            <a:spLocks noChangeAspect="1" noChangeArrowheads="1"/>
          </p:cNvSpPr>
          <p:nvPr/>
        </p:nvSpPr>
        <p:spPr bwMode="auto">
          <a:xfrm>
            <a:off x="1808163" y="874713"/>
            <a:ext cx="252412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p</a:t>
            </a:r>
          </a:p>
        </p:txBody>
      </p:sp>
      <p:sp>
        <p:nvSpPr>
          <p:cNvPr id="50211" name="Text Box 45"/>
          <p:cNvSpPr txBox="1">
            <a:spLocks noChangeAspect="1" noChangeArrowheads="1"/>
          </p:cNvSpPr>
          <p:nvPr/>
        </p:nvSpPr>
        <p:spPr bwMode="auto">
          <a:xfrm>
            <a:off x="1717675" y="2805113"/>
            <a:ext cx="252413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p</a:t>
            </a:r>
          </a:p>
        </p:txBody>
      </p:sp>
      <p:sp>
        <p:nvSpPr>
          <p:cNvPr id="50212" name="Text Box 60"/>
          <p:cNvSpPr txBox="1">
            <a:spLocks noChangeAspect="1" noChangeArrowheads="1"/>
          </p:cNvSpPr>
          <p:nvPr/>
        </p:nvSpPr>
        <p:spPr bwMode="auto">
          <a:xfrm>
            <a:off x="5214938" y="2886075"/>
            <a:ext cx="9683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i</a:t>
            </a:r>
            <a:endParaRPr lang="en-US" sz="2400" i="1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07950" y="6002830"/>
            <a:ext cx="728821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b="1" dirty="0" smtClean="0">
                <a:solidFill>
                  <a:srgbClr val="0000FF"/>
                </a:solidFill>
              </a:rPr>
              <a:t>additional </a:t>
            </a:r>
            <a:r>
              <a:rPr lang="en-US" b="1" dirty="0">
                <a:solidFill>
                  <a:srgbClr val="0000FF"/>
                </a:solidFill>
              </a:rPr>
              <a:t>parts for paths via </a:t>
            </a:r>
            <a:r>
              <a:rPr lang="en-US" b="1" i="1" dirty="0">
                <a:solidFill>
                  <a:srgbClr val="FF3300"/>
                </a:solidFill>
              </a:rPr>
              <a:t>g</a:t>
            </a:r>
            <a:r>
              <a:rPr lang="en-US" b="1" i="1" baseline="-25000" dirty="0">
                <a:solidFill>
                  <a:srgbClr val="FF3300"/>
                </a:solidFill>
              </a:rPr>
              <a:t>i</a:t>
            </a:r>
            <a:r>
              <a:rPr lang="en-US" b="1" baseline="-25000" dirty="0">
                <a:solidFill>
                  <a:srgbClr val="FF3300"/>
                </a:solidFill>
              </a:rPr>
              <a:t>-1 </a:t>
            </a:r>
            <a:r>
              <a:rPr lang="en-US" b="1" dirty="0">
                <a:solidFill>
                  <a:srgbClr val="0000FF"/>
                </a:solidFill>
              </a:rPr>
              <a:t>and </a:t>
            </a:r>
            <a:r>
              <a:rPr lang="en-US" b="1" i="1" dirty="0">
                <a:solidFill>
                  <a:srgbClr val="FF3300"/>
                </a:solidFill>
              </a:rPr>
              <a:t>f</a:t>
            </a:r>
            <a:r>
              <a:rPr lang="en-US" b="1" i="1" baseline="-25000" dirty="0">
                <a:solidFill>
                  <a:srgbClr val="FF3300"/>
                </a:solidFill>
              </a:rPr>
              <a:t>i</a:t>
            </a:r>
            <a:r>
              <a:rPr lang="en-US" b="1" baseline="-25000" dirty="0">
                <a:solidFill>
                  <a:srgbClr val="FF3300"/>
                </a:solidFill>
              </a:rPr>
              <a:t>-1</a:t>
            </a:r>
            <a:r>
              <a:rPr lang="en-US" b="1" dirty="0">
                <a:solidFill>
                  <a:srgbClr val="0000FF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4" name="Rectangle 100"/>
          <p:cNvSpPr>
            <a:spLocks noChangeArrowheads="1"/>
          </p:cNvSpPr>
          <p:nvPr/>
        </p:nvSpPr>
        <p:spPr bwMode="auto">
          <a:xfrm>
            <a:off x="323850" y="5038725"/>
            <a:ext cx="9053513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rtl="0"/>
            <a:r>
              <a:rPr lang="en-US" sz="2400" b="1" u="sng"/>
              <a:t>Simplification</a:t>
            </a:r>
            <a:r>
              <a:rPr lang="en-US" sz="2400" u="sng"/>
              <a:t>:</a:t>
            </a:r>
            <a:endParaRPr lang="en-US" sz="2400" b="1" i="1" u="sng">
              <a:solidFill>
                <a:srgbClr val="FF3300"/>
              </a:solidFill>
            </a:endParaRPr>
          </a:p>
          <a:p>
            <a:pPr algn="l" rtl="0"/>
            <a:endParaRPr lang="en-US" sz="2400" b="1" i="1">
              <a:solidFill>
                <a:srgbClr val="FF3300"/>
              </a:solidFill>
            </a:endParaRPr>
          </a:p>
          <a:p>
            <a:pPr algn="l" rtl="0"/>
            <a:endParaRPr lang="en-US" sz="2400" b="1" i="1">
              <a:solidFill>
                <a:srgbClr val="FF3300"/>
              </a:solidFill>
            </a:endParaRPr>
          </a:p>
          <a:p>
            <a:pPr algn="l" rtl="0"/>
            <a:endParaRPr lang="en-US" sz="2400"/>
          </a:p>
        </p:txBody>
      </p:sp>
      <p:sp>
        <p:nvSpPr>
          <p:cNvPr id="51203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5735C0B-99F2-4E2E-9913-073F901C6250}" type="datetime5">
              <a:rPr lang="en-US" sz="1400" smtClean="0"/>
              <a:pPr eaLnBrk="1" hangingPunct="1"/>
              <a:t>4-Feb-15</a:t>
            </a:fld>
            <a:endParaRPr lang="en-US" sz="1400" smtClean="0"/>
          </a:p>
        </p:txBody>
      </p:sp>
      <p:sp>
        <p:nvSpPr>
          <p:cNvPr id="5120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DFD0191-7BBA-4993-A14C-5054A0CDAF11}" type="slidenum">
              <a:rPr lang="he-IL" sz="1400" smtClean="0">
                <a:cs typeface="Arial" charset="0"/>
              </a:rPr>
              <a:pPr eaLnBrk="1" hangingPunct="1"/>
              <a:t>35</a:t>
            </a:fld>
            <a:endParaRPr lang="en-US" sz="1400" smtClean="0">
              <a:cs typeface="Arial" charset="0"/>
            </a:endParaRPr>
          </a:p>
        </p:txBody>
      </p:sp>
      <p:sp>
        <p:nvSpPr>
          <p:cNvPr id="51205" name="Rectangle 2"/>
          <p:cNvSpPr>
            <a:spLocks noGrp="1" noChangeArrowheads="1"/>
          </p:cNvSpPr>
          <p:nvPr>
            <p:ph type="title"/>
          </p:nvPr>
        </p:nvSpPr>
        <p:spPr>
          <a:xfrm>
            <a:off x="222250" y="0"/>
            <a:ext cx="8921750" cy="1143000"/>
          </a:xfrm>
        </p:spPr>
        <p:txBody>
          <a:bodyPr/>
          <a:lstStyle/>
          <a:p>
            <a:pPr rtl="0" eaLnBrk="1" hangingPunct="1"/>
            <a:r>
              <a:rPr lang="en-US" dirty="0" smtClean="0">
                <a:solidFill>
                  <a:srgbClr val="000000"/>
                </a:solidFill>
              </a:rPr>
              <a:t>Full Square Rhomboid – 1-VDM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sz="3200" b="1" baseline="-25000" dirty="0" smtClean="0"/>
          </a:p>
        </p:txBody>
      </p:sp>
      <p:graphicFrame>
        <p:nvGraphicFramePr>
          <p:cNvPr id="51206" name="Object 80"/>
          <p:cNvGraphicFramePr>
            <a:graphicFrameLocks noChangeAspect="1"/>
          </p:cNvGraphicFramePr>
          <p:nvPr>
            <p:ph sz="half" idx="2"/>
          </p:nvPr>
        </p:nvGraphicFramePr>
        <p:xfrm>
          <a:off x="265113" y="3943350"/>
          <a:ext cx="8740775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4" name="Equation" r:id="rId3" imgW="4114800" imgH="508000" progId="Equation.3">
                  <p:embed/>
                </p:oleObj>
              </mc:Choice>
              <mc:Fallback>
                <p:oleObj name="Equation" r:id="rId3" imgW="4114800" imgH="508000" progId="Equation.3">
                  <p:embed/>
                  <p:pic>
                    <p:nvPicPr>
                      <p:cNvPr id="0" name="Object 8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113" y="3943350"/>
                        <a:ext cx="8740775" cy="107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1207" name="Group 101"/>
          <p:cNvGrpSpPr>
            <a:grpSpLocks/>
          </p:cNvGrpSpPr>
          <p:nvPr/>
        </p:nvGrpSpPr>
        <p:grpSpPr bwMode="auto">
          <a:xfrm>
            <a:off x="763588" y="893763"/>
            <a:ext cx="7392987" cy="2530475"/>
            <a:chOff x="-28" y="732"/>
            <a:chExt cx="4657" cy="1594"/>
          </a:xfrm>
        </p:grpSpPr>
        <p:sp>
          <p:nvSpPr>
            <p:cNvPr id="51238" name="Line 5"/>
            <p:cNvSpPr>
              <a:spLocks noChangeAspect="1" noChangeShapeType="1"/>
            </p:cNvSpPr>
            <p:nvPr/>
          </p:nvSpPr>
          <p:spPr bwMode="auto">
            <a:xfrm>
              <a:off x="163" y="1497"/>
              <a:ext cx="106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39" name="Line 6"/>
            <p:cNvSpPr>
              <a:spLocks noChangeAspect="1" noChangeShapeType="1"/>
            </p:cNvSpPr>
            <p:nvPr/>
          </p:nvSpPr>
          <p:spPr bwMode="auto">
            <a:xfrm>
              <a:off x="1248" y="1507"/>
              <a:ext cx="105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40" name="Line 7"/>
            <p:cNvSpPr>
              <a:spLocks noChangeAspect="1" noChangeShapeType="1"/>
            </p:cNvSpPr>
            <p:nvPr/>
          </p:nvSpPr>
          <p:spPr bwMode="auto">
            <a:xfrm>
              <a:off x="2361" y="1516"/>
              <a:ext cx="101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41" name="Line 9"/>
            <p:cNvSpPr>
              <a:spLocks noChangeAspect="1" noChangeShapeType="1"/>
            </p:cNvSpPr>
            <p:nvPr/>
          </p:nvSpPr>
          <p:spPr bwMode="auto">
            <a:xfrm>
              <a:off x="701" y="997"/>
              <a:ext cx="10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42" name="Line 10"/>
            <p:cNvSpPr>
              <a:spLocks noChangeAspect="1" noChangeShapeType="1"/>
            </p:cNvSpPr>
            <p:nvPr/>
          </p:nvSpPr>
          <p:spPr bwMode="auto">
            <a:xfrm>
              <a:off x="1799" y="1002"/>
              <a:ext cx="10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43" name="Line 11"/>
            <p:cNvSpPr>
              <a:spLocks noChangeAspect="1" noChangeShapeType="1"/>
            </p:cNvSpPr>
            <p:nvPr/>
          </p:nvSpPr>
          <p:spPr bwMode="auto">
            <a:xfrm>
              <a:off x="2865" y="1011"/>
              <a:ext cx="10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44" name="Line 12"/>
            <p:cNvSpPr>
              <a:spLocks noChangeAspect="1" noChangeShapeType="1"/>
            </p:cNvSpPr>
            <p:nvPr/>
          </p:nvSpPr>
          <p:spPr bwMode="auto">
            <a:xfrm>
              <a:off x="720" y="2016"/>
              <a:ext cx="106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45" name="Line 13"/>
            <p:cNvSpPr>
              <a:spLocks noChangeAspect="1" noChangeShapeType="1"/>
            </p:cNvSpPr>
            <p:nvPr/>
          </p:nvSpPr>
          <p:spPr bwMode="auto">
            <a:xfrm>
              <a:off x="1808" y="2020"/>
              <a:ext cx="106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46" name="Line 14"/>
            <p:cNvSpPr>
              <a:spLocks noChangeAspect="1" noChangeShapeType="1"/>
            </p:cNvSpPr>
            <p:nvPr/>
          </p:nvSpPr>
          <p:spPr bwMode="auto">
            <a:xfrm>
              <a:off x="2868" y="2038"/>
              <a:ext cx="106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47" name="Line 22"/>
            <p:cNvSpPr>
              <a:spLocks noChangeAspect="1" noChangeShapeType="1"/>
            </p:cNvSpPr>
            <p:nvPr/>
          </p:nvSpPr>
          <p:spPr bwMode="auto">
            <a:xfrm rot="20955401" flipV="1">
              <a:off x="115" y="1034"/>
              <a:ext cx="632" cy="4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48" name="Line 23"/>
            <p:cNvSpPr>
              <a:spLocks noChangeAspect="1" noChangeShapeType="1"/>
            </p:cNvSpPr>
            <p:nvPr/>
          </p:nvSpPr>
          <p:spPr bwMode="auto">
            <a:xfrm rot="644599">
              <a:off x="115" y="1552"/>
              <a:ext cx="632" cy="4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49" name="Line 24"/>
            <p:cNvSpPr>
              <a:spLocks noChangeAspect="1" noChangeShapeType="1"/>
            </p:cNvSpPr>
            <p:nvPr/>
          </p:nvSpPr>
          <p:spPr bwMode="auto">
            <a:xfrm rot="20955401" flipV="1">
              <a:off x="662" y="1552"/>
              <a:ext cx="632" cy="4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50" name="Line 25"/>
            <p:cNvSpPr>
              <a:spLocks noChangeAspect="1" noChangeShapeType="1"/>
            </p:cNvSpPr>
            <p:nvPr/>
          </p:nvSpPr>
          <p:spPr bwMode="auto">
            <a:xfrm rot="644599">
              <a:off x="653" y="1044"/>
              <a:ext cx="632" cy="4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51" name="Line 26"/>
            <p:cNvSpPr>
              <a:spLocks noChangeAspect="1" noChangeShapeType="1"/>
            </p:cNvSpPr>
            <p:nvPr/>
          </p:nvSpPr>
          <p:spPr bwMode="auto">
            <a:xfrm rot="20955401" flipV="1">
              <a:off x="1200" y="1044"/>
              <a:ext cx="632" cy="4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52" name="Line 27"/>
            <p:cNvSpPr>
              <a:spLocks noChangeAspect="1" noChangeShapeType="1"/>
            </p:cNvSpPr>
            <p:nvPr/>
          </p:nvSpPr>
          <p:spPr bwMode="auto">
            <a:xfrm rot="644599">
              <a:off x="1200" y="1562"/>
              <a:ext cx="632" cy="4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53" name="Line 28"/>
            <p:cNvSpPr>
              <a:spLocks noChangeAspect="1" noChangeShapeType="1"/>
            </p:cNvSpPr>
            <p:nvPr/>
          </p:nvSpPr>
          <p:spPr bwMode="auto">
            <a:xfrm rot="20955401" flipV="1">
              <a:off x="1747" y="1562"/>
              <a:ext cx="632" cy="4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54" name="Line 29"/>
            <p:cNvSpPr>
              <a:spLocks noChangeAspect="1" noChangeShapeType="1"/>
            </p:cNvSpPr>
            <p:nvPr/>
          </p:nvSpPr>
          <p:spPr bwMode="auto">
            <a:xfrm rot="644599">
              <a:off x="1737" y="1053"/>
              <a:ext cx="632" cy="4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51255" name="Group 30"/>
            <p:cNvGrpSpPr>
              <a:grpSpLocks noChangeAspect="1"/>
            </p:cNvGrpSpPr>
            <p:nvPr/>
          </p:nvGrpSpPr>
          <p:grpSpPr bwMode="auto">
            <a:xfrm>
              <a:off x="2284" y="1053"/>
              <a:ext cx="1179" cy="919"/>
              <a:chOff x="1944" y="1835"/>
              <a:chExt cx="1474" cy="1149"/>
            </a:xfrm>
          </p:grpSpPr>
          <p:sp>
            <p:nvSpPr>
              <p:cNvPr id="51270" name="Line 31"/>
              <p:cNvSpPr>
                <a:spLocks noChangeAspect="1" noChangeShapeType="1"/>
              </p:cNvSpPr>
              <p:nvPr/>
            </p:nvSpPr>
            <p:spPr bwMode="auto">
              <a:xfrm rot="20955401" flipV="1">
                <a:off x="1944" y="1835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71" name="Line 32"/>
              <p:cNvSpPr>
                <a:spLocks noChangeAspect="1" noChangeShapeType="1"/>
              </p:cNvSpPr>
              <p:nvPr/>
            </p:nvSpPr>
            <p:spPr bwMode="auto">
              <a:xfrm rot="644599">
                <a:off x="1944" y="2483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72" name="Line 33"/>
              <p:cNvSpPr>
                <a:spLocks noChangeAspect="1" noChangeShapeType="1"/>
              </p:cNvSpPr>
              <p:nvPr/>
            </p:nvSpPr>
            <p:spPr bwMode="auto">
              <a:xfrm rot="20955401" flipV="1">
                <a:off x="2628" y="2483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73" name="Line 34"/>
              <p:cNvSpPr>
                <a:spLocks noChangeAspect="1" noChangeShapeType="1"/>
              </p:cNvSpPr>
              <p:nvPr/>
            </p:nvSpPr>
            <p:spPr bwMode="auto">
              <a:xfrm rot="644599">
                <a:off x="2616" y="1847"/>
                <a:ext cx="790" cy="5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1256" name="Text Box 45"/>
            <p:cNvSpPr txBox="1">
              <a:spLocks noChangeAspect="1" noChangeArrowheads="1"/>
            </p:cNvSpPr>
            <p:nvPr/>
          </p:nvSpPr>
          <p:spPr bwMode="auto">
            <a:xfrm>
              <a:off x="-28" y="1331"/>
              <a:ext cx="159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p</a:t>
              </a:r>
            </a:p>
          </p:txBody>
        </p:sp>
        <p:sp>
          <p:nvSpPr>
            <p:cNvPr id="51257" name="Text Box 47"/>
            <p:cNvSpPr txBox="1">
              <a:spLocks noChangeAspect="1" noChangeArrowheads="1"/>
            </p:cNvSpPr>
            <p:nvPr/>
          </p:nvSpPr>
          <p:spPr bwMode="auto">
            <a:xfrm>
              <a:off x="4470" y="1399"/>
              <a:ext cx="159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q</a:t>
              </a:r>
            </a:p>
          </p:txBody>
        </p:sp>
        <p:grpSp>
          <p:nvGrpSpPr>
            <p:cNvPr id="51258" name="Group 82"/>
            <p:cNvGrpSpPr>
              <a:grpSpLocks/>
            </p:cNvGrpSpPr>
            <p:nvPr/>
          </p:nvGrpSpPr>
          <p:grpSpPr bwMode="auto">
            <a:xfrm>
              <a:off x="3352" y="1063"/>
              <a:ext cx="1179" cy="919"/>
              <a:chOff x="3377" y="909"/>
              <a:chExt cx="1179" cy="919"/>
            </a:xfrm>
          </p:grpSpPr>
          <p:sp>
            <p:nvSpPr>
              <p:cNvPr id="51263" name="Line 8"/>
              <p:cNvSpPr>
                <a:spLocks noChangeAspect="1" noChangeShapeType="1"/>
              </p:cNvSpPr>
              <p:nvPr/>
            </p:nvSpPr>
            <p:spPr bwMode="auto">
              <a:xfrm>
                <a:off x="3446" y="1372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64" name="Line 35"/>
              <p:cNvSpPr>
                <a:spLocks noChangeAspect="1" noChangeShapeType="1"/>
              </p:cNvSpPr>
              <p:nvPr/>
            </p:nvSpPr>
            <p:spPr bwMode="auto">
              <a:xfrm rot="20955401" flipV="1">
                <a:off x="3377" y="909"/>
                <a:ext cx="632" cy="4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65" name="Line 36"/>
              <p:cNvSpPr>
                <a:spLocks noChangeAspect="1" noChangeShapeType="1"/>
              </p:cNvSpPr>
              <p:nvPr/>
            </p:nvSpPr>
            <p:spPr bwMode="auto">
              <a:xfrm rot="644599">
                <a:off x="3377" y="1427"/>
                <a:ext cx="632" cy="4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66" name="Line 37"/>
              <p:cNvSpPr>
                <a:spLocks noChangeAspect="1" noChangeShapeType="1"/>
              </p:cNvSpPr>
              <p:nvPr/>
            </p:nvSpPr>
            <p:spPr bwMode="auto">
              <a:xfrm rot="20955401" flipV="1">
                <a:off x="3924" y="1427"/>
                <a:ext cx="632" cy="4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67" name="Line 38"/>
              <p:cNvSpPr>
                <a:spLocks noChangeAspect="1" noChangeShapeType="1"/>
              </p:cNvSpPr>
              <p:nvPr/>
            </p:nvSpPr>
            <p:spPr bwMode="auto">
              <a:xfrm rot="644599">
                <a:off x="3914" y="919"/>
                <a:ext cx="632" cy="4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68" name="Oval 54"/>
              <p:cNvSpPr>
                <a:spLocks noChangeAspect="1" noChangeArrowheads="1"/>
              </p:cNvSpPr>
              <p:nvPr/>
            </p:nvSpPr>
            <p:spPr bwMode="auto">
              <a:xfrm flipH="1" flipV="1">
                <a:off x="4495" y="1355"/>
                <a:ext cx="51" cy="43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69" name="Line 55"/>
              <p:cNvSpPr>
                <a:spLocks noChangeAspect="1" noChangeShapeType="1"/>
              </p:cNvSpPr>
              <p:nvPr/>
            </p:nvSpPr>
            <p:spPr bwMode="auto">
              <a:xfrm>
                <a:off x="3446" y="1372"/>
                <a:ext cx="104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1259" name="Text Box 57"/>
            <p:cNvSpPr txBox="1">
              <a:spLocks noChangeAspect="1" noChangeArrowheads="1"/>
            </p:cNvSpPr>
            <p:nvPr/>
          </p:nvSpPr>
          <p:spPr bwMode="auto">
            <a:xfrm>
              <a:off x="2181" y="1205"/>
              <a:ext cx="609" cy="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i</a:t>
              </a:r>
            </a:p>
            <a:p>
              <a:pPr algn="l" rtl="0"/>
              <a:endParaRPr lang="en-US" sz="2400" i="1"/>
            </a:p>
          </p:txBody>
        </p:sp>
        <p:sp>
          <p:nvSpPr>
            <p:cNvPr id="51260" name="Text Box 60"/>
            <p:cNvSpPr txBox="1">
              <a:spLocks noChangeAspect="1" noChangeArrowheads="1"/>
            </p:cNvSpPr>
            <p:nvPr/>
          </p:nvSpPr>
          <p:spPr bwMode="auto">
            <a:xfrm>
              <a:off x="2768" y="765"/>
              <a:ext cx="610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/>
              <a:r>
                <a:rPr lang="en-US" sz="2400" b="1" i="1">
                  <a:solidFill>
                    <a:srgbClr val="FF3300"/>
                  </a:solidFill>
                </a:rPr>
                <a:t>i</a:t>
              </a:r>
            </a:p>
            <a:p>
              <a:pPr algn="l" rtl="0"/>
              <a:endParaRPr lang="en-US" sz="2400" i="1"/>
            </a:p>
          </p:txBody>
        </p:sp>
        <p:sp>
          <p:nvSpPr>
            <p:cNvPr id="51261" name="Line 65"/>
            <p:cNvSpPr>
              <a:spLocks noChangeAspect="1" noChangeShapeType="1"/>
            </p:cNvSpPr>
            <p:nvPr/>
          </p:nvSpPr>
          <p:spPr bwMode="auto">
            <a:xfrm flipH="1">
              <a:off x="2309" y="732"/>
              <a:ext cx="9" cy="159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62" name="Line 84"/>
            <p:cNvSpPr>
              <a:spLocks noChangeAspect="1" noChangeShapeType="1"/>
            </p:cNvSpPr>
            <p:nvPr/>
          </p:nvSpPr>
          <p:spPr bwMode="auto">
            <a:xfrm>
              <a:off x="4531" y="1536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208" name="Text Box 96"/>
          <p:cNvSpPr txBox="1">
            <a:spLocks noChangeArrowheads="1"/>
          </p:cNvSpPr>
          <p:nvPr/>
        </p:nvSpPr>
        <p:spPr bwMode="auto">
          <a:xfrm>
            <a:off x="4746625" y="3424238"/>
            <a:ext cx="37687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 eaLnBrk="1" hangingPunct="1">
              <a:spcBef>
                <a:spcPct val="50000"/>
              </a:spcBef>
            </a:pPr>
            <a:r>
              <a:rPr lang="en-US" b="1" i="1">
                <a:solidFill>
                  <a:schemeClr val="accent2"/>
                </a:solidFill>
              </a:rPr>
              <a:t>decomposition vertex</a:t>
            </a:r>
            <a:endParaRPr lang="ru-RU" b="1" i="1">
              <a:solidFill>
                <a:schemeClr val="accent2"/>
              </a:solidFill>
            </a:endParaRPr>
          </a:p>
        </p:txBody>
      </p:sp>
      <p:sp>
        <p:nvSpPr>
          <p:cNvPr id="51209" name="Line 97"/>
          <p:cNvSpPr>
            <a:spLocks noChangeShapeType="1"/>
          </p:cNvSpPr>
          <p:nvPr/>
        </p:nvSpPr>
        <p:spPr bwMode="auto">
          <a:xfrm flipH="1" flipV="1">
            <a:off x="4516438" y="2195513"/>
            <a:ext cx="982662" cy="1366837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10" name="Text Box 63"/>
          <p:cNvSpPr txBox="1">
            <a:spLocks noChangeAspect="1" noChangeArrowheads="1"/>
          </p:cNvSpPr>
          <p:nvPr/>
        </p:nvSpPr>
        <p:spPr bwMode="auto">
          <a:xfrm>
            <a:off x="4029075" y="893763"/>
            <a:ext cx="966788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c</a:t>
            </a:r>
            <a:r>
              <a:rPr lang="en-US" sz="2400" b="1" i="1" baseline="-25000">
                <a:solidFill>
                  <a:srgbClr val="FF3300"/>
                </a:solidFill>
              </a:rPr>
              <a:t>i</a:t>
            </a:r>
            <a:r>
              <a:rPr lang="en-US" sz="2400" b="1" baseline="-25000">
                <a:solidFill>
                  <a:srgbClr val="FF3300"/>
                </a:solidFill>
              </a:rPr>
              <a:t>-1</a:t>
            </a:r>
            <a:endParaRPr lang="en-US" sz="2400" b="1" i="1">
              <a:solidFill>
                <a:srgbClr val="FF3300"/>
              </a:solidFill>
            </a:endParaRPr>
          </a:p>
          <a:p>
            <a:pPr algn="l" rtl="0"/>
            <a:endParaRPr lang="en-US" sz="2400" i="1"/>
          </a:p>
        </p:txBody>
      </p:sp>
      <p:sp>
        <p:nvSpPr>
          <p:cNvPr id="51211" name="Text Box 63"/>
          <p:cNvSpPr txBox="1">
            <a:spLocks noChangeAspect="1" noChangeArrowheads="1"/>
          </p:cNvSpPr>
          <p:nvPr/>
        </p:nvSpPr>
        <p:spPr bwMode="auto">
          <a:xfrm>
            <a:off x="4005263" y="2781300"/>
            <a:ext cx="966787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a</a:t>
            </a:r>
            <a:r>
              <a:rPr lang="en-US" sz="2400" b="1" i="1" baseline="-25000">
                <a:solidFill>
                  <a:srgbClr val="FF3300"/>
                </a:solidFill>
              </a:rPr>
              <a:t>i</a:t>
            </a:r>
            <a:r>
              <a:rPr lang="en-US" sz="2400" b="1" baseline="-25000">
                <a:solidFill>
                  <a:srgbClr val="FF3300"/>
                </a:solidFill>
              </a:rPr>
              <a:t>-1</a:t>
            </a:r>
            <a:endParaRPr lang="en-US" sz="2400" b="1" i="1">
              <a:solidFill>
                <a:srgbClr val="FF3300"/>
              </a:solidFill>
            </a:endParaRPr>
          </a:p>
          <a:p>
            <a:pPr algn="l" rtl="0"/>
            <a:endParaRPr lang="en-US" sz="2400" i="1"/>
          </a:p>
        </p:txBody>
      </p:sp>
      <p:sp>
        <p:nvSpPr>
          <p:cNvPr id="51212" name="Text Box 60"/>
          <p:cNvSpPr txBox="1">
            <a:spLocks noChangeAspect="1" noChangeArrowheads="1"/>
          </p:cNvSpPr>
          <p:nvPr/>
        </p:nvSpPr>
        <p:spPr bwMode="auto">
          <a:xfrm>
            <a:off x="3395663" y="946150"/>
            <a:ext cx="9683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i</a:t>
            </a:r>
            <a:r>
              <a:rPr lang="en-US" sz="2400" b="1">
                <a:solidFill>
                  <a:srgbClr val="FF3300"/>
                </a:solidFill>
              </a:rPr>
              <a:t>-1</a:t>
            </a:r>
            <a:endParaRPr lang="en-US" sz="2400" b="1" i="1">
              <a:solidFill>
                <a:srgbClr val="FF3300"/>
              </a:solidFill>
            </a:endParaRPr>
          </a:p>
          <a:p>
            <a:pPr algn="l" rtl="0"/>
            <a:endParaRPr lang="en-US" sz="2400" i="1"/>
          </a:p>
        </p:txBody>
      </p:sp>
      <p:sp>
        <p:nvSpPr>
          <p:cNvPr id="51213" name="Text Box 60"/>
          <p:cNvSpPr txBox="1">
            <a:spLocks noChangeAspect="1" noChangeArrowheads="1"/>
          </p:cNvSpPr>
          <p:nvPr/>
        </p:nvSpPr>
        <p:spPr bwMode="auto">
          <a:xfrm>
            <a:off x="3395663" y="2846388"/>
            <a:ext cx="9683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i</a:t>
            </a:r>
            <a:r>
              <a:rPr lang="en-US" sz="2400" b="1">
                <a:solidFill>
                  <a:srgbClr val="FF3300"/>
                </a:solidFill>
              </a:rPr>
              <a:t>-1</a:t>
            </a:r>
            <a:endParaRPr lang="en-US" sz="2400" b="1" i="1">
              <a:solidFill>
                <a:srgbClr val="FF3300"/>
              </a:solidFill>
            </a:endParaRPr>
          </a:p>
          <a:p>
            <a:pPr algn="l" rtl="0"/>
            <a:endParaRPr lang="en-US" sz="2400" i="1"/>
          </a:p>
        </p:txBody>
      </p:sp>
      <p:sp>
        <p:nvSpPr>
          <p:cNvPr id="51214" name="Text Box 60"/>
          <p:cNvSpPr txBox="1">
            <a:spLocks noChangeAspect="1" noChangeArrowheads="1"/>
          </p:cNvSpPr>
          <p:nvPr/>
        </p:nvSpPr>
        <p:spPr bwMode="auto">
          <a:xfrm>
            <a:off x="2473325" y="912813"/>
            <a:ext cx="9683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chemeClr val="tx2"/>
                </a:solidFill>
              </a:rPr>
              <a:t>…</a:t>
            </a:r>
          </a:p>
          <a:p>
            <a:pPr algn="l" rtl="0"/>
            <a:endParaRPr lang="en-US" sz="2400" i="1"/>
          </a:p>
        </p:txBody>
      </p:sp>
      <p:sp>
        <p:nvSpPr>
          <p:cNvPr id="51215" name="Text Box 60"/>
          <p:cNvSpPr txBox="1">
            <a:spLocks noChangeAspect="1" noChangeArrowheads="1"/>
          </p:cNvSpPr>
          <p:nvPr/>
        </p:nvSpPr>
        <p:spPr bwMode="auto">
          <a:xfrm>
            <a:off x="2489200" y="2703513"/>
            <a:ext cx="9683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chemeClr val="tx2"/>
                </a:solidFill>
              </a:rPr>
              <a:t>…</a:t>
            </a:r>
          </a:p>
          <a:p>
            <a:pPr algn="l" rtl="0"/>
            <a:endParaRPr lang="en-US" sz="2400" i="1"/>
          </a:p>
        </p:txBody>
      </p:sp>
      <p:sp>
        <p:nvSpPr>
          <p:cNvPr id="51216" name="Text Box 60"/>
          <p:cNvSpPr txBox="1">
            <a:spLocks noChangeAspect="1" noChangeArrowheads="1"/>
          </p:cNvSpPr>
          <p:nvPr/>
        </p:nvSpPr>
        <p:spPr bwMode="auto">
          <a:xfrm>
            <a:off x="5927725" y="946150"/>
            <a:ext cx="9683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chemeClr val="tx2"/>
                </a:solidFill>
              </a:rPr>
              <a:t>…</a:t>
            </a:r>
          </a:p>
          <a:p>
            <a:pPr algn="l" rtl="0"/>
            <a:endParaRPr lang="en-US" sz="2400" i="1"/>
          </a:p>
        </p:txBody>
      </p:sp>
      <p:sp>
        <p:nvSpPr>
          <p:cNvPr id="51217" name="Text Box 60"/>
          <p:cNvSpPr txBox="1">
            <a:spLocks noChangeAspect="1" noChangeArrowheads="1"/>
          </p:cNvSpPr>
          <p:nvPr/>
        </p:nvSpPr>
        <p:spPr bwMode="auto">
          <a:xfrm>
            <a:off x="5927725" y="2732088"/>
            <a:ext cx="9683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chemeClr val="tx2"/>
                </a:solidFill>
              </a:rPr>
              <a:t>…</a:t>
            </a:r>
          </a:p>
          <a:p>
            <a:pPr algn="l" rtl="0"/>
            <a:endParaRPr lang="en-US" sz="2400" i="1"/>
          </a:p>
        </p:txBody>
      </p:sp>
      <p:sp>
        <p:nvSpPr>
          <p:cNvPr id="51218" name="Text Box 60"/>
          <p:cNvSpPr txBox="1">
            <a:spLocks noChangeAspect="1" noChangeArrowheads="1"/>
          </p:cNvSpPr>
          <p:nvPr/>
        </p:nvSpPr>
        <p:spPr bwMode="auto">
          <a:xfrm>
            <a:off x="3386138" y="1754188"/>
            <a:ext cx="9683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chemeClr val="tx2"/>
                </a:solidFill>
              </a:rPr>
              <a:t>…</a:t>
            </a:r>
          </a:p>
          <a:p>
            <a:pPr algn="l" rtl="0"/>
            <a:endParaRPr lang="en-US" sz="2400" i="1"/>
          </a:p>
        </p:txBody>
      </p:sp>
      <p:sp>
        <p:nvSpPr>
          <p:cNvPr id="51219" name="Text Box 60"/>
          <p:cNvSpPr txBox="1">
            <a:spLocks noChangeAspect="1" noChangeArrowheads="1"/>
          </p:cNvSpPr>
          <p:nvPr/>
        </p:nvSpPr>
        <p:spPr bwMode="auto">
          <a:xfrm>
            <a:off x="5110163" y="1754188"/>
            <a:ext cx="9683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chemeClr val="tx2"/>
                </a:solidFill>
              </a:rPr>
              <a:t>…</a:t>
            </a:r>
          </a:p>
          <a:p>
            <a:pPr algn="l" rtl="0"/>
            <a:endParaRPr lang="en-US" sz="2400" i="1"/>
          </a:p>
        </p:txBody>
      </p:sp>
      <p:sp>
        <p:nvSpPr>
          <p:cNvPr id="51220" name="Arc 32"/>
          <p:cNvSpPr>
            <a:spLocks/>
          </p:cNvSpPr>
          <p:nvPr/>
        </p:nvSpPr>
        <p:spPr bwMode="auto">
          <a:xfrm rot="13368407" flipH="1">
            <a:off x="3246438" y="2127250"/>
            <a:ext cx="2403475" cy="192088"/>
          </a:xfrm>
          <a:custGeom>
            <a:avLst/>
            <a:gdLst>
              <a:gd name="T0" fmla="*/ 0 w 43199"/>
              <a:gd name="T1" fmla="*/ 0 h 22178"/>
              <a:gd name="T2" fmla="*/ 0 w 43199"/>
              <a:gd name="T3" fmla="*/ 0 h 22178"/>
              <a:gd name="T4" fmla="*/ 0 w 43199"/>
              <a:gd name="T5" fmla="*/ 0 h 2217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199" h="22178" fill="none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</a:path>
              <a:path w="43199" h="22178" stroke="0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  <a:lnTo>
                  <a:pt x="21599" y="21600"/>
                </a:lnTo>
                <a:lnTo>
                  <a:pt x="0" y="21383"/>
                </a:lnTo>
                <a:close/>
              </a:path>
            </a:pathLst>
          </a:custGeom>
          <a:noFill/>
          <a:ln w="349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21" name="Arc 32"/>
          <p:cNvSpPr>
            <a:spLocks/>
          </p:cNvSpPr>
          <p:nvPr/>
        </p:nvSpPr>
        <p:spPr bwMode="auto">
          <a:xfrm rot="8273970" flipH="1">
            <a:off x="3390900" y="2105025"/>
            <a:ext cx="2282825" cy="174625"/>
          </a:xfrm>
          <a:custGeom>
            <a:avLst/>
            <a:gdLst>
              <a:gd name="T0" fmla="*/ 0 w 43199"/>
              <a:gd name="T1" fmla="*/ 0 h 22178"/>
              <a:gd name="T2" fmla="*/ 0 w 43199"/>
              <a:gd name="T3" fmla="*/ 0 h 22178"/>
              <a:gd name="T4" fmla="*/ 0 w 43199"/>
              <a:gd name="T5" fmla="*/ 0 h 2217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199" h="22178" fill="none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</a:path>
              <a:path w="43199" h="22178" stroke="0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  <a:lnTo>
                  <a:pt x="21599" y="21600"/>
                </a:lnTo>
                <a:lnTo>
                  <a:pt x="0" y="21383"/>
                </a:lnTo>
                <a:close/>
              </a:path>
            </a:pathLst>
          </a:custGeom>
          <a:noFill/>
          <a:ln w="349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22" name="Arc 32"/>
          <p:cNvSpPr>
            <a:spLocks/>
          </p:cNvSpPr>
          <p:nvPr/>
        </p:nvSpPr>
        <p:spPr bwMode="auto">
          <a:xfrm rot="8273970" flipH="1">
            <a:off x="1692275" y="2098675"/>
            <a:ext cx="2281238" cy="174625"/>
          </a:xfrm>
          <a:custGeom>
            <a:avLst/>
            <a:gdLst>
              <a:gd name="T0" fmla="*/ 0 w 43199"/>
              <a:gd name="T1" fmla="*/ 0 h 22178"/>
              <a:gd name="T2" fmla="*/ 0 w 43199"/>
              <a:gd name="T3" fmla="*/ 0 h 22178"/>
              <a:gd name="T4" fmla="*/ 0 w 43199"/>
              <a:gd name="T5" fmla="*/ 0 h 2217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199" h="22178" fill="none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</a:path>
              <a:path w="43199" h="22178" stroke="0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  <a:lnTo>
                  <a:pt x="21599" y="21600"/>
                </a:lnTo>
                <a:lnTo>
                  <a:pt x="0" y="21383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23" name="Arc 32"/>
          <p:cNvSpPr>
            <a:spLocks/>
          </p:cNvSpPr>
          <p:nvPr/>
        </p:nvSpPr>
        <p:spPr bwMode="auto">
          <a:xfrm rot="8273970" flipH="1">
            <a:off x="5097463" y="2125663"/>
            <a:ext cx="2282825" cy="174625"/>
          </a:xfrm>
          <a:custGeom>
            <a:avLst/>
            <a:gdLst>
              <a:gd name="T0" fmla="*/ 0 w 43199"/>
              <a:gd name="T1" fmla="*/ 0 h 22178"/>
              <a:gd name="T2" fmla="*/ 0 w 43199"/>
              <a:gd name="T3" fmla="*/ 0 h 22178"/>
              <a:gd name="T4" fmla="*/ 0 w 43199"/>
              <a:gd name="T5" fmla="*/ 0 h 2217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199" h="22178" fill="none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</a:path>
              <a:path w="43199" h="22178" stroke="0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  <a:lnTo>
                  <a:pt x="21599" y="21600"/>
                </a:lnTo>
                <a:lnTo>
                  <a:pt x="0" y="21383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24" name="Arc 32"/>
          <p:cNvSpPr>
            <a:spLocks/>
          </p:cNvSpPr>
          <p:nvPr/>
        </p:nvSpPr>
        <p:spPr bwMode="auto">
          <a:xfrm rot="13368407" flipH="1">
            <a:off x="1516063" y="2074863"/>
            <a:ext cx="2403475" cy="190500"/>
          </a:xfrm>
          <a:custGeom>
            <a:avLst/>
            <a:gdLst>
              <a:gd name="T0" fmla="*/ 0 w 43199"/>
              <a:gd name="T1" fmla="*/ 0 h 22178"/>
              <a:gd name="T2" fmla="*/ 0 w 43199"/>
              <a:gd name="T3" fmla="*/ 0 h 22178"/>
              <a:gd name="T4" fmla="*/ 0 w 43199"/>
              <a:gd name="T5" fmla="*/ 0 h 2217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199" h="22178" fill="none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</a:path>
              <a:path w="43199" h="22178" stroke="0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  <a:lnTo>
                  <a:pt x="21599" y="21600"/>
                </a:lnTo>
                <a:lnTo>
                  <a:pt x="0" y="21383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25" name="Arc 32"/>
          <p:cNvSpPr>
            <a:spLocks/>
          </p:cNvSpPr>
          <p:nvPr/>
        </p:nvSpPr>
        <p:spPr bwMode="auto">
          <a:xfrm rot="13368407" flipH="1">
            <a:off x="4981575" y="2125663"/>
            <a:ext cx="2403475" cy="190500"/>
          </a:xfrm>
          <a:custGeom>
            <a:avLst/>
            <a:gdLst>
              <a:gd name="T0" fmla="*/ 0 w 43199"/>
              <a:gd name="T1" fmla="*/ 0 h 22178"/>
              <a:gd name="T2" fmla="*/ 0 w 43199"/>
              <a:gd name="T3" fmla="*/ 0 h 22178"/>
              <a:gd name="T4" fmla="*/ 0 w 43199"/>
              <a:gd name="T5" fmla="*/ 0 h 2217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199" h="22178" fill="none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</a:path>
              <a:path w="43199" h="22178" stroke="0" extrusionOk="0">
                <a:moveTo>
                  <a:pt x="0" y="21383"/>
                </a:moveTo>
                <a:cubicBezTo>
                  <a:pt x="119" y="9538"/>
                  <a:pt x="9754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cubicBezTo>
                  <a:pt x="43199" y="21792"/>
                  <a:pt x="43196" y="21985"/>
                  <a:pt x="43191" y="22178"/>
                </a:cubicBezTo>
                <a:lnTo>
                  <a:pt x="21599" y="21600"/>
                </a:lnTo>
                <a:lnTo>
                  <a:pt x="0" y="21383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26" name="Text Box 63"/>
          <p:cNvSpPr txBox="1">
            <a:spLocks noChangeAspect="1" noChangeArrowheads="1"/>
          </p:cNvSpPr>
          <p:nvPr/>
        </p:nvSpPr>
        <p:spPr bwMode="auto">
          <a:xfrm>
            <a:off x="4503738" y="1293813"/>
            <a:ext cx="966787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e</a:t>
            </a:r>
            <a:r>
              <a:rPr lang="en-US" sz="2400" b="1" baseline="-25000">
                <a:solidFill>
                  <a:srgbClr val="FF3300"/>
                </a:solidFill>
              </a:rPr>
              <a:t>2</a:t>
            </a:r>
            <a:r>
              <a:rPr lang="en-US" sz="2400" b="1" i="1" baseline="-25000">
                <a:solidFill>
                  <a:srgbClr val="FF3300"/>
                </a:solidFill>
              </a:rPr>
              <a:t>i</a:t>
            </a:r>
            <a:r>
              <a:rPr lang="en-US" sz="2400" b="1" baseline="-25000">
                <a:solidFill>
                  <a:srgbClr val="FF3300"/>
                </a:solidFill>
              </a:rPr>
              <a:t>-1</a:t>
            </a:r>
            <a:endParaRPr lang="en-US" sz="2400" b="1">
              <a:solidFill>
                <a:srgbClr val="FF3300"/>
              </a:solidFill>
            </a:endParaRPr>
          </a:p>
          <a:p>
            <a:pPr algn="l" rtl="0"/>
            <a:endParaRPr lang="en-US" sz="2400" i="1"/>
          </a:p>
        </p:txBody>
      </p:sp>
      <p:sp>
        <p:nvSpPr>
          <p:cNvPr id="51227" name="Text Box 63"/>
          <p:cNvSpPr txBox="1">
            <a:spLocks noChangeAspect="1" noChangeArrowheads="1"/>
          </p:cNvSpPr>
          <p:nvPr/>
        </p:nvSpPr>
        <p:spPr bwMode="auto">
          <a:xfrm>
            <a:off x="3751263" y="1223963"/>
            <a:ext cx="966787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e</a:t>
            </a:r>
            <a:r>
              <a:rPr lang="en-US" sz="2400" b="1" baseline="-25000">
                <a:solidFill>
                  <a:srgbClr val="FF3300"/>
                </a:solidFill>
              </a:rPr>
              <a:t>2</a:t>
            </a:r>
            <a:r>
              <a:rPr lang="en-US" sz="2400" b="1" i="1" baseline="-25000">
                <a:solidFill>
                  <a:srgbClr val="FF3300"/>
                </a:solidFill>
              </a:rPr>
              <a:t>i</a:t>
            </a:r>
            <a:r>
              <a:rPr lang="en-US" sz="2400" b="1" baseline="-25000">
                <a:solidFill>
                  <a:srgbClr val="FF3300"/>
                </a:solidFill>
              </a:rPr>
              <a:t>-2</a:t>
            </a:r>
            <a:endParaRPr lang="en-US" sz="2400" b="1">
              <a:solidFill>
                <a:srgbClr val="FF3300"/>
              </a:solidFill>
            </a:endParaRPr>
          </a:p>
          <a:p>
            <a:pPr algn="l" rtl="0"/>
            <a:endParaRPr lang="en-US" sz="2400" i="1"/>
          </a:p>
        </p:txBody>
      </p:sp>
      <p:sp>
        <p:nvSpPr>
          <p:cNvPr id="51228" name="Text Box 63"/>
          <p:cNvSpPr txBox="1">
            <a:spLocks noChangeAspect="1" noChangeArrowheads="1"/>
          </p:cNvSpPr>
          <p:nvPr/>
        </p:nvSpPr>
        <p:spPr bwMode="auto">
          <a:xfrm>
            <a:off x="4849813" y="2235200"/>
            <a:ext cx="966787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d</a:t>
            </a:r>
            <a:r>
              <a:rPr lang="en-US" sz="2400" b="1" baseline="-25000">
                <a:solidFill>
                  <a:srgbClr val="FF3300"/>
                </a:solidFill>
              </a:rPr>
              <a:t>2</a:t>
            </a:r>
            <a:r>
              <a:rPr lang="en-US" sz="2400" b="1" i="1" baseline="-25000">
                <a:solidFill>
                  <a:srgbClr val="FF3300"/>
                </a:solidFill>
              </a:rPr>
              <a:t>i</a:t>
            </a:r>
            <a:r>
              <a:rPr lang="en-US" sz="2400" b="1" baseline="-25000">
                <a:solidFill>
                  <a:srgbClr val="FF3300"/>
                </a:solidFill>
              </a:rPr>
              <a:t>-1</a:t>
            </a:r>
            <a:endParaRPr lang="en-US" sz="2400" b="1">
              <a:solidFill>
                <a:srgbClr val="FF3300"/>
              </a:solidFill>
            </a:endParaRPr>
          </a:p>
          <a:p>
            <a:pPr algn="l" rtl="0"/>
            <a:endParaRPr lang="en-US" sz="2400" i="1"/>
          </a:p>
        </p:txBody>
      </p:sp>
      <p:sp>
        <p:nvSpPr>
          <p:cNvPr id="51229" name="Text Box 63"/>
          <p:cNvSpPr txBox="1">
            <a:spLocks noChangeAspect="1" noChangeArrowheads="1"/>
          </p:cNvSpPr>
          <p:nvPr/>
        </p:nvSpPr>
        <p:spPr bwMode="auto">
          <a:xfrm>
            <a:off x="3513138" y="2157413"/>
            <a:ext cx="966787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d</a:t>
            </a:r>
            <a:r>
              <a:rPr lang="en-US" sz="2400" b="1" baseline="-25000">
                <a:solidFill>
                  <a:srgbClr val="FF3300"/>
                </a:solidFill>
              </a:rPr>
              <a:t>2</a:t>
            </a:r>
            <a:r>
              <a:rPr lang="en-US" sz="2400" b="1" i="1" baseline="-25000">
                <a:solidFill>
                  <a:srgbClr val="FF3300"/>
                </a:solidFill>
              </a:rPr>
              <a:t>i</a:t>
            </a:r>
            <a:r>
              <a:rPr lang="en-US" sz="2400" b="1" baseline="-25000">
                <a:solidFill>
                  <a:srgbClr val="FF3300"/>
                </a:solidFill>
              </a:rPr>
              <a:t>-2</a:t>
            </a:r>
            <a:endParaRPr lang="en-US" sz="2400" b="1">
              <a:solidFill>
                <a:srgbClr val="FF3300"/>
              </a:solidFill>
            </a:endParaRPr>
          </a:p>
          <a:p>
            <a:pPr algn="l" rtl="0"/>
            <a:endParaRPr lang="en-US" sz="2400" i="1"/>
          </a:p>
        </p:txBody>
      </p:sp>
      <p:sp>
        <p:nvSpPr>
          <p:cNvPr id="51230" name="Text Box 63"/>
          <p:cNvSpPr txBox="1">
            <a:spLocks noChangeAspect="1" noChangeArrowheads="1"/>
          </p:cNvSpPr>
          <p:nvPr/>
        </p:nvSpPr>
        <p:spPr bwMode="auto">
          <a:xfrm>
            <a:off x="4067175" y="2335213"/>
            <a:ext cx="966788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f</a:t>
            </a:r>
            <a:r>
              <a:rPr lang="en-US" sz="2400" b="1" i="1" baseline="-25000">
                <a:solidFill>
                  <a:srgbClr val="FF3300"/>
                </a:solidFill>
              </a:rPr>
              <a:t>i</a:t>
            </a:r>
            <a:r>
              <a:rPr lang="en-US" sz="2400" b="1" baseline="-25000">
                <a:solidFill>
                  <a:srgbClr val="FF3300"/>
                </a:solidFill>
              </a:rPr>
              <a:t>-1</a:t>
            </a:r>
            <a:endParaRPr lang="en-US" sz="2400" b="1">
              <a:solidFill>
                <a:srgbClr val="FF3300"/>
              </a:solidFill>
            </a:endParaRPr>
          </a:p>
          <a:p>
            <a:pPr algn="l" rtl="0"/>
            <a:endParaRPr lang="en-US" sz="2400" i="1"/>
          </a:p>
        </p:txBody>
      </p:sp>
      <p:sp>
        <p:nvSpPr>
          <p:cNvPr id="51231" name="Text Box 63"/>
          <p:cNvSpPr txBox="1">
            <a:spLocks noChangeAspect="1" noChangeArrowheads="1"/>
          </p:cNvSpPr>
          <p:nvPr/>
        </p:nvSpPr>
        <p:spPr bwMode="auto">
          <a:xfrm>
            <a:off x="4473575" y="2366963"/>
            <a:ext cx="966788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g</a:t>
            </a:r>
            <a:r>
              <a:rPr lang="en-US" sz="2400" b="1" i="1" baseline="-25000">
                <a:solidFill>
                  <a:srgbClr val="FF3300"/>
                </a:solidFill>
              </a:rPr>
              <a:t>i</a:t>
            </a:r>
            <a:r>
              <a:rPr lang="en-US" sz="2400" b="1" baseline="-25000">
                <a:solidFill>
                  <a:srgbClr val="FF3300"/>
                </a:solidFill>
              </a:rPr>
              <a:t>-1</a:t>
            </a:r>
            <a:endParaRPr lang="en-US" sz="2400" b="1">
              <a:solidFill>
                <a:srgbClr val="FF3300"/>
              </a:solidFill>
            </a:endParaRPr>
          </a:p>
          <a:p>
            <a:pPr algn="l" rtl="0"/>
            <a:endParaRPr lang="en-US" sz="2400" i="1"/>
          </a:p>
        </p:txBody>
      </p:sp>
      <p:sp>
        <p:nvSpPr>
          <p:cNvPr id="51232" name="Text Box 53"/>
          <p:cNvSpPr txBox="1">
            <a:spLocks noChangeAspect="1" noChangeArrowheads="1"/>
          </p:cNvSpPr>
          <p:nvPr/>
        </p:nvSpPr>
        <p:spPr bwMode="auto">
          <a:xfrm>
            <a:off x="6775450" y="922338"/>
            <a:ext cx="815975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q</a:t>
            </a:r>
            <a:r>
              <a:rPr lang="en-US" sz="2400" b="1">
                <a:solidFill>
                  <a:srgbClr val="FF3300"/>
                </a:solidFill>
              </a:rPr>
              <a:t>-1</a:t>
            </a:r>
          </a:p>
        </p:txBody>
      </p:sp>
      <p:sp>
        <p:nvSpPr>
          <p:cNvPr id="51233" name="Text Box 53"/>
          <p:cNvSpPr txBox="1">
            <a:spLocks noChangeAspect="1" noChangeArrowheads="1"/>
          </p:cNvSpPr>
          <p:nvPr/>
        </p:nvSpPr>
        <p:spPr bwMode="auto">
          <a:xfrm>
            <a:off x="6775450" y="2851150"/>
            <a:ext cx="815975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q</a:t>
            </a:r>
            <a:r>
              <a:rPr lang="en-US" sz="2400" b="1">
                <a:solidFill>
                  <a:srgbClr val="FF3300"/>
                </a:solidFill>
              </a:rPr>
              <a:t>-1</a:t>
            </a:r>
          </a:p>
        </p:txBody>
      </p:sp>
      <p:sp>
        <p:nvSpPr>
          <p:cNvPr id="51234" name="Text Box 45"/>
          <p:cNvSpPr txBox="1">
            <a:spLocks noChangeAspect="1" noChangeArrowheads="1"/>
          </p:cNvSpPr>
          <p:nvPr/>
        </p:nvSpPr>
        <p:spPr bwMode="auto">
          <a:xfrm>
            <a:off x="1808163" y="874713"/>
            <a:ext cx="252412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p</a:t>
            </a:r>
          </a:p>
        </p:txBody>
      </p:sp>
      <p:sp>
        <p:nvSpPr>
          <p:cNvPr id="51235" name="Text Box 45"/>
          <p:cNvSpPr txBox="1">
            <a:spLocks noChangeAspect="1" noChangeArrowheads="1"/>
          </p:cNvSpPr>
          <p:nvPr/>
        </p:nvSpPr>
        <p:spPr bwMode="auto">
          <a:xfrm>
            <a:off x="1717675" y="2805113"/>
            <a:ext cx="252413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p</a:t>
            </a:r>
          </a:p>
        </p:txBody>
      </p:sp>
      <p:sp>
        <p:nvSpPr>
          <p:cNvPr id="51236" name="Text Box 60"/>
          <p:cNvSpPr txBox="1">
            <a:spLocks noChangeAspect="1" noChangeArrowheads="1"/>
          </p:cNvSpPr>
          <p:nvPr/>
        </p:nvSpPr>
        <p:spPr bwMode="auto">
          <a:xfrm>
            <a:off x="5214938" y="2886075"/>
            <a:ext cx="9683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/>
            <a:r>
              <a:rPr lang="en-US" sz="2400" b="1" i="1">
                <a:solidFill>
                  <a:srgbClr val="FF3300"/>
                </a:solidFill>
              </a:rPr>
              <a:t>i</a:t>
            </a:r>
            <a:endParaRPr lang="en-US" sz="2400" i="1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765175" y="5367338"/>
          <a:ext cx="7904163" cy="1403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5" name="Equation" r:id="rId5" imgW="3721100" imgH="660400" progId="Equation.3">
                  <p:embed/>
                </p:oleObj>
              </mc:Choice>
              <mc:Fallback>
                <p:oleObj name="Equation" r:id="rId5" imgW="3721100" imgH="6604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5175" y="5367338"/>
                        <a:ext cx="7904163" cy="1403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09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Date Placeholder 5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D318704-9CB9-4F1F-A3CD-336F29F24D3E}" type="datetime5">
              <a:rPr lang="en-US" sz="1400" smtClean="0"/>
              <a:pPr eaLnBrk="1" hangingPunct="1"/>
              <a:t>4-Feb-15</a:t>
            </a:fld>
            <a:endParaRPr lang="en-US" sz="1400" smtClean="0"/>
          </a:p>
        </p:txBody>
      </p:sp>
      <p:sp>
        <p:nvSpPr>
          <p:cNvPr id="52227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281ACDA-9DEB-4A8B-BC2F-4500D7ECFC1C}" type="slidenum">
              <a:rPr lang="he-IL" sz="1400" smtClean="0">
                <a:cs typeface="Arial" charset="0"/>
              </a:rPr>
              <a:pPr eaLnBrk="1" hangingPunct="1"/>
              <a:t>36</a:t>
            </a:fld>
            <a:endParaRPr lang="en-US" sz="1400" smtClean="0">
              <a:cs typeface="Arial" charset="0"/>
            </a:endParaRPr>
          </a:p>
        </p:txBody>
      </p:sp>
      <p:sp>
        <p:nvSpPr>
          <p:cNvPr id="4608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23813" y="1889125"/>
            <a:ext cx="9186862" cy="2838450"/>
          </a:xfrm>
        </p:spPr>
        <p:txBody>
          <a:bodyPr/>
          <a:lstStyle/>
          <a:p>
            <a:pPr algn="l" rtl="0">
              <a:lnSpc>
                <a:spcPct val="80000"/>
              </a:lnSpc>
              <a:buFontTx/>
              <a:buNone/>
              <a:defRPr/>
            </a:pPr>
            <a:r>
              <a:rPr lang="en-US" sz="2800" dirty="0" smtClean="0"/>
              <a:t>The resulting expression includes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eight</a:t>
            </a:r>
            <a:r>
              <a:rPr lang="en-US" sz="2800" dirty="0" smtClean="0"/>
              <a:t> </a:t>
            </a:r>
            <a:r>
              <a:rPr lang="en-US" sz="2800" dirty="0" err="1" smtClean="0"/>
              <a:t>subexpressions</a:t>
            </a:r>
            <a:r>
              <a:rPr lang="en-US" sz="2800" dirty="0" smtClean="0"/>
              <a:t>.</a:t>
            </a:r>
          </a:p>
          <a:p>
            <a:pPr algn="l" rtl="0">
              <a:lnSpc>
                <a:spcPct val="80000"/>
              </a:lnSpc>
              <a:buFontTx/>
              <a:buNone/>
              <a:defRPr/>
            </a:pPr>
            <a:endParaRPr lang="en-US" sz="2800" dirty="0" smtClean="0"/>
          </a:p>
          <a:p>
            <a:pPr algn="l" rtl="0">
              <a:lnSpc>
                <a:spcPct val="80000"/>
              </a:lnSpc>
              <a:buFontTx/>
              <a:buNone/>
              <a:defRPr/>
            </a:pPr>
            <a:r>
              <a:rPr lang="en-US" sz="2800" dirty="0" smtClean="0"/>
              <a:t>Expressions for             and             are constructed </a:t>
            </a:r>
          </a:p>
          <a:p>
            <a:pPr algn="l" rtl="0">
              <a:lnSpc>
                <a:spcPct val="80000"/>
              </a:lnSpc>
              <a:buFontTx/>
              <a:buNone/>
              <a:defRPr/>
            </a:pPr>
            <a:r>
              <a:rPr lang="en-US" sz="2800" dirty="0" smtClean="0"/>
              <a:t>in the same way.</a:t>
            </a:r>
          </a:p>
          <a:p>
            <a:pPr algn="l" rtl="0">
              <a:lnSpc>
                <a:spcPct val="80000"/>
              </a:lnSpc>
              <a:buFontTx/>
              <a:buNone/>
              <a:defRPr/>
            </a:pPr>
            <a:r>
              <a:rPr lang="en-US" sz="2400" dirty="0" smtClean="0"/>
              <a:t>    </a:t>
            </a:r>
          </a:p>
          <a:p>
            <a:pPr algn="l" rtl="0">
              <a:lnSpc>
                <a:spcPct val="80000"/>
              </a:lnSpc>
              <a:buFontTx/>
              <a:buNone/>
              <a:defRPr/>
            </a:pPr>
            <a:r>
              <a:rPr lang="en-US" sz="2400" dirty="0" smtClean="0"/>
              <a:t>    </a:t>
            </a:r>
          </a:p>
          <a:p>
            <a:pPr algn="l" rtl="0">
              <a:lnSpc>
                <a:spcPct val="80000"/>
              </a:lnSpc>
              <a:buFontTx/>
              <a:buNone/>
              <a:defRPr/>
            </a:pPr>
            <a:r>
              <a:rPr lang="en-US" sz="2400" dirty="0" smtClean="0"/>
              <a:t> </a:t>
            </a:r>
          </a:p>
        </p:txBody>
      </p:sp>
      <p:graphicFrame>
        <p:nvGraphicFramePr>
          <p:cNvPr id="209986" name="Object 6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0412883"/>
              </p:ext>
            </p:extLst>
          </p:nvPr>
        </p:nvGraphicFramePr>
        <p:xfrm>
          <a:off x="3432175" y="4329113"/>
          <a:ext cx="29337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99" name="Equation" r:id="rId3" imgW="812520" imgH="228600" progId="Equation.3">
                  <p:embed/>
                </p:oleObj>
              </mc:Choice>
              <mc:Fallback>
                <p:oleObj name="Equation" r:id="rId3" imgW="812520" imgH="228600" progId="Equation.3">
                  <p:embed/>
                  <p:pic>
                    <p:nvPicPr>
                      <p:cNvPr id="0" name="Object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2175" y="4329113"/>
                        <a:ext cx="2933700" cy="825500"/>
                      </a:xfrm>
                      <a:prstGeom prst="rect">
                        <a:avLst/>
                      </a:prstGeom>
                      <a:solidFill>
                        <a:srgbClr val="FFFF66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9987" name="Text Box 67"/>
          <p:cNvSpPr txBox="1">
            <a:spLocks noChangeArrowheads="1"/>
          </p:cNvSpPr>
          <p:nvPr/>
        </p:nvSpPr>
        <p:spPr bwMode="auto">
          <a:xfrm>
            <a:off x="438150" y="5310188"/>
            <a:ext cx="8358188" cy="77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rtl="0">
              <a:spcBef>
                <a:spcPct val="50000"/>
              </a:spcBef>
              <a:defRPr/>
            </a:pPr>
            <a:r>
              <a:rPr lang="en-US" sz="4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Another polynomial complexity!</a:t>
            </a:r>
            <a:endParaRPr lang="ru-RU" sz="44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9988" name="Text Box 68"/>
          <p:cNvSpPr txBox="1">
            <a:spLocks noChangeArrowheads="1"/>
          </p:cNvSpPr>
          <p:nvPr/>
        </p:nvSpPr>
        <p:spPr bwMode="auto">
          <a:xfrm>
            <a:off x="604838" y="3684588"/>
            <a:ext cx="83359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rtl="0" eaLnBrk="1" hangingPunct="1">
              <a:spcBef>
                <a:spcPct val="50000"/>
              </a:spcBef>
            </a:pPr>
            <a:r>
              <a:rPr lang="en-US" sz="2400" b="1"/>
              <a:t>The total number of labels in the expression for FSR of size </a:t>
            </a:r>
            <a:r>
              <a:rPr lang="en-US" sz="2400" b="1" i="1"/>
              <a:t>n</a:t>
            </a:r>
            <a:r>
              <a:rPr lang="en-US" sz="2400" b="1"/>
              <a:t>:</a:t>
            </a:r>
            <a:endParaRPr lang="ru-RU" sz="2400" b="1"/>
          </a:p>
        </p:txBody>
      </p:sp>
      <p:graphicFrame>
        <p:nvGraphicFramePr>
          <p:cNvPr id="52232" name="Object 1"/>
          <p:cNvGraphicFramePr>
            <a:graphicFrameLocks noChangeAspect="1"/>
          </p:cNvGraphicFramePr>
          <p:nvPr/>
        </p:nvGraphicFramePr>
        <p:xfrm>
          <a:off x="4197350" y="2576513"/>
          <a:ext cx="839788" cy="604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00" name="Equation" r:id="rId5" imgW="317362" imgH="228501" progId="Equation.3">
                  <p:embed/>
                </p:oleObj>
              </mc:Choice>
              <mc:Fallback>
                <p:oleObj name="Equation" r:id="rId5" imgW="317362" imgH="228501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7350" y="2576513"/>
                        <a:ext cx="839788" cy="604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33" name="Object 4"/>
          <p:cNvGraphicFramePr>
            <a:graphicFrameLocks noChangeAspect="1"/>
          </p:cNvGraphicFramePr>
          <p:nvPr/>
        </p:nvGraphicFramePr>
        <p:xfrm>
          <a:off x="263525" y="203200"/>
          <a:ext cx="7904163" cy="1403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01" name="Equation" r:id="rId7" imgW="3721100" imgH="660400" progId="Equation.3">
                  <p:embed/>
                </p:oleObj>
              </mc:Choice>
              <mc:Fallback>
                <p:oleObj name="Equation" r:id="rId7" imgW="3721100" imgH="6604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525" y="203200"/>
                        <a:ext cx="7904163" cy="1403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34" name="Object 5"/>
          <p:cNvGraphicFramePr>
            <a:graphicFrameLocks noChangeAspect="1"/>
          </p:cNvGraphicFramePr>
          <p:nvPr/>
        </p:nvGraphicFramePr>
        <p:xfrm>
          <a:off x="2486025" y="2555875"/>
          <a:ext cx="857250" cy="61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02" name="Equation" r:id="rId9" imgW="317362" imgH="228501" progId="Equation.3">
                  <p:embed/>
                </p:oleObj>
              </mc:Choice>
              <mc:Fallback>
                <p:oleObj name="Equation" r:id="rId9" imgW="317362" imgH="228501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6025" y="2555875"/>
                        <a:ext cx="857250" cy="617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09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209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87" grpId="0"/>
      <p:bldP spid="20998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678" y="442175"/>
            <a:ext cx="7772400" cy="1143000"/>
          </a:xfrm>
        </p:spPr>
        <p:txBody>
          <a:bodyPr/>
          <a:lstStyle/>
          <a:p>
            <a:pPr rtl="0"/>
            <a:r>
              <a:rPr lang="en-US" dirty="0">
                <a:solidFill>
                  <a:srgbClr val="000000"/>
                </a:solidFill>
              </a:rPr>
              <a:t>Full Square Rhomboid:</a:t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dirty="0">
                <a:solidFill>
                  <a:srgbClr val="000000"/>
                </a:solidFill>
              </a:rPr>
              <a:t>1-VDM against 2-VDM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 smtClean="0"/>
                  <a:t>2-VDM: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𝑇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dirty="0" smtClean="0"/>
                  <a:t> =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𝑂</m:t>
                    </m:r>
                    <m:d>
                      <m:dPr>
                        <m:ctrlPr>
                          <a:rPr lang="en-US" b="0" i="1" dirty="0" smtClean="0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dirty="0" smtClean="0">
                                <a:latin typeface="Cambria Math"/>
                              </a:rPr>
                              <m:t>𝑛</m:t>
                            </m:r>
                          </m:e>
                          <m:sup>
                            <m:sSub>
                              <m:sSubPr>
                                <m:ctrlPr>
                                  <a:rPr lang="en-US" b="0" i="1" dirty="0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dirty="0" smtClean="0">
                                    <a:latin typeface="Cambria Math"/>
                                  </a:rPr>
                                  <m:t>𝑙𝑜𝑔</m:t>
                                </m:r>
                              </m:e>
                              <m:sub>
                                <m:r>
                                  <a:rPr lang="en-US" b="0" i="1" dirty="0" smtClean="0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b="0" i="1" dirty="0" smtClean="0">
                                <a:latin typeface="Cambria Math"/>
                              </a:rPr>
                              <m:t>6</m:t>
                            </m:r>
                          </m:sup>
                        </m:sSup>
                      </m:e>
                    </m:d>
                  </m:oMath>
                </a14:m>
                <a:endParaRPr lang="en-US" dirty="0" smtClean="0"/>
              </a:p>
              <a:p>
                <a:pPr algn="l" rtl="0"/>
                <a:r>
                  <a:rPr lang="en-US" dirty="0" smtClean="0">
                    <a:solidFill>
                      <a:srgbClr val="000000"/>
                    </a:solidFill>
                  </a:rPr>
                  <a:t>1-VDM</a:t>
                </a:r>
                <a:r>
                  <a:rPr lang="en-US" dirty="0">
                    <a:solidFill>
                      <a:srgbClr val="000000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0000"/>
                        </a:solidFill>
                        <a:latin typeface="Cambria Math"/>
                      </a:rPr>
                      <m:t>𝑇</m:t>
                    </m:r>
                    <m:d>
                      <m:dPr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dirty="0">
                    <a:solidFill>
                      <a:srgbClr val="000000"/>
                    </a:solidFill>
                  </a:rPr>
                  <a:t> =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rgbClr val="000000"/>
                        </a:solidFill>
                        <a:latin typeface="Cambria Math"/>
                      </a:rPr>
                      <m:t>𝑂</m:t>
                    </m:r>
                    <m:d>
                      <m:dPr>
                        <m:ctrlPr>
                          <a:rPr lang="en-US" i="1" dirty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 dirty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 dirty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dirty="0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e>
                    </m:d>
                  </m:oMath>
                </a14:m>
                <a:endParaRPr lang="en-US" dirty="0" smtClean="0"/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dirty="0" smtClean="0"/>
                  <a:t>2-VDM is significantly more efficient than 1-VDM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804" t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805926D-2B3A-4F6C-93EE-E83F12CBF8BE}" type="datetime5">
              <a:rPr lang="en-US" smtClean="0"/>
              <a:pPr>
                <a:defRPr/>
              </a:pPr>
              <a:t>4-Feb-15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CCA073-8A9A-4229-9204-D1E832ACE2CB}" type="slidenum">
              <a:rPr lang="he-IL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0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Date Placeholder 5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CDE5D03-D107-48D6-9D5C-341BD17BF5E9}" type="datetime5">
              <a:rPr lang="en-US" sz="1400" smtClean="0"/>
              <a:pPr eaLnBrk="1" hangingPunct="1"/>
              <a:t>4-Feb-15</a:t>
            </a:fld>
            <a:endParaRPr lang="en-US" sz="1400" smtClean="0"/>
          </a:p>
        </p:txBody>
      </p:sp>
      <p:sp>
        <p:nvSpPr>
          <p:cNvPr id="54275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F96AC50-03DA-4195-BC89-2C16BA975929}" type="slidenum">
              <a:rPr lang="he-IL" sz="1400" smtClean="0">
                <a:cs typeface="Arial" charset="0"/>
              </a:rPr>
              <a:pPr eaLnBrk="1" hangingPunct="1"/>
              <a:t>38</a:t>
            </a:fld>
            <a:endParaRPr lang="en-US" sz="1400" smtClean="0">
              <a:cs typeface="Arial" charset="0"/>
            </a:endParaRPr>
          </a:p>
        </p:txBody>
      </p:sp>
      <p:sp>
        <p:nvSpPr>
          <p:cNvPr id="28262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6642100"/>
          </a:xfrm>
        </p:spPr>
        <p:txBody>
          <a:bodyPr/>
          <a:lstStyle/>
          <a:p>
            <a:pPr algn="l" rtl="0">
              <a:buFontTx/>
              <a:buNone/>
              <a:defRPr/>
            </a:pPr>
            <a:endParaRPr lang="en-US" sz="2400" dirty="0"/>
          </a:p>
          <a:p>
            <a:pPr algn="l" rtl="0">
              <a:buFontTx/>
              <a:buNone/>
              <a:defRPr/>
            </a:pPr>
            <a:r>
              <a:rPr lang="en-US" sz="2400" b="1" dirty="0" smtClean="0"/>
              <a:t>	</a:t>
            </a:r>
            <a:r>
              <a:rPr lang="en-US" sz="2400" b="1" u="sng" dirty="0" smtClean="0"/>
              <a:t>Theorem.</a:t>
            </a:r>
            <a:r>
              <a:rPr lang="en-US" sz="2400" u="sng" dirty="0" smtClean="0"/>
              <a:t> </a:t>
            </a:r>
            <a:r>
              <a:rPr lang="en-US" sz="2400" dirty="0"/>
              <a:t>The </a:t>
            </a:r>
            <a:r>
              <a:rPr lang="en-US" sz="2400" b="1" dirty="0"/>
              <a:t>total number of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labels</a:t>
            </a:r>
            <a:r>
              <a:rPr lang="en-US" sz="2400" b="1" dirty="0" smtClean="0"/>
              <a:t> </a:t>
            </a:r>
            <a:r>
              <a:rPr lang="en-US" sz="2400" i="1" dirty="0"/>
              <a:t>T</a:t>
            </a:r>
            <a:r>
              <a:rPr lang="en-US" sz="2400" dirty="0"/>
              <a:t>(</a:t>
            </a:r>
            <a:r>
              <a:rPr lang="en-US" sz="2400" i="1" dirty="0"/>
              <a:t>n</a:t>
            </a:r>
            <a:r>
              <a:rPr lang="en-US" sz="2400" dirty="0"/>
              <a:t>) in the expression </a:t>
            </a:r>
            <a:r>
              <a:rPr lang="en-US" sz="2400" dirty="0" smtClean="0"/>
              <a:t>for </a:t>
            </a:r>
            <a:r>
              <a:rPr lang="en-US" sz="2400" b="1" dirty="0" smtClean="0"/>
              <a:t>full square rhomboid</a:t>
            </a:r>
            <a:r>
              <a:rPr lang="en-US" sz="2400" dirty="0" smtClean="0"/>
              <a:t> of </a:t>
            </a:r>
            <a:r>
              <a:rPr lang="en-US" sz="2400" b="1" dirty="0" smtClean="0"/>
              <a:t>size </a:t>
            </a:r>
            <a:r>
              <a:rPr lang="en-US" sz="2400" b="1" i="1" dirty="0" smtClean="0"/>
              <a:t>n</a:t>
            </a:r>
            <a:r>
              <a:rPr lang="en-US" sz="2400" dirty="0" smtClean="0"/>
              <a:t> derived </a:t>
            </a:r>
            <a:r>
              <a:rPr lang="en-US" sz="2400" dirty="0"/>
              <a:t>by </a:t>
            </a:r>
            <a:r>
              <a:rPr lang="en-US" sz="2400" b="1" dirty="0" smtClean="0"/>
              <a:t>2-VDM</a:t>
            </a:r>
            <a:r>
              <a:rPr lang="en-US" sz="2400" dirty="0" smtClean="0"/>
              <a:t> is </a:t>
            </a:r>
            <a:r>
              <a:rPr lang="en-US" sz="2400" dirty="0"/>
              <a:t>defined recursively as follows: </a:t>
            </a:r>
          </a:p>
          <a:p>
            <a:pPr algn="l" rtl="0">
              <a:buFontTx/>
              <a:buNone/>
              <a:defRPr/>
            </a:pPr>
            <a:endParaRPr lang="en-US" sz="2000" dirty="0"/>
          </a:p>
          <a:p>
            <a:pPr algn="l" rtl="0">
              <a:buFontTx/>
              <a:buNone/>
              <a:defRPr/>
            </a:pPr>
            <a:endParaRPr lang="en-US" sz="2000" dirty="0"/>
          </a:p>
          <a:p>
            <a:pPr algn="l" rtl="0">
              <a:buFontTx/>
              <a:buNone/>
              <a:defRPr/>
            </a:pPr>
            <a:endParaRPr lang="en-US" sz="2000" dirty="0"/>
          </a:p>
          <a:p>
            <a:pPr algn="l" rtl="0">
              <a:buFontTx/>
              <a:buNone/>
              <a:defRPr/>
            </a:pPr>
            <a:endParaRPr lang="en-US" sz="2000" dirty="0"/>
          </a:p>
          <a:p>
            <a:pPr algn="l" rtl="0">
              <a:buFontTx/>
              <a:buNone/>
              <a:defRPr/>
            </a:pPr>
            <a:endParaRPr lang="en-US" sz="1200" dirty="0"/>
          </a:p>
          <a:p>
            <a:pPr algn="l" rtl="0">
              <a:buFontTx/>
              <a:buNone/>
              <a:defRPr/>
            </a:pPr>
            <a:endParaRPr lang="en-US" sz="2000" b="1" dirty="0"/>
          </a:p>
          <a:p>
            <a:pPr algn="l" rtl="0">
              <a:buFontTx/>
              <a:buNone/>
              <a:defRPr/>
            </a:pPr>
            <a:endParaRPr lang="en-US" sz="2800" dirty="0"/>
          </a:p>
          <a:p>
            <a:pPr algn="l" rtl="0">
              <a:buFontTx/>
              <a:buNone/>
              <a:defRPr/>
            </a:pPr>
            <a:endParaRPr lang="en-US" sz="2800" dirty="0"/>
          </a:p>
          <a:p>
            <a:pPr algn="l" rtl="0">
              <a:buFontTx/>
              <a:buNone/>
              <a:defRPr/>
            </a:pPr>
            <a:endParaRPr lang="en-US" sz="2800" dirty="0"/>
          </a:p>
          <a:p>
            <a:pPr algn="l" rtl="0">
              <a:buFontTx/>
              <a:buNone/>
              <a:defRPr/>
            </a:pPr>
            <a:endParaRPr lang="en-US" sz="2800" dirty="0"/>
          </a:p>
          <a:p>
            <a:pPr algn="l" rtl="0">
              <a:buFontTx/>
              <a:buNone/>
              <a:defRPr/>
            </a:pPr>
            <a:endParaRPr lang="en-US" sz="2800" dirty="0"/>
          </a:p>
          <a:p>
            <a:pPr algn="l" rtl="0">
              <a:buFontTx/>
              <a:buNone/>
              <a:defRPr/>
            </a:pPr>
            <a:endParaRPr lang="en-US" sz="2800" dirty="0"/>
          </a:p>
          <a:p>
            <a:pPr algn="l" rtl="0">
              <a:buFontTx/>
              <a:buNone/>
              <a:defRPr/>
            </a:pPr>
            <a:endParaRPr lang="ru-RU" sz="2800" dirty="0"/>
          </a:p>
        </p:txBody>
      </p:sp>
      <p:sp>
        <p:nvSpPr>
          <p:cNvPr id="5427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5427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9372155"/>
              </p:ext>
            </p:extLst>
          </p:nvPr>
        </p:nvGraphicFramePr>
        <p:xfrm>
          <a:off x="601663" y="1716088"/>
          <a:ext cx="7940675" cy="3803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16" name="Equation" r:id="rId3" imgW="3340080" imgH="1600200" progId="Equation.3">
                  <p:embed/>
                </p:oleObj>
              </mc:Choice>
              <mc:Fallback>
                <p:oleObj name="Equation" r:id="rId3" imgW="3340080" imgH="1600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663" y="1716088"/>
                        <a:ext cx="7940675" cy="3803650"/>
                      </a:xfrm>
                      <a:prstGeom prst="rect">
                        <a:avLst/>
                      </a:prstGeom>
                      <a:solidFill>
                        <a:srgbClr val="FFCC99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8591917"/>
              </p:ext>
            </p:extLst>
          </p:nvPr>
        </p:nvGraphicFramePr>
        <p:xfrm>
          <a:off x="1211263" y="5754688"/>
          <a:ext cx="6238875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17" name="Equation" r:id="rId5" imgW="2641320" imgH="393480" progId="Equation.3">
                  <p:embed/>
                </p:oleObj>
              </mc:Choice>
              <mc:Fallback>
                <p:oleObj name="Equation" r:id="rId5" imgW="2641320" imgH="3934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1263" y="5754688"/>
                        <a:ext cx="6238875" cy="928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D:\R&amp;D\texts\CALDAM 2015\table 1-2-VDM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01" t="16015" r="41751" b="60511"/>
          <a:stretch/>
        </p:blipFill>
        <p:spPr bwMode="auto">
          <a:xfrm>
            <a:off x="1648497" y="1144835"/>
            <a:ext cx="5344732" cy="541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215" y="171719"/>
            <a:ext cx="8087931" cy="1143000"/>
          </a:xfrm>
        </p:spPr>
        <p:txBody>
          <a:bodyPr/>
          <a:lstStyle/>
          <a:p>
            <a:pPr algn="l" rtl="0"/>
            <a:r>
              <a:rPr lang="en-US" sz="2400" dirty="0"/>
              <a:t>Despite on the </a:t>
            </a:r>
            <a:r>
              <a:rPr lang="en-US" sz="2400" b="1" dirty="0">
                <a:solidFill>
                  <a:srgbClr val="0000FF"/>
                </a:solidFill>
              </a:rPr>
              <a:t>asymptotic advantage </a:t>
            </a:r>
            <a:r>
              <a:rPr lang="en-US" sz="2400" dirty="0"/>
              <a:t>of </a:t>
            </a:r>
            <a:r>
              <a:rPr lang="en-US" sz="2400" b="1" dirty="0"/>
              <a:t>2-VDM</a:t>
            </a:r>
            <a:r>
              <a:rPr lang="en-US" sz="2400" dirty="0"/>
              <a:t> for </a:t>
            </a:r>
            <a:r>
              <a:rPr lang="en-US" sz="2400" b="1" dirty="0" smtClean="0"/>
              <a:t>FSR</a:t>
            </a:r>
            <a:r>
              <a:rPr lang="en-US" sz="2400" dirty="0" smtClean="0"/>
              <a:t>, expressions </a:t>
            </a:r>
            <a:r>
              <a:rPr lang="en-US" sz="2400" dirty="0"/>
              <a:t>constructed by </a:t>
            </a:r>
            <a:r>
              <a:rPr lang="en-US" sz="2400" b="1" dirty="0"/>
              <a:t>1-VDM</a:t>
            </a:r>
            <a:r>
              <a:rPr lang="en-US" sz="2400" dirty="0"/>
              <a:t> are </a:t>
            </a:r>
            <a:r>
              <a:rPr lang="en-US" sz="2400" b="1" dirty="0">
                <a:solidFill>
                  <a:srgbClr val="0000FF"/>
                </a:solidFill>
              </a:rPr>
              <a:t>shorter </a:t>
            </a:r>
            <a:r>
              <a:rPr lang="en-US" sz="2400" b="1" dirty="0" smtClean="0">
                <a:solidFill>
                  <a:srgbClr val="0000FF"/>
                </a:solidFill>
              </a:rPr>
              <a:t>for small </a:t>
            </a:r>
            <a:r>
              <a:rPr lang="en-US" sz="2400" b="1" i="1" dirty="0" smtClean="0"/>
              <a:t>n</a:t>
            </a:r>
            <a:r>
              <a:rPr lang="en-US" sz="2400" dirty="0"/>
              <a:t>:</a:t>
            </a: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805926D-2B3A-4F6C-93EE-E83F12CBF8BE}" type="datetime5">
              <a:rPr lang="en-US" smtClean="0"/>
              <a:pPr>
                <a:defRPr/>
              </a:pPr>
              <a:t>5-Feb-15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CCA073-8A9A-4229-9204-D1E832ACE2CB}" type="slidenum">
              <a:rPr lang="he-IL" smtClean="0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392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5515914-C35C-4D59-86A6-A9BCC6C2F1FE}" type="datetime5">
              <a:rPr lang="en-US" sz="1400" smtClean="0"/>
              <a:pPr eaLnBrk="1" hangingPunct="1"/>
              <a:t>4-Feb-15</a:t>
            </a:fld>
            <a:endParaRPr lang="en-US" sz="1400" smtClean="0"/>
          </a:p>
        </p:txBody>
      </p:sp>
      <p:sp>
        <p:nvSpPr>
          <p:cNvPr id="2048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0907EB6-A5C4-4910-9864-6BCB6E7118BA}" type="slidenum">
              <a:rPr lang="he-IL" sz="1400" smtClean="0">
                <a:cs typeface="Arial" charset="0"/>
              </a:rPr>
              <a:pPr eaLnBrk="1" hangingPunct="1"/>
              <a:t>4</a:t>
            </a:fld>
            <a:endParaRPr lang="en-US" sz="1400" smtClean="0">
              <a:cs typeface="Arial" charset="0"/>
            </a:endParaRPr>
          </a:p>
        </p:txBody>
      </p:sp>
      <p:sp>
        <p:nvSpPr>
          <p:cNvPr id="259074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l" rtl="0" eaLnBrk="1" hangingPunct="1">
              <a:buFontTx/>
              <a:buNone/>
            </a:pPr>
            <a:r>
              <a:rPr lang="en-US" sz="4000" b="1" smtClean="0">
                <a:solidFill>
                  <a:srgbClr val="0000CC"/>
                </a:solidFill>
              </a:rPr>
              <a:t>Is it an efficient computation?</a:t>
            </a:r>
            <a:endParaRPr lang="en-US" sz="4000" b="1" smtClean="0">
              <a:solidFill>
                <a:srgbClr val="CC00CC"/>
              </a:solidFill>
            </a:endParaRPr>
          </a:p>
          <a:p>
            <a:pPr algn="l" rtl="0" eaLnBrk="1" hangingPunct="1">
              <a:buFontTx/>
              <a:buNone/>
            </a:pPr>
            <a:r>
              <a:rPr lang="en-US" sz="4800" b="1" smtClean="0">
                <a:solidFill>
                  <a:srgbClr val="FF3300"/>
                </a:solidFill>
              </a:rPr>
              <a:t>No!!!</a:t>
            </a:r>
          </a:p>
          <a:p>
            <a:pPr algn="l" rtl="0" eaLnBrk="1" hangingPunct="1">
              <a:buFontTx/>
              <a:buNone/>
            </a:pPr>
            <a:r>
              <a:rPr lang="en-US" sz="4000" b="1" smtClean="0">
                <a:solidFill>
                  <a:srgbClr val="0000CC"/>
                </a:solidFill>
              </a:rPr>
              <a:t>Why?</a:t>
            </a:r>
          </a:p>
          <a:p>
            <a:pPr algn="ctr" rtl="0" eaLnBrk="1" hangingPunct="1">
              <a:buFontTx/>
              <a:buNone/>
            </a:pPr>
            <a:r>
              <a:rPr lang="en-US" sz="5400" b="1" i="1" smtClean="0">
                <a:solidFill>
                  <a:srgbClr val="FF0000"/>
                </a:solidFill>
              </a:rPr>
              <a:t>a</a:t>
            </a:r>
            <a:r>
              <a:rPr lang="en-US" sz="5400" b="1" smtClean="0">
                <a:solidFill>
                  <a:srgbClr val="FF0000"/>
                </a:solidFill>
              </a:rPr>
              <a:t>(</a:t>
            </a:r>
            <a:r>
              <a:rPr lang="en-US" sz="5400" b="1" i="1" smtClean="0">
                <a:solidFill>
                  <a:srgbClr val="FF0000"/>
                </a:solidFill>
              </a:rPr>
              <a:t>b + c + d</a:t>
            </a:r>
            <a:r>
              <a:rPr lang="en-US" sz="5400" b="1" smtClean="0">
                <a:solidFill>
                  <a:srgbClr val="FF0000"/>
                </a:solidFill>
              </a:rPr>
              <a:t>)</a:t>
            </a:r>
            <a:endParaRPr lang="en-US" sz="5400" b="1" smtClean="0">
              <a:solidFill>
                <a:srgbClr val="FF3300"/>
              </a:solidFill>
            </a:endParaRPr>
          </a:p>
          <a:p>
            <a:pPr algn="l" rtl="0" eaLnBrk="1" hangingPunct="1"/>
            <a:endParaRPr lang="en-US" smtClean="0"/>
          </a:p>
        </p:txBody>
      </p:sp>
      <p:sp>
        <p:nvSpPr>
          <p:cNvPr id="20485" name="Text Box 3"/>
          <p:cNvSpPr>
            <a:spLocks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rtl="0" eaLnBrk="1" hangingPunct="1">
              <a:spcBef>
                <a:spcPct val="50000"/>
              </a:spcBef>
            </a:pPr>
            <a:r>
              <a:rPr lang="en-US" sz="5400" b="1" i="1" smtClean="0">
                <a:solidFill>
                  <a:srgbClr val="FF0000"/>
                </a:solidFill>
              </a:rPr>
              <a:t>ab + ac + 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9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9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9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9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9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9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90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90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9074" grpId="0" build="p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4438" y="171719"/>
            <a:ext cx="7772400" cy="1143000"/>
          </a:xfrm>
        </p:spPr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Full Square Rhomboid – </a:t>
            </a:r>
            <a:r>
              <a:rPr lang="en-US" dirty="0" smtClean="0">
                <a:solidFill>
                  <a:srgbClr val="000000"/>
                </a:solidFill>
              </a:rPr>
              <a:t>Modified 2-VDM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805926D-2B3A-4F6C-93EE-E83F12CBF8BE}" type="datetime5">
              <a:rPr lang="en-US" smtClean="0"/>
              <a:pPr>
                <a:defRPr/>
              </a:pPr>
              <a:t>5-Feb-15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CCA073-8A9A-4229-9204-D1E832ACE2CB}" type="slidenum">
              <a:rPr lang="he-IL" smtClean="0"/>
              <a:pPr>
                <a:defRPr/>
              </a:pPr>
              <a:t>40</a:t>
            </a:fld>
            <a:endParaRPr lang="en-US"/>
          </a:p>
        </p:txBody>
      </p:sp>
      <p:pic>
        <p:nvPicPr>
          <p:cNvPr id="75778" name="Picture 2" descr="D:\R&amp;D\texts\CALDAM 2015\table 1-2-VDM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4" t="16240" r="23826" b="62637"/>
          <a:stretch/>
        </p:blipFill>
        <p:spPr bwMode="auto">
          <a:xfrm>
            <a:off x="648747" y="1484244"/>
            <a:ext cx="8006603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017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035" y="609600"/>
            <a:ext cx="8216720" cy="1143000"/>
          </a:xfrm>
          <a:solidFill>
            <a:srgbClr val="0000FF"/>
          </a:solidFill>
          <a:ln>
            <a:solidFill>
              <a:srgbClr val="FF3300"/>
            </a:solidFill>
          </a:ln>
        </p:spPr>
        <p:txBody>
          <a:bodyPr/>
          <a:lstStyle/>
          <a:p>
            <a:pPr rtl="0"/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Open Problem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155" y="1981200"/>
            <a:ext cx="8242479" cy="4114800"/>
          </a:xfrm>
          <a:solidFill>
            <a:srgbClr val="0000FF"/>
          </a:solidFill>
          <a:ln>
            <a:solidFill>
              <a:srgbClr val="FF3300"/>
            </a:solidFill>
          </a:ln>
        </p:spPr>
        <p:txBody>
          <a:bodyPr/>
          <a:lstStyle/>
          <a:p>
            <a:pPr algn="l" rtl="0"/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are optimal representations of algebraic expressions of rhomboidal graphs?</a:t>
            </a:r>
          </a:p>
          <a:p>
            <a:pPr algn="l" rtl="0"/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 least, what is the order of their sizes?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805926D-2B3A-4F6C-93EE-E83F12CBF8BE}" type="datetime5">
              <a:rPr lang="en-US" smtClean="0"/>
              <a:pPr>
                <a:defRPr/>
              </a:pPr>
              <a:t>5-Feb-15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CCA073-8A9A-4229-9204-D1E832ACE2CB}" type="slidenum">
              <a:rPr lang="he-IL" smtClean="0"/>
              <a:pPr>
                <a:defRPr/>
              </a:pPr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040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>
          <a:xfrm>
            <a:off x="685800" y="211138"/>
            <a:ext cx="7772400" cy="1143000"/>
          </a:xfrm>
        </p:spPr>
        <p:txBody>
          <a:bodyPr/>
          <a:lstStyle/>
          <a:p>
            <a:pPr rtl="0"/>
            <a:r>
              <a:rPr lang="en-US" dirty="0" smtClean="0"/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4200" y="1312863"/>
            <a:ext cx="8302625" cy="5680075"/>
          </a:xfrm>
        </p:spPr>
        <p:txBody>
          <a:bodyPr/>
          <a:lstStyle/>
          <a:p>
            <a:pPr algn="just" rtl="0">
              <a:defRPr/>
            </a:pPr>
            <a:r>
              <a:rPr lang="en-US" sz="2800" dirty="0" smtClean="0"/>
              <a:t>The </a:t>
            </a:r>
            <a:r>
              <a:rPr lang="en-US" sz="2800" dirty="0"/>
              <a:t>existence of a </a:t>
            </a:r>
            <a:r>
              <a:rPr lang="en-US" sz="2800" b="1" dirty="0">
                <a:solidFill>
                  <a:srgbClr val="0000FF"/>
                </a:solidFill>
              </a:rPr>
              <a:t>decomposition method </a:t>
            </a:r>
            <a:r>
              <a:rPr lang="en-US" sz="2800" dirty="0"/>
              <a:t>for a </a:t>
            </a:r>
            <a:r>
              <a:rPr lang="en-US" sz="2800" dirty="0" smtClean="0"/>
              <a:t>graph </a:t>
            </a:r>
            <a:r>
              <a:rPr lang="en-US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</a:t>
            </a:r>
            <a:r>
              <a:rPr lang="en-US" sz="2800" dirty="0" smtClean="0"/>
              <a:t> </a:t>
            </a:r>
            <a:r>
              <a:rPr lang="en-US" sz="2800" dirty="0"/>
              <a:t>is a </a:t>
            </a:r>
            <a:r>
              <a:rPr lang="en-US" sz="2800" b="1" dirty="0">
                <a:solidFill>
                  <a:srgbClr val="0000FF"/>
                </a:solidFill>
              </a:rPr>
              <a:t>sufficient condition </a:t>
            </a:r>
            <a:r>
              <a:rPr lang="en-US" sz="2800" dirty="0"/>
              <a:t>for the existence of an expression with </a:t>
            </a:r>
            <a:r>
              <a:rPr lang="en-US" sz="2800" b="1" dirty="0">
                <a:solidFill>
                  <a:srgbClr val="0000FF"/>
                </a:solidFill>
              </a:rPr>
              <a:t>polynomial </a:t>
            </a:r>
            <a:r>
              <a:rPr lang="en-US" sz="2800" b="1" dirty="0" smtClean="0">
                <a:solidFill>
                  <a:srgbClr val="0000FF"/>
                </a:solidFill>
              </a:rPr>
              <a:t>complexity </a:t>
            </a:r>
            <a:r>
              <a:rPr lang="en-US" sz="2800" dirty="0" smtClean="0"/>
              <a:t>for </a:t>
            </a:r>
            <a:r>
              <a:rPr lang="en-US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</a:t>
            </a:r>
            <a:r>
              <a:rPr lang="en-US" sz="2800" dirty="0" smtClean="0"/>
              <a:t>.</a:t>
            </a:r>
          </a:p>
          <a:p>
            <a:pPr algn="just" rtl="0">
              <a:defRPr/>
            </a:pPr>
            <a:endParaRPr lang="en-US" sz="1800" dirty="0" smtClean="0"/>
          </a:p>
          <a:p>
            <a:pPr algn="just" rtl="0">
              <a:defRPr/>
            </a:pPr>
            <a:r>
              <a:rPr lang="en-US" sz="2800" dirty="0"/>
              <a:t>The </a:t>
            </a:r>
            <a:r>
              <a:rPr lang="en-US" sz="2800" b="1" dirty="0">
                <a:solidFill>
                  <a:srgbClr val="0000FF"/>
                </a:solidFill>
              </a:rPr>
              <a:t>complexity</a:t>
            </a:r>
            <a:r>
              <a:rPr lang="en-US" sz="2800" dirty="0"/>
              <a:t> depends, in particular, on the </a:t>
            </a:r>
            <a:r>
              <a:rPr lang="en-US" sz="2800" b="1" dirty="0">
                <a:solidFill>
                  <a:srgbClr val="0000FF"/>
                </a:solidFill>
              </a:rPr>
              <a:t>number of revealed </a:t>
            </a:r>
            <a:r>
              <a:rPr lang="en-US" sz="2800" b="1" dirty="0" err="1">
                <a:solidFill>
                  <a:srgbClr val="0000FF"/>
                </a:solidFill>
              </a:rPr>
              <a:t>subgraphs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dirty="0" smtClean="0"/>
              <a:t>in each </a:t>
            </a:r>
            <a:r>
              <a:rPr lang="en-US" sz="2800" dirty="0"/>
              <a:t>recursive step of the decomposition </a:t>
            </a:r>
            <a:r>
              <a:rPr lang="en-US" dirty="0"/>
              <a:t>procedure</a:t>
            </a:r>
            <a:r>
              <a:rPr lang="en-US" dirty="0" smtClean="0"/>
              <a:t>.</a:t>
            </a:r>
          </a:p>
          <a:p>
            <a:pPr algn="just" rtl="0">
              <a:defRPr/>
            </a:pPr>
            <a:endParaRPr lang="en-US" sz="1800" dirty="0"/>
          </a:p>
          <a:p>
            <a:pPr algn="just" rtl="0">
              <a:defRPr/>
            </a:pPr>
            <a:r>
              <a:rPr lang="en-US" sz="2800" dirty="0"/>
              <a:t>Different </a:t>
            </a:r>
            <a:r>
              <a:rPr lang="en-US" sz="2800" b="1" dirty="0">
                <a:solidFill>
                  <a:srgbClr val="0000FF"/>
                </a:solidFill>
              </a:rPr>
              <a:t>decomposition methods </a:t>
            </a:r>
            <a:r>
              <a:rPr lang="en-US" sz="2800" dirty="0"/>
              <a:t>may be applied to the </a:t>
            </a:r>
            <a:r>
              <a:rPr lang="en-US" sz="2800" b="1" dirty="0">
                <a:solidFill>
                  <a:srgbClr val="0000FF"/>
                </a:solidFill>
              </a:rPr>
              <a:t>same class of graphs </a:t>
            </a:r>
            <a:r>
              <a:rPr lang="en-US" sz="2800" dirty="0"/>
              <a:t>and one of the methods may be </a:t>
            </a:r>
            <a:r>
              <a:rPr lang="en-US" sz="2800" b="1" dirty="0">
                <a:solidFill>
                  <a:srgbClr val="FF0000"/>
                </a:solidFill>
              </a:rPr>
              <a:t>more efficient for one class </a:t>
            </a:r>
            <a:r>
              <a:rPr lang="en-US" sz="2800" dirty="0"/>
              <a:t>and </a:t>
            </a:r>
            <a:r>
              <a:rPr lang="en-US" sz="2800" b="1" dirty="0">
                <a:solidFill>
                  <a:srgbClr val="CC00CC"/>
                </a:solidFill>
              </a:rPr>
              <a:t>less efficient for another one</a:t>
            </a:r>
            <a:r>
              <a:rPr lang="en-US" sz="2800" dirty="0"/>
              <a:t>.</a:t>
            </a:r>
          </a:p>
          <a:p>
            <a:pPr algn="l" rtl="0">
              <a:defRPr/>
            </a:pPr>
            <a:endParaRPr lang="en-US" dirty="0"/>
          </a:p>
          <a:p>
            <a:pPr algn="l" rtl="0">
              <a:defRPr/>
            </a:pPr>
            <a:endParaRPr lang="en-US" dirty="0"/>
          </a:p>
        </p:txBody>
      </p:sp>
      <p:sp>
        <p:nvSpPr>
          <p:cNvPr id="55300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87AC930-3378-4D40-B7B0-73828D4EF5C8}" type="datetime5">
              <a:rPr lang="en-US" sz="1400" smtClean="0"/>
              <a:pPr eaLnBrk="1" hangingPunct="1"/>
              <a:t>4-Feb-15</a:t>
            </a:fld>
            <a:endParaRPr lang="en-US" sz="1400" smtClean="0"/>
          </a:p>
        </p:txBody>
      </p:sp>
      <p:sp>
        <p:nvSpPr>
          <p:cNvPr id="5530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551BBD6-5F55-43D2-8F05-EBA6B0128FCA}" type="slidenum">
              <a:rPr lang="he-IL" sz="1400" smtClean="0">
                <a:cs typeface="Arial" charset="0"/>
              </a:rPr>
              <a:pPr eaLnBrk="1" hangingPunct="1"/>
              <a:t>42</a:t>
            </a:fld>
            <a:endParaRPr lang="en-US" sz="1400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D62FDF2-47B7-45E2-9C59-52C9F5FEE4B9}" type="datetime5">
              <a:rPr lang="en-US" sz="1400" smtClean="0"/>
              <a:pPr eaLnBrk="1" hangingPunct="1"/>
              <a:t>4-Feb-15</a:t>
            </a:fld>
            <a:endParaRPr lang="en-US" sz="1400" smtClean="0"/>
          </a:p>
        </p:txBody>
      </p:sp>
      <p:sp>
        <p:nvSpPr>
          <p:cNvPr id="2150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AB23404-6E37-4A8F-9671-883DEBB64E21}" type="slidenum">
              <a:rPr lang="he-IL" sz="1400" smtClean="0">
                <a:cs typeface="Arial" charset="0"/>
              </a:rPr>
              <a:pPr eaLnBrk="1" hangingPunct="1"/>
              <a:t>5</a:t>
            </a:fld>
            <a:endParaRPr lang="en-US" sz="1400" smtClean="0">
              <a:cs typeface="Arial" charset="0"/>
            </a:endParaRPr>
          </a:p>
        </p:txBody>
      </p:sp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85750"/>
            <a:ext cx="7772400" cy="1143000"/>
          </a:xfrm>
        </p:spPr>
        <p:txBody>
          <a:bodyPr/>
          <a:lstStyle/>
          <a:p>
            <a:pPr rtl="0" eaLnBrk="1" hangingPunct="1"/>
            <a:r>
              <a:rPr lang="en-US" smtClean="0"/>
              <a:t>Relationship between Graphs and Algebraic Expressions</a:t>
            </a:r>
          </a:p>
        </p:txBody>
      </p:sp>
      <p:grpSp>
        <p:nvGrpSpPr>
          <p:cNvPr id="260099" name="Group 3"/>
          <p:cNvGrpSpPr>
            <a:grpSpLocks/>
          </p:cNvGrpSpPr>
          <p:nvPr/>
        </p:nvGrpSpPr>
        <p:grpSpPr bwMode="auto">
          <a:xfrm>
            <a:off x="2705100" y="2535238"/>
            <a:ext cx="2995613" cy="1624012"/>
            <a:chOff x="689" y="1370"/>
            <a:chExt cx="1887" cy="1023"/>
          </a:xfrm>
        </p:grpSpPr>
        <p:sp>
          <p:nvSpPr>
            <p:cNvPr id="21537" name="Text Box 4"/>
            <p:cNvSpPr txBox="1">
              <a:spLocks noChangeArrowheads="1"/>
            </p:cNvSpPr>
            <p:nvPr/>
          </p:nvSpPr>
          <p:spPr bwMode="auto">
            <a:xfrm>
              <a:off x="1856" y="1370"/>
              <a:ext cx="40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 i="1">
                  <a:solidFill>
                    <a:srgbClr val="FF3300"/>
                  </a:solidFill>
                </a:rPr>
                <a:t>b</a:t>
              </a:r>
            </a:p>
          </p:txBody>
        </p:sp>
        <p:sp>
          <p:nvSpPr>
            <p:cNvPr id="21538" name="Text Box 5"/>
            <p:cNvSpPr txBox="1">
              <a:spLocks noChangeArrowheads="1"/>
            </p:cNvSpPr>
            <p:nvPr/>
          </p:nvSpPr>
          <p:spPr bwMode="auto">
            <a:xfrm>
              <a:off x="826" y="1741"/>
              <a:ext cx="48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 i="1">
                  <a:solidFill>
                    <a:srgbClr val="FF3300"/>
                  </a:solidFill>
                </a:rPr>
                <a:t>a</a:t>
              </a:r>
            </a:p>
          </p:txBody>
        </p:sp>
        <p:sp>
          <p:nvSpPr>
            <p:cNvPr id="21539" name="Text Box 6"/>
            <p:cNvSpPr txBox="1">
              <a:spLocks noChangeArrowheads="1"/>
            </p:cNvSpPr>
            <p:nvPr/>
          </p:nvSpPr>
          <p:spPr bwMode="auto">
            <a:xfrm>
              <a:off x="1749" y="1744"/>
              <a:ext cx="46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 i="1">
                  <a:solidFill>
                    <a:srgbClr val="FF3300"/>
                  </a:solidFill>
                </a:rPr>
                <a:t>c</a:t>
              </a:r>
            </a:p>
          </p:txBody>
        </p:sp>
        <p:sp>
          <p:nvSpPr>
            <p:cNvPr id="21540" name="Text Box 7"/>
            <p:cNvSpPr txBox="1">
              <a:spLocks noChangeArrowheads="1"/>
            </p:cNvSpPr>
            <p:nvPr/>
          </p:nvSpPr>
          <p:spPr bwMode="auto">
            <a:xfrm>
              <a:off x="1712" y="2105"/>
              <a:ext cx="50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 i="1">
                  <a:solidFill>
                    <a:srgbClr val="FF3300"/>
                  </a:solidFill>
                </a:rPr>
                <a:t>d</a:t>
              </a:r>
            </a:p>
          </p:txBody>
        </p:sp>
        <p:sp>
          <p:nvSpPr>
            <p:cNvPr id="21541" name="Line 8"/>
            <p:cNvSpPr>
              <a:spLocks noChangeShapeType="1"/>
            </p:cNvSpPr>
            <p:nvPr/>
          </p:nvSpPr>
          <p:spPr bwMode="auto">
            <a:xfrm>
              <a:off x="1622" y="1966"/>
              <a:ext cx="93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42" name="Oval 9"/>
            <p:cNvSpPr>
              <a:spLocks noChangeArrowheads="1"/>
            </p:cNvSpPr>
            <p:nvPr/>
          </p:nvSpPr>
          <p:spPr bwMode="auto">
            <a:xfrm>
              <a:off x="2536" y="1950"/>
              <a:ext cx="40" cy="4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43" name="Line 10"/>
            <p:cNvSpPr>
              <a:spLocks noChangeShapeType="1"/>
            </p:cNvSpPr>
            <p:nvPr/>
          </p:nvSpPr>
          <p:spPr bwMode="auto">
            <a:xfrm>
              <a:off x="689" y="1972"/>
              <a:ext cx="93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44" name="Arc 11"/>
            <p:cNvSpPr>
              <a:spLocks/>
            </p:cNvSpPr>
            <p:nvPr/>
          </p:nvSpPr>
          <p:spPr bwMode="auto">
            <a:xfrm rot="10800000" flipH="1" flipV="1">
              <a:off x="1628" y="1599"/>
              <a:ext cx="927" cy="369"/>
            </a:xfrm>
            <a:custGeom>
              <a:avLst/>
              <a:gdLst>
                <a:gd name="T0" fmla="*/ 0 w 43199"/>
                <a:gd name="T1" fmla="*/ 0 h 22178"/>
                <a:gd name="T2" fmla="*/ 0 w 43199"/>
                <a:gd name="T3" fmla="*/ 0 h 22178"/>
                <a:gd name="T4" fmla="*/ 0 w 43199"/>
                <a:gd name="T5" fmla="*/ 0 h 2217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3199" h="22178" fill="none" extrusionOk="0">
                  <a:moveTo>
                    <a:pt x="0" y="21383"/>
                  </a:moveTo>
                  <a:cubicBezTo>
                    <a:pt x="119" y="9538"/>
                    <a:pt x="9754" y="-1"/>
                    <a:pt x="21599" y="0"/>
                  </a:cubicBezTo>
                  <a:cubicBezTo>
                    <a:pt x="33528" y="0"/>
                    <a:pt x="43199" y="9670"/>
                    <a:pt x="43199" y="21600"/>
                  </a:cubicBezTo>
                  <a:cubicBezTo>
                    <a:pt x="43199" y="21792"/>
                    <a:pt x="43196" y="21985"/>
                    <a:pt x="43191" y="22178"/>
                  </a:cubicBezTo>
                </a:path>
                <a:path w="43199" h="22178" stroke="0" extrusionOk="0">
                  <a:moveTo>
                    <a:pt x="0" y="21383"/>
                  </a:moveTo>
                  <a:cubicBezTo>
                    <a:pt x="119" y="9538"/>
                    <a:pt x="9754" y="-1"/>
                    <a:pt x="21599" y="0"/>
                  </a:cubicBezTo>
                  <a:cubicBezTo>
                    <a:pt x="33528" y="0"/>
                    <a:pt x="43199" y="9670"/>
                    <a:pt x="43199" y="21600"/>
                  </a:cubicBezTo>
                  <a:cubicBezTo>
                    <a:pt x="43199" y="21792"/>
                    <a:pt x="43196" y="21985"/>
                    <a:pt x="43191" y="22178"/>
                  </a:cubicBezTo>
                  <a:lnTo>
                    <a:pt x="21599" y="21600"/>
                  </a:lnTo>
                  <a:lnTo>
                    <a:pt x="0" y="21383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45" name="Arc 12"/>
            <p:cNvSpPr>
              <a:spLocks/>
            </p:cNvSpPr>
            <p:nvPr/>
          </p:nvSpPr>
          <p:spPr bwMode="auto">
            <a:xfrm rot="10800000" flipH="1">
              <a:off x="1632" y="1977"/>
              <a:ext cx="927" cy="369"/>
            </a:xfrm>
            <a:custGeom>
              <a:avLst/>
              <a:gdLst>
                <a:gd name="T0" fmla="*/ 0 w 43199"/>
                <a:gd name="T1" fmla="*/ 0 h 22178"/>
                <a:gd name="T2" fmla="*/ 0 w 43199"/>
                <a:gd name="T3" fmla="*/ 0 h 22178"/>
                <a:gd name="T4" fmla="*/ 0 w 43199"/>
                <a:gd name="T5" fmla="*/ 0 h 2217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3199" h="22178" fill="none" extrusionOk="0">
                  <a:moveTo>
                    <a:pt x="0" y="21383"/>
                  </a:moveTo>
                  <a:cubicBezTo>
                    <a:pt x="119" y="9538"/>
                    <a:pt x="9754" y="-1"/>
                    <a:pt x="21599" y="0"/>
                  </a:cubicBezTo>
                  <a:cubicBezTo>
                    <a:pt x="33528" y="0"/>
                    <a:pt x="43199" y="9670"/>
                    <a:pt x="43199" y="21600"/>
                  </a:cubicBezTo>
                  <a:cubicBezTo>
                    <a:pt x="43199" y="21792"/>
                    <a:pt x="43196" y="21985"/>
                    <a:pt x="43191" y="22178"/>
                  </a:cubicBezTo>
                </a:path>
                <a:path w="43199" h="22178" stroke="0" extrusionOk="0">
                  <a:moveTo>
                    <a:pt x="0" y="21383"/>
                  </a:moveTo>
                  <a:cubicBezTo>
                    <a:pt x="119" y="9538"/>
                    <a:pt x="9754" y="-1"/>
                    <a:pt x="21599" y="0"/>
                  </a:cubicBezTo>
                  <a:cubicBezTo>
                    <a:pt x="33528" y="0"/>
                    <a:pt x="43199" y="9670"/>
                    <a:pt x="43199" y="21600"/>
                  </a:cubicBezTo>
                  <a:cubicBezTo>
                    <a:pt x="43199" y="21792"/>
                    <a:pt x="43196" y="21985"/>
                    <a:pt x="43191" y="22178"/>
                  </a:cubicBezTo>
                  <a:lnTo>
                    <a:pt x="21599" y="21600"/>
                  </a:lnTo>
                  <a:lnTo>
                    <a:pt x="0" y="21383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60109" name="Group 13"/>
          <p:cNvGrpSpPr>
            <a:grpSpLocks/>
          </p:cNvGrpSpPr>
          <p:nvPr/>
        </p:nvGrpSpPr>
        <p:grpSpPr bwMode="auto">
          <a:xfrm>
            <a:off x="2692400" y="2184400"/>
            <a:ext cx="3019425" cy="2306638"/>
            <a:chOff x="1572" y="1194"/>
            <a:chExt cx="1902" cy="1453"/>
          </a:xfrm>
        </p:grpSpPr>
        <p:grpSp>
          <p:nvGrpSpPr>
            <p:cNvPr id="21513" name="Group 14"/>
            <p:cNvGrpSpPr>
              <a:grpSpLocks/>
            </p:cNvGrpSpPr>
            <p:nvPr/>
          </p:nvGrpSpPr>
          <p:grpSpPr bwMode="auto">
            <a:xfrm>
              <a:off x="1587" y="1780"/>
              <a:ext cx="1887" cy="291"/>
              <a:chOff x="1824" y="2751"/>
              <a:chExt cx="1887" cy="291"/>
            </a:xfrm>
          </p:grpSpPr>
          <p:sp>
            <p:nvSpPr>
              <p:cNvPr id="21531" name="Text Box 15"/>
              <p:cNvSpPr txBox="1">
                <a:spLocks noChangeArrowheads="1"/>
              </p:cNvSpPr>
              <p:nvPr/>
            </p:nvSpPr>
            <p:spPr bwMode="auto">
              <a:xfrm>
                <a:off x="2884" y="2754"/>
                <a:ext cx="46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 b="1" i="1">
                    <a:solidFill>
                      <a:srgbClr val="FF3300"/>
                    </a:solidFill>
                  </a:rPr>
                  <a:t>c</a:t>
                </a:r>
              </a:p>
            </p:txBody>
          </p:sp>
          <p:sp>
            <p:nvSpPr>
              <p:cNvPr id="21532" name="Line 16"/>
              <p:cNvSpPr>
                <a:spLocks noChangeShapeType="1"/>
              </p:cNvSpPr>
              <p:nvPr/>
            </p:nvSpPr>
            <p:spPr bwMode="auto">
              <a:xfrm>
                <a:off x="2757" y="2976"/>
                <a:ext cx="93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33" name="Oval 17"/>
              <p:cNvSpPr>
                <a:spLocks noChangeArrowheads="1"/>
              </p:cNvSpPr>
              <p:nvPr/>
            </p:nvSpPr>
            <p:spPr bwMode="auto">
              <a:xfrm>
                <a:off x="3671" y="2960"/>
                <a:ext cx="40" cy="43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1534" name="Group 18"/>
              <p:cNvGrpSpPr>
                <a:grpSpLocks/>
              </p:cNvGrpSpPr>
              <p:nvPr/>
            </p:nvGrpSpPr>
            <p:grpSpPr bwMode="auto">
              <a:xfrm>
                <a:off x="1824" y="2751"/>
                <a:ext cx="930" cy="288"/>
                <a:chOff x="1824" y="2751"/>
                <a:chExt cx="930" cy="288"/>
              </a:xfrm>
            </p:grpSpPr>
            <p:sp>
              <p:nvSpPr>
                <p:cNvPr id="21535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1961" y="2751"/>
                  <a:ext cx="481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r" rtl="1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r" rtl="1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r" rtl="1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r" rtl="1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2400" b="1" i="1">
                      <a:solidFill>
                        <a:srgbClr val="FF3300"/>
                      </a:solidFill>
                    </a:rPr>
                    <a:t>a</a:t>
                  </a:r>
                </a:p>
              </p:txBody>
            </p:sp>
            <p:sp>
              <p:nvSpPr>
                <p:cNvPr id="21536" name="Line 20"/>
                <p:cNvSpPr>
                  <a:spLocks noChangeShapeType="1"/>
                </p:cNvSpPr>
                <p:nvPr/>
              </p:nvSpPr>
              <p:spPr bwMode="auto">
                <a:xfrm>
                  <a:off x="1824" y="2982"/>
                  <a:ext cx="93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21514" name="Group 21"/>
            <p:cNvGrpSpPr>
              <a:grpSpLocks/>
            </p:cNvGrpSpPr>
            <p:nvPr/>
          </p:nvGrpSpPr>
          <p:grpSpPr bwMode="auto">
            <a:xfrm>
              <a:off x="1597" y="1983"/>
              <a:ext cx="1877" cy="664"/>
              <a:chOff x="1202" y="3485"/>
              <a:chExt cx="1877" cy="664"/>
            </a:xfrm>
          </p:grpSpPr>
          <p:sp>
            <p:nvSpPr>
              <p:cNvPr id="21524" name="Text Box 22"/>
              <p:cNvSpPr txBox="1">
                <a:spLocks noChangeArrowheads="1"/>
              </p:cNvSpPr>
              <p:nvPr/>
            </p:nvSpPr>
            <p:spPr bwMode="auto">
              <a:xfrm>
                <a:off x="2237" y="3861"/>
                <a:ext cx="50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 b="1" i="1">
                    <a:solidFill>
                      <a:srgbClr val="FF3300"/>
                    </a:solidFill>
                  </a:rPr>
                  <a:t>d</a:t>
                </a:r>
              </a:p>
            </p:txBody>
          </p:sp>
          <p:sp>
            <p:nvSpPr>
              <p:cNvPr id="21525" name="Arc 23"/>
              <p:cNvSpPr>
                <a:spLocks/>
              </p:cNvSpPr>
              <p:nvPr/>
            </p:nvSpPr>
            <p:spPr bwMode="auto">
              <a:xfrm rot="10800000" flipH="1">
                <a:off x="2132" y="3747"/>
                <a:ext cx="927" cy="369"/>
              </a:xfrm>
              <a:custGeom>
                <a:avLst/>
                <a:gdLst>
                  <a:gd name="T0" fmla="*/ 0 w 43199"/>
                  <a:gd name="T1" fmla="*/ 0 h 22178"/>
                  <a:gd name="T2" fmla="*/ 0 w 43199"/>
                  <a:gd name="T3" fmla="*/ 0 h 22178"/>
                  <a:gd name="T4" fmla="*/ 0 w 43199"/>
                  <a:gd name="T5" fmla="*/ 0 h 2217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9" h="22178" fill="none" extrusionOk="0">
                    <a:moveTo>
                      <a:pt x="0" y="21383"/>
                    </a:moveTo>
                    <a:cubicBezTo>
                      <a:pt x="119" y="9538"/>
                      <a:pt x="9754" y="-1"/>
                      <a:pt x="21599" y="0"/>
                    </a:cubicBezTo>
                    <a:cubicBezTo>
                      <a:pt x="33528" y="0"/>
                      <a:pt x="43199" y="9670"/>
                      <a:pt x="43199" y="21600"/>
                    </a:cubicBezTo>
                    <a:cubicBezTo>
                      <a:pt x="43199" y="21792"/>
                      <a:pt x="43196" y="21985"/>
                      <a:pt x="43191" y="22178"/>
                    </a:cubicBezTo>
                  </a:path>
                  <a:path w="43199" h="22178" stroke="0" extrusionOk="0">
                    <a:moveTo>
                      <a:pt x="0" y="21383"/>
                    </a:moveTo>
                    <a:cubicBezTo>
                      <a:pt x="119" y="9538"/>
                      <a:pt x="9754" y="-1"/>
                      <a:pt x="21599" y="0"/>
                    </a:cubicBezTo>
                    <a:cubicBezTo>
                      <a:pt x="33528" y="0"/>
                      <a:pt x="43199" y="9670"/>
                      <a:pt x="43199" y="21600"/>
                    </a:cubicBezTo>
                    <a:cubicBezTo>
                      <a:pt x="43199" y="21792"/>
                      <a:pt x="43196" y="21985"/>
                      <a:pt x="43191" y="22178"/>
                    </a:cubicBezTo>
                    <a:lnTo>
                      <a:pt x="21599" y="21600"/>
                    </a:lnTo>
                    <a:lnTo>
                      <a:pt x="0" y="21383"/>
                    </a:lnTo>
                    <a:close/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1526" name="Group 24"/>
              <p:cNvGrpSpPr>
                <a:grpSpLocks/>
              </p:cNvGrpSpPr>
              <p:nvPr/>
            </p:nvGrpSpPr>
            <p:grpSpPr bwMode="auto">
              <a:xfrm>
                <a:off x="1202" y="3485"/>
                <a:ext cx="930" cy="288"/>
                <a:chOff x="1824" y="2751"/>
                <a:chExt cx="930" cy="288"/>
              </a:xfrm>
            </p:grpSpPr>
            <p:sp>
              <p:nvSpPr>
                <p:cNvPr id="21529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1961" y="2751"/>
                  <a:ext cx="481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r" rtl="1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r" rtl="1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r" rtl="1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r" rtl="1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2400" b="1" i="1">
                      <a:solidFill>
                        <a:srgbClr val="FF3300"/>
                      </a:solidFill>
                    </a:rPr>
                    <a:t>a</a:t>
                  </a:r>
                </a:p>
              </p:txBody>
            </p:sp>
            <p:sp>
              <p:nvSpPr>
                <p:cNvPr id="21530" name="Line 26"/>
                <p:cNvSpPr>
                  <a:spLocks noChangeShapeType="1"/>
                </p:cNvSpPr>
                <p:nvPr/>
              </p:nvSpPr>
              <p:spPr bwMode="auto">
                <a:xfrm>
                  <a:off x="1824" y="2982"/>
                  <a:ext cx="93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1527" name="Oval 27"/>
              <p:cNvSpPr>
                <a:spLocks noChangeArrowheads="1"/>
              </p:cNvSpPr>
              <p:nvPr/>
            </p:nvSpPr>
            <p:spPr bwMode="auto">
              <a:xfrm>
                <a:off x="2112" y="3704"/>
                <a:ext cx="40" cy="43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28" name="Oval 28"/>
              <p:cNvSpPr>
                <a:spLocks noChangeArrowheads="1"/>
              </p:cNvSpPr>
              <p:nvPr/>
            </p:nvSpPr>
            <p:spPr bwMode="auto">
              <a:xfrm>
                <a:off x="3039" y="3716"/>
                <a:ext cx="40" cy="43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5" name="Group 29"/>
            <p:cNvGrpSpPr>
              <a:grpSpLocks/>
            </p:cNvGrpSpPr>
            <p:nvPr/>
          </p:nvGrpSpPr>
          <p:grpSpPr bwMode="auto">
            <a:xfrm>
              <a:off x="1572" y="1194"/>
              <a:ext cx="1895" cy="665"/>
              <a:chOff x="398" y="2075"/>
              <a:chExt cx="1895" cy="665"/>
            </a:xfrm>
          </p:grpSpPr>
          <p:grpSp>
            <p:nvGrpSpPr>
              <p:cNvPr id="21516" name="Group 30"/>
              <p:cNvGrpSpPr>
                <a:grpSpLocks/>
              </p:cNvGrpSpPr>
              <p:nvPr/>
            </p:nvGrpSpPr>
            <p:grpSpPr bwMode="auto">
              <a:xfrm>
                <a:off x="1340" y="2075"/>
                <a:ext cx="927" cy="621"/>
                <a:chOff x="3983" y="2809"/>
                <a:chExt cx="927" cy="621"/>
              </a:xfrm>
            </p:grpSpPr>
            <p:sp>
              <p:nvSpPr>
                <p:cNvPr id="21522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4167" y="2809"/>
                  <a:ext cx="409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r" rtl="1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r" rtl="1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r" rtl="1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r" rtl="1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2400" b="1" i="1">
                      <a:solidFill>
                        <a:srgbClr val="FF3300"/>
                      </a:solidFill>
                    </a:rPr>
                    <a:t>b</a:t>
                  </a:r>
                </a:p>
              </p:txBody>
            </p:sp>
            <p:sp>
              <p:nvSpPr>
                <p:cNvPr id="21523" name="Arc 32"/>
                <p:cNvSpPr>
                  <a:spLocks/>
                </p:cNvSpPr>
                <p:nvPr/>
              </p:nvSpPr>
              <p:spPr bwMode="auto">
                <a:xfrm rot="10800000" flipH="1" flipV="1">
                  <a:off x="3983" y="3061"/>
                  <a:ext cx="927" cy="369"/>
                </a:xfrm>
                <a:custGeom>
                  <a:avLst/>
                  <a:gdLst>
                    <a:gd name="T0" fmla="*/ 0 w 43199"/>
                    <a:gd name="T1" fmla="*/ 0 h 22178"/>
                    <a:gd name="T2" fmla="*/ 0 w 43199"/>
                    <a:gd name="T3" fmla="*/ 0 h 22178"/>
                    <a:gd name="T4" fmla="*/ 0 w 43199"/>
                    <a:gd name="T5" fmla="*/ 0 h 22178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43199" h="22178" fill="none" extrusionOk="0">
                      <a:moveTo>
                        <a:pt x="0" y="21383"/>
                      </a:moveTo>
                      <a:cubicBezTo>
                        <a:pt x="119" y="9538"/>
                        <a:pt x="9754" y="-1"/>
                        <a:pt x="21599" y="0"/>
                      </a:cubicBezTo>
                      <a:cubicBezTo>
                        <a:pt x="33528" y="0"/>
                        <a:pt x="43199" y="9670"/>
                        <a:pt x="43199" y="21600"/>
                      </a:cubicBezTo>
                      <a:cubicBezTo>
                        <a:pt x="43199" y="21792"/>
                        <a:pt x="43196" y="21985"/>
                        <a:pt x="43191" y="22178"/>
                      </a:cubicBezTo>
                    </a:path>
                    <a:path w="43199" h="22178" stroke="0" extrusionOk="0">
                      <a:moveTo>
                        <a:pt x="0" y="21383"/>
                      </a:moveTo>
                      <a:cubicBezTo>
                        <a:pt x="119" y="9538"/>
                        <a:pt x="9754" y="-1"/>
                        <a:pt x="21599" y="0"/>
                      </a:cubicBezTo>
                      <a:cubicBezTo>
                        <a:pt x="33528" y="0"/>
                        <a:pt x="43199" y="9670"/>
                        <a:pt x="43199" y="21600"/>
                      </a:cubicBezTo>
                      <a:cubicBezTo>
                        <a:pt x="43199" y="21792"/>
                        <a:pt x="43196" y="21985"/>
                        <a:pt x="43191" y="22178"/>
                      </a:cubicBezTo>
                      <a:lnTo>
                        <a:pt x="21599" y="21600"/>
                      </a:lnTo>
                      <a:lnTo>
                        <a:pt x="0" y="21383"/>
                      </a:lnTo>
                      <a:close/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1517" name="Group 33"/>
              <p:cNvGrpSpPr>
                <a:grpSpLocks/>
              </p:cNvGrpSpPr>
              <p:nvPr/>
            </p:nvGrpSpPr>
            <p:grpSpPr bwMode="auto">
              <a:xfrm>
                <a:off x="398" y="2452"/>
                <a:ext cx="930" cy="288"/>
                <a:chOff x="1824" y="2751"/>
                <a:chExt cx="930" cy="288"/>
              </a:xfrm>
            </p:grpSpPr>
            <p:sp>
              <p:nvSpPr>
                <p:cNvPr id="21520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1961" y="2751"/>
                  <a:ext cx="481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r" rtl="1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r" rtl="1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r" rtl="1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r" rtl="1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2400" b="1" i="1">
                      <a:solidFill>
                        <a:srgbClr val="FF3300"/>
                      </a:solidFill>
                    </a:rPr>
                    <a:t>a</a:t>
                  </a:r>
                </a:p>
              </p:txBody>
            </p:sp>
            <p:sp>
              <p:nvSpPr>
                <p:cNvPr id="21521" name="Line 35"/>
                <p:cNvSpPr>
                  <a:spLocks noChangeShapeType="1"/>
                </p:cNvSpPr>
                <p:nvPr/>
              </p:nvSpPr>
              <p:spPr bwMode="auto">
                <a:xfrm>
                  <a:off x="1824" y="2982"/>
                  <a:ext cx="93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1518" name="Oval 36"/>
              <p:cNvSpPr>
                <a:spLocks noChangeArrowheads="1"/>
              </p:cNvSpPr>
              <p:nvPr/>
            </p:nvSpPr>
            <p:spPr bwMode="auto">
              <a:xfrm>
                <a:off x="2253" y="2672"/>
                <a:ext cx="40" cy="43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9" name="Oval 37"/>
              <p:cNvSpPr>
                <a:spLocks noChangeArrowheads="1"/>
              </p:cNvSpPr>
              <p:nvPr/>
            </p:nvSpPr>
            <p:spPr bwMode="auto">
              <a:xfrm>
                <a:off x="1319" y="2672"/>
                <a:ext cx="40" cy="43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260134" name="Rectangle 38"/>
          <p:cNvSpPr>
            <a:spLocks noChangeArrowheads="1"/>
          </p:cNvSpPr>
          <p:nvPr/>
        </p:nvSpPr>
        <p:spPr bwMode="auto">
          <a:xfrm>
            <a:off x="2614613" y="4872038"/>
            <a:ext cx="22510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200" b="1" i="1">
                <a:solidFill>
                  <a:srgbClr val="FF0000"/>
                </a:solidFill>
              </a:rPr>
              <a:t>ab + ac + ad</a:t>
            </a:r>
            <a:endParaRPr lang="en-US" sz="3200" b="1">
              <a:solidFill>
                <a:srgbClr val="FF0000"/>
              </a:solidFill>
            </a:endParaRPr>
          </a:p>
        </p:txBody>
      </p:sp>
      <p:sp>
        <p:nvSpPr>
          <p:cNvPr id="260135" name="Rectangle 39"/>
          <p:cNvSpPr>
            <a:spLocks noChangeArrowheads="1"/>
          </p:cNvSpPr>
          <p:nvPr/>
        </p:nvSpPr>
        <p:spPr bwMode="auto">
          <a:xfrm>
            <a:off x="4856163" y="4872038"/>
            <a:ext cx="24479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200" b="1" i="1">
                <a:solidFill>
                  <a:srgbClr val="FF0000"/>
                </a:solidFill>
              </a:rPr>
              <a:t>= a</a:t>
            </a:r>
            <a:r>
              <a:rPr lang="en-US" sz="3200" b="1">
                <a:solidFill>
                  <a:srgbClr val="FF0000"/>
                </a:solidFill>
              </a:rPr>
              <a:t>(</a:t>
            </a:r>
            <a:r>
              <a:rPr lang="en-US" sz="3200" b="1" i="1">
                <a:solidFill>
                  <a:srgbClr val="FF0000"/>
                </a:solidFill>
              </a:rPr>
              <a:t>b</a:t>
            </a:r>
            <a:r>
              <a:rPr lang="en-US" sz="3200" b="1">
                <a:solidFill>
                  <a:srgbClr val="FF0000"/>
                </a:solidFill>
              </a:rPr>
              <a:t> + </a:t>
            </a:r>
            <a:r>
              <a:rPr lang="en-US" sz="3200" b="1" i="1">
                <a:solidFill>
                  <a:srgbClr val="FF0000"/>
                </a:solidFill>
              </a:rPr>
              <a:t>c</a:t>
            </a:r>
            <a:r>
              <a:rPr lang="en-US" sz="3200" b="1">
                <a:solidFill>
                  <a:srgbClr val="FF0000"/>
                </a:solidFill>
              </a:rPr>
              <a:t> + </a:t>
            </a:r>
            <a:r>
              <a:rPr lang="en-US" sz="3200" b="1" i="1">
                <a:solidFill>
                  <a:srgbClr val="FF0000"/>
                </a:solidFill>
              </a:rPr>
              <a:t>d</a:t>
            </a:r>
            <a:r>
              <a:rPr lang="en-US" sz="3200" b="1">
                <a:solidFill>
                  <a:srgbClr val="FF0000"/>
                </a:solidFill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00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0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0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60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60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0134" grpId="0" autoUpdateAnimBg="0"/>
      <p:bldP spid="260135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5FA65B7-8CAF-43D1-BDC7-8E7438FA9D59}" type="datetime5">
              <a:rPr lang="en-US" sz="1400" smtClean="0"/>
              <a:pPr eaLnBrk="1" hangingPunct="1"/>
              <a:t>4-Feb-15</a:t>
            </a:fld>
            <a:endParaRPr lang="en-US" sz="1400" smtClean="0"/>
          </a:p>
        </p:txBody>
      </p:sp>
      <p:sp>
        <p:nvSpPr>
          <p:cNvPr id="2253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EF3266E-A465-4F83-9BFD-5E3B3FF29F3F}" type="slidenum">
              <a:rPr lang="he-IL" sz="1400" smtClean="0">
                <a:cs typeface="Arial" charset="0"/>
              </a:rPr>
              <a:pPr eaLnBrk="1" hangingPunct="1"/>
              <a:t>6</a:t>
            </a:fld>
            <a:endParaRPr lang="en-US" sz="1400" smtClean="0">
              <a:cs typeface="Arial" charset="0"/>
            </a:endParaRPr>
          </a:p>
        </p:txBody>
      </p:sp>
      <p:sp>
        <p:nvSpPr>
          <p:cNvPr id="2253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85750"/>
            <a:ext cx="7772400" cy="1143000"/>
          </a:xfrm>
        </p:spPr>
        <p:txBody>
          <a:bodyPr/>
          <a:lstStyle/>
          <a:p>
            <a:pPr rtl="0" eaLnBrk="1" hangingPunct="1"/>
            <a:r>
              <a:rPr lang="en-US" dirty="0" smtClean="0"/>
              <a:t>Relationship between Graphs and Algebraic Expressions</a:t>
            </a:r>
          </a:p>
        </p:txBody>
      </p:sp>
      <p:grpSp>
        <p:nvGrpSpPr>
          <p:cNvPr id="261123" name="Group 3"/>
          <p:cNvGrpSpPr>
            <a:grpSpLocks/>
          </p:cNvGrpSpPr>
          <p:nvPr/>
        </p:nvGrpSpPr>
        <p:grpSpPr bwMode="auto">
          <a:xfrm>
            <a:off x="2705100" y="2535238"/>
            <a:ext cx="2995613" cy="1624012"/>
            <a:chOff x="689" y="1370"/>
            <a:chExt cx="1887" cy="1023"/>
          </a:xfrm>
        </p:grpSpPr>
        <p:sp>
          <p:nvSpPr>
            <p:cNvPr id="22550" name="Text Box 4"/>
            <p:cNvSpPr txBox="1">
              <a:spLocks noChangeArrowheads="1"/>
            </p:cNvSpPr>
            <p:nvPr/>
          </p:nvSpPr>
          <p:spPr bwMode="auto">
            <a:xfrm>
              <a:off x="1856" y="1370"/>
              <a:ext cx="40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 i="1">
                  <a:solidFill>
                    <a:srgbClr val="FF3300"/>
                  </a:solidFill>
                </a:rPr>
                <a:t>b</a:t>
              </a:r>
            </a:p>
          </p:txBody>
        </p:sp>
        <p:sp>
          <p:nvSpPr>
            <p:cNvPr id="22551" name="Text Box 5"/>
            <p:cNvSpPr txBox="1">
              <a:spLocks noChangeArrowheads="1"/>
            </p:cNvSpPr>
            <p:nvPr/>
          </p:nvSpPr>
          <p:spPr bwMode="auto">
            <a:xfrm>
              <a:off x="826" y="1741"/>
              <a:ext cx="48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 i="1">
                  <a:solidFill>
                    <a:srgbClr val="FF3300"/>
                  </a:solidFill>
                </a:rPr>
                <a:t>a</a:t>
              </a:r>
            </a:p>
          </p:txBody>
        </p:sp>
        <p:sp>
          <p:nvSpPr>
            <p:cNvPr id="22552" name="Text Box 6"/>
            <p:cNvSpPr txBox="1">
              <a:spLocks noChangeArrowheads="1"/>
            </p:cNvSpPr>
            <p:nvPr/>
          </p:nvSpPr>
          <p:spPr bwMode="auto">
            <a:xfrm>
              <a:off x="1749" y="1744"/>
              <a:ext cx="46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 i="1">
                  <a:solidFill>
                    <a:srgbClr val="FF3300"/>
                  </a:solidFill>
                </a:rPr>
                <a:t>c</a:t>
              </a:r>
            </a:p>
          </p:txBody>
        </p:sp>
        <p:sp>
          <p:nvSpPr>
            <p:cNvPr id="22553" name="Text Box 7"/>
            <p:cNvSpPr txBox="1">
              <a:spLocks noChangeArrowheads="1"/>
            </p:cNvSpPr>
            <p:nvPr/>
          </p:nvSpPr>
          <p:spPr bwMode="auto">
            <a:xfrm>
              <a:off x="1712" y="2105"/>
              <a:ext cx="50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 i="1">
                  <a:solidFill>
                    <a:srgbClr val="FF3300"/>
                  </a:solidFill>
                </a:rPr>
                <a:t>d</a:t>
              </a:r>
            </a:p>
          </p:txBody>
        </p:sp>
        <p:sp>
          <p:nvSpPr>
            <p:cNvPr id="22554" name="Line 8"/>
            <p:cNvSpPr>
              <a:spLocks noChangeShapeType="1"/>
            </p:cNvSpPr>
            <p:nvPr/>
          </p:nvSpPr>
          <p:spPr bwMode="auto">
            <a:xfrm>
              <a:off x="1622" y="1966"/>
              <a:ext cx="93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55" name="Oval 9"/>
            <p:cNvSpPr>
              <a:spLocks noChangeArrowheads="1"/>
            </p:cNvSpPr>
            <p:nvPr/>
          </p:nvSpPr>
          <p:spPr bwMode="auto">
            <a:xfrm>
              <a:off x="2536" y="1950"/>
              <a:ext cx="40" cy="4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56" name="Line 10"/>
            <p:cNvSpPr>
              <a:spLocks noChangeShapeType="1"/>
            </p:cNvSpPr>
            <p:nvPr/>
          </p:nvSpPr>
          <p:spPr bwMode="auto">
            <a:xfrm>
              <a:off x="689" y="1972"/>
              <a:ext cx="93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57" name="Arc 11"/>
            <p:cNvSpPr>
              <a:spLocks/>
            </p:cNvSpPr>
            <p:nvPr/>
          </p:nvSpPr>
          <p:spPr bwMode="auto">
            <a:xfrm rot="10800000" flipH="1" flipV="1">
              <a:off x="1628" y="1599"/>
              <a:ext cx="927" cy="369"/>
            </a:xfrm>
            <a:custGeom>
              <a:avLst/>
              <a:gdLst>
                <a:gd name="T0" fmla="*/ 0 w 43199"/>
                <a:gd name="T1" fmla="*/ 0 h 22178"/>
                <a:gd name="T2" fmla="*/ 0 w 43199"/>
                <a:gd name="T3" fmla="*/ 0 h 22178"/>
                <a:gd name="T4" fmla="*/ 0 w 43199"/>
                <a:gd name="T5" fmla="*/ 0 h 2217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3199" h="22178" fill="none" extrusionOk="0">
                  <a:moveTo>
                    <a:pt x="0" y="21383"/>
                  </a:moveTo>
                  <a:cubicBezTo>
                    <a:pt x="119" y="9538"/>
                    <a:pt x="9754" y="-1"/>
                    <a:pt x="21599" y="0"/>
                  </a:cubicBezTo>
                  <a:cubicBezTo>
                    <a:pt x="33528" y="0"/>
                    <a:pt x="43199" y="9670"/>
                    <a:pt x="43199" y="21600"/>
                  </a:cubicBezTo>
                  <a:cubicBezTo>
                    <a:pt x="43199" y="21792"/>
                    <a:pt x="43196" y="21985"/>
                    <a:pt x="43191" y="22178"/>
                  </a:cubicBezTo>
                </a:path>
                <a:path w="43199" h="22178" stroke="0" extrusionOk="0">
                  <a:moveTo>
                    <a:pt x="0" y="21383"/>
                  </a:moveTo>
                  <a:cubicBezTo>
                    <a:pt x="119" y="9538"/>
                    <a:pt x="9754" y="-1"/>
                    <a:pt x="21599" y="0"/>
                  </a:cubicBezTo>
                  <a:cubicBezTo>
                    <a:pt x="33528" y="0"/>
                    <a:pt x="43199" y="9670"/>
                    <a:pt x="43199" y="21600"/>
                  </a:cubicBezTo>
                  <a:cubicBezTo>
                    <a:pt x="43199" y="21792"/>
                    <a:pt x="43196" y="21985"/>
                    <a:pt x="43191" y="22178"/>
                  </a:cubicBezTo>
                  <a:lnTo>
                    <a:pt x="21599" y="21600"/>
                  </a:lnTo>
                  <a:lnTo>
                    <a:pt x="0" y="21383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58" name="Arc 12"/>
            <p:cNvSpPr>
              <a:spLocks/>
            </p:cNvSpPr>
            <p:nvPr/>
          </p:nvSpPr>
          <p:spPr bwMode="auto">
            <a:xfrm rot="10800000" flipH="1">
              <a:off x="1632" y="1977"/>
              <a:ext cx="927" cy="369"/>
            </a:xfrm>
            <a:custGeom>
              <a:avLst/>
              <a:gdLst>
                <a:gd name="T0" fmla="*/ 0 w 43199"/>
                <a:gd name="T1" fmla="*/ 0 h 22178"/>
                <a:gd name="T2" fmla="*/ 0 w 43199"/>
                <a:gd name="T3" fmla="*/ 0 h 22178"/>
                <a:gd name="T4" fmla="*/ 0 w 43199"/>
                <a:gd name="T5" fmla="*/ 0 h 2217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3199" h="22178" fill="none" extrusionOk="0">
                  <a:moveTo>
                    <a:pt x="0" y="21383"/>
                  </a:moveTo>
                  <a:cubicBezTo>
                    <a:pt x="119" y="9538"/>
                    <a:pt x="9754" y="-1"/>
                    <a:pt x="21599" y="0"/>
                  </a:cubicBezTo>
                  <a:cubicBezTo>
                    <a:pt x="33528" y="0"/>
                    <a:pt x="43199" y="9670"/>
                    <a:pt x="43199" y="21600"/>
                  </a:cubicBezTo>
                  <a:cubicBezTo>
                    <a:pt x="43199" y="21792"/>
                    <a:pt x="43196" y="21985"/>
                    <a:pt x="43191" y="22178"/>
                  </a:cubicBezTo>
                </a:path>
                <a:path w="43199" h="22178" stroke="0" extrusionOk="0">
                  <a:moveTo>
                    <a:pt x="0" y="21383"/>
                  </a:moveTo>
                  <a:cubicBezTo>
                    <a:pt x="119" y="9538"/>
                    <a:pt x="9754" y="-1"/>
                    <a:pt x="21599" y="0"/>
                  </a:cubicBezTo>
                  <a:cubicBezTo>
                    <a:pt x="33528" y="0"/>
                    <a:pt x="43199" y="9670"/>
                    <a:pt x="43199" y="21600"/>
                  </a:cubicBezTo>
                  <a:cubicBezTo>
                    <a:pt x="43199" y="21792"/>
                    <a:pt x="43196" y="21985"/>
                    <a:pt x="43191" y="22178"/>
                  </a:cubicBezTo>
                  <a:lnTo>
                    <a:pt x="21599" y="21600"/>
                  </a:lnTo>
                  <a:lnTo>
                    <a:pt x="0" y="21383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1133" name="Rectangle 13"/>
          <p:cNvSpPr>
            <a:spLocks noChangeArrowheads="1"/>
          </p:cNvSpPr>
          <p:nvPr/>
        </p:nvSpPr>
        <p:spPr bwMode="auto">
          <a:xfrm>
            <a:off x="3090863" y="4573588"/>
            <a:ext cx="30289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200" b="1" i="1">
                <a:solidFill>
                  <a:srgbClr val="FF0000"/>
                </a:solidFill>
              </a:rPr>
              <a:t>a         </a:t>
            </a:r>
            <a:r>
              <a:rPr lang="en-US" sz="3200" b="1">
                <a:solidFill>
                  <a:srgbClr val="FF0000"/>
                </a:solidFill>
              </a:rPr>
              <a:t>(</a:t>
            </a:r>
            <a:r>
              <a:rPr lang="en-US" sz="3200" b="1" i="1">
                <a:solidFill>
                  <a:srgbClr val="FF0000"/>
                </a:solidFill>
              </a:rPr>
              <a:t>b</a:t>
            </a:r>
            <a:r>
              <a:rPr lang="en-US" sz="3200" b="1">
                <a:solidFill>
                  <a:srgbClr val="FF0000"/>
                </a:solidFill>
              </a:rPr>
              <a:t> + </a:t>
            </a:r>
            <a:r>
              <a:rPr lang="en-US" sz="3200" b="1" i="1">
                <a:solidFill>
                  <a:srgbClr val="FF0000"/>
                </a:solidFill>
              </a:rPr>
              <a:t>c</a:t>
            </a:r>
            <a:r>
              <a:rPr lang="en-US" sz="3200" b="1">
                <a:solidFill>
                  <a:srgbClr val="FF0000"/>
                </a:solidFill>
              </a:rPr>
              <a:t> + </a:t>
            </a:r>
            <a:r>
              <a:rPr lang="en-US" sz="3200" b="1" i="1">
                <a:solidFill>
                  <a:srgbClr val="FF0000"/>
                </a:solidFill>
              </a:rPr>
              <a:t>d</a:t>
            </a:r>
            <a:r>
              <a:rPr lang="en-US" sz="3200" b="1">
                <a:solidFill>
                  <a:srgbClr val="FF0000"/>
                </a:solidFill>
              </a:rPr>
              <a:t>)</a:t>
            </a:r>
          </a:p>
        </p:txBody>
      </p:sp>
      <p:grpSp>
        <p:nvGrpSpPr>
          <p:cNvPr id="261134" name="Group 14"/>
          <p:cNvGrpSpPr>
            <a:grpSpLocks/>
          </p:cNvGrpSpPr>
          <p:nvPr/>
        </p:nvGrpSpPr>
        <p:grpSpPr bwMode="auto">
          <a:xfrm>
            <a:off x="2454275" y="2525713"/>
            <a:ext cx="3605213" cy="1624012"/>
            <a:chOff x="1140" y="2901"/>
            <a:chExt cx="2271" cy="1023"/>
          </a:xfrm>
        </p:grpSpPr>
        <p:grpSp>
          <p:nvGrpSpPr>
            <p:cNvPr id="22537" name="Group 15"/>
            <p:cNvGrpSpPr>
              <a:grpSpLocks/>
            </p:cNvGrpSpPr>
            <p:nvPr/>
          </p:nvGrpSpPr>
          <p:grpSpPr bwMode="auto">
            <a:xfrm>
              <a:off x="2457" y="2901"/>
              <a:ext cx="954" cy="1023"/>
              <a:chOff x="1192" y="2822"/>
              <a:chExt cx="954" cy="1023"/>
            </a:xfrm>
          </p:grpSpPr>
          <p:sp>
            <p:nvSpPr>
              <p:cNvPr id="22543" name="Text Box 16"/>
              <p:cNvSpPr txBox="1">
                <a:spLocks noChangeArrowheads="1"/>
              </p:cNvSpPr>
              <p:nvPr/>
            </p:nvSpPr>
            <p:spPr bwMode="auto">
              <a:xfrm>
                <a:off x="1426" y="2822"/>
                <a:ext cx="40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 b="1" i="1">
                    <a:solidFill>
                      <a:srgbClr val="FF3300"/>
                    </a:solidFill>
                  </a:rPr>
                  <a:t>b</a:t>
                </a:r>
              </a:p>
            </p:txBody>
          </p:sp>
          <p:sp>
            <p:nvSpPr>
              <p:cNvPr id="22544" name="Text Box 17"/>
              <p:cNvSpPr txBox="1">
                <a:spLocks noChangeArrowheads="1"/>
              </p:cNvSpPr>
              <p:nvPr/>
            </p:nvSpPr>
            <p:spPr bwMode="auto">
              <a:xfrm>
                <a:off x="1319" y="3196"/>
                <a:ext cx="46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 b="1" i="1">
                    <a:solidFill>
                      <a:srgbClr val="FF3300"/>
                    </a:solidFill>
                  </a:rPr>
                  <a:t>c</a:t>
                </a:r>
              </a:p>
            </p:txBody>
          </p:sp>
          <p:sp>
            <p:nvSpPr>
              <p:cNvPr id="22545" name="Text Box 18"/>
              <p:cNvSpPr txBox="1">
                <a:spLocks noChangeArrowheads="1"/>
              </p:cNvSpPr>
              <p:nvPr/>
            </p:nvSpPr>
            <p:spPr bwMode="auto">
              <a:xfrm>
                <a:off x="1282" y="3557"/>
                <a:ext cx="50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 b="1" i="1">
                    <a:solidFill>
                      <a:srgbClr val="FF3300"/>
                    </a:solidFill>
                  </a:rPr>
                  <a:t>d</a:t>
                </a:r>
              </a:p>
            </p:txBody>
          </p:sp>
          <p:sp>
            <p:nvSpPr>
              <p:cNvPr id="22546" name="Line 19"/>
              <p:cNvSpPr>
                <a:spLocks noChangeShapeType="1"/>
              </p:cNvSpPr>
              <p:nvPr/>
            </p:nvSpPr>
            <p:spPr bwMode="auto">
              <a:xfrm>
                <a:off x="1192" y="3418"/>
                <a:ext cx="93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47" name="Oval 20"/>
              <p:cNvSpPr>
                <a:spLocks noChangeArrowheads="1"/>
              </p:cNvSpPr>
              <p:nvPr/>
            </p:nvSpPr>
            <p:spPr bwMode="auto">
              <a:xfrm>
                <a:off x="2106" y="3402"/>
                <a:ext cx="40" cy="43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48" name="Arc 21"/>
              <p:cNvSpPr>
                <a:spLocks/>
              </p:cNvSpPr>
              <p:nvPr/>
            </p:nvSpPr>
            <p:spPr bwMode="auto">
              <a:xfrm rot="10800000" flipH="1" flipV="1">
                <a:off x="1198" y="3051"/>
                <a:ext cx="927" cy="369"/>
              </a:xfrm>
              <a:custGeom>
                <a:avLst/>
                <a:gdLst>
                  <a:gd name="T0" fmla="*/ 0 w 43199"/>
                  <a:gd name="T1" fmla="*/ 0 h 22178"/>
                  <a:gd name="T2" fmla="*/ 0 w 43199"/>
                  <a:gd name="T3" fmla="*/ 0 h 22178"/>
                  <a:gd name="T4" fmla="*/ 0 w 43199"/>
                  <a:gd name="T5" fmla="*/ 0 h 2217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9" h="22178" fill="none" extrusionOk="0">
                    <a:moveTo>
                      <a:pt x="0" y="21383"/>
                    </a:moveTo>
                    <a:cubicBezTo>
                      <a:pt x="119" y="9538"/>
                      <a:pt x="9754" y="-1"/>
                      <a:pt x="21599" y="0"/>
                    </a:cubicBezTo>
                    <a:cubicBezTo>
                      <a:pt x="33528" y="0"/>
                      <a:pt x="43199" y="9670"/>
                      <a:pt x="43199" y="21600"/>
                    </a:cubicBezTo>
                    <a:cubicBezTo>
                      <a:pt x="43199" y="21792"/>
                      <a:pt x="43196" y="21985"/>
                      <a:pt x="43191" y="22178"/>
                    </a:cubicBezTo>
                  </a:path>
                  <a:path w="43199" h="22178" stroke="0" extrusionOk="0">
                    <a:moveTo>
                      <a:pt x="0" y="21383"/>
                    </a:moveTo>
                    <a:cubicBezTo>
                      <a:pt x="119" y="9538"/>
                      <a:pt x="9754" y="-1"/>
                      <a:pt x="21599" y="0"/>
                    </a:cubicBezTo>
                    <a:cubicBezTo>
                      <a:pt x="33528" y="0"/>
                      <a:pt x="43199" y="9670"/>
                      <a:pt x="43199" y="21600"/>
                    </a:cubicBezTo>
                    <a:cubicBezTo>
                      <a:pt x="43199" y="21792"/>
                      <a:pt x="43196" y="21985"/>
                      <a:pt x="43191" y="22178"/>
                    </a:cubicBezTo>
                    <a:lnTo>
                      <a:pt x="21599" y="21600"/>
                    </a:lnTo>
                    <a:lnTo>
                      <a:pt x="0" y="21383"/>
                    </a:lnTo>
                    <a:close/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49" name="Arc 22"/>
              <p:cNvSpPr>
                <a:spLocks/>
              </p:cNvSpPr>
              <p:nvPr/>
            </p:nvSpPr>
            <p:spPr bwMode="auto">
              <a:xfrm rot="10800000" flipH="1">
                <a:off x="1202" y="3429"/>
                <a:ext cx="927" cy="369"/>
              </a:xfrm>
              <a:custGeom>
                <a:avLst/>
                <a:gdLst>
                  <a:gd name="T0" fmla="*/ 0 w 43199"/>
                  <a:gd name="T1" fmla="*/ 0 h 22178"/>
                  <a:gd name="T2" fmla="*/ 0 w 43199"/>
                  <a:gd name="T3" fmla="*/ 0 h 22178"/>
                  <a:gd name="T4" fmla="*/ 0 w 43199"/>
                  <a:gd name="T5" fmla="*/ 0 h 2217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9" h="22178" fill="none" extrusionOk="0">
                    <a:moveTo>
                      <a:pt x="0" y="21383"/>
                    </a:moveTo>
                    <a:cubicBezTo>
                      <a:pt x="119" y="9538"/>
                      <a:pt x="9754" y="-1"/>
                      <a:pt x="21599" y="0"/>
                    </a:cubicBezTo>
                    <a:cubicBezTo>
                      <a:pt x="33528" y="0"/>
                      <a:pt x="43199" y="9670"/>
                      <a:pt x="43199" y="21600"/>
                    </a:cubicBezTo>
                    <a:cubicBezTo>
                      <a:pt x="43199" y="21792"/>
                      <a:pt x="43196" y="21985"/>
                      <a:pt x="43191" y="22178"/>
                    </a:cubicBezTo>
                  </a:path>
                  <a:path w="43199" h="22178" stroke="0" extrusionOk="0">
                    <a:moveTo>
                      <a:pt x="0" y="21383"/>
                    </a:moveTo>
                    <a:cubicBezTo>
                      <a:pt x="119" y="9538"/>
                      <a:pt x="9754" y="-1"/>
                      <a:pt x="21599" y="0"/>
                    </a:cubicBezTo>
                    <a:cubicBezTo>
                      <a:pt x="33528" y="0"/>
                      <a:pt x="43199" y="9670"/>
                      <a:pt x="43199" y="21600"/>
                    </a:cubicBezTo>
                    <a:cubicBezTo>
                      <a:pt x="43199" y="21792"/>
                      <a:pt x="43196" y="21985"/>
                      <a:pt x="43191" y="22178"/>
                    </a:cubicBezTo>
                    <a:lnTo>
                      <a:pt x="21599" y="21600"/>
                    </a:lnTo>
                    <a:lnTo>
                      <a:pt x="0" y="21383"/>
                    </a:lnTo>
                    <a:close/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2538" name="Group 23"/>
            <p:cNvGrpSpPr>
              <a:grpSpLocks/>
            </p:cNvGrpSpPr>
            <p:nvPr/>
          </p:nvGrpSpPr>
          <p:grpSpPr bwMode="auto">
            <a:xfrm>
              <a:off x="1140" y="3284"/>
              <a:ext cx="955" cy="288"/>
              <a:chOff x="157" y="2640"/>
              <a:chExt cx="955" cy="288"/>
            </a:xfrm>
          </p:grpSpPr>
          <p:grpSp>
            <p:nvGrpSpPr>
              <p:cNvPr id="22539" name="Group 24"/>
              <p:cNvGrpSpPr>
                <a:grpSpLocks/>
              </p:cNvGrpSpPr>
              <p:nvPr/>
            </p:nvGrpSpPr>
            <p:grpSpPr bwMode="auto">
              <a:xfrm>
                <a:off x="157" y="2640"/>
                <a:ext cx="930" cy="288"/>
                <a:chOff x="259" y="3193"/>
                <a:chExt cx="930" cy="288"/>
              </a:xfrm>
            </p:grpSpPr>
            <p:sp>
              <p:nvSpPr>
                <p:cNvPr id="22541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396" y="3193"/>
                  <a:ext cx="481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r" rtl="1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r" rtl="1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r" rtl="1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r" rtl="1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2400" b="1" i="1">
                      <a:solidFill>
                        <a:srgbClr val="FF3300"/>
                      </a:solidFill>
                    </a:rPr>
                    <a:t>a</a:t>
                  </a:r>
                </a:p>
              </p:txBody>
            </p:sp>
            <p:sp>
              <p:nvSpPr>
                <p:cNvPr id="22542" name="Line 26"/>
                <p:cNvSpPr>
                  <a:spLocks noChangeShapeType="1"/>
                </p:cNvSpPr>
                <p:nvPr/>
              </p:nvSpPr>
              <p:spPr bwMode="auto">
                <a:xfrm>
                  <a:off x="259" y="3424"/>
                  <a:ext cx="93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oval" w="med" len="med"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2540" name="Oval 27"/>
              <p:cNvSpPr>
                <a:spLocks noChangeArrowheads="1"/>
              </p:cNvSpPr>
              <p:nvPr/>
            </p:nvSpPr>
            <p:spPr bwMode="auto">
              <a:xfrm>
                <a:off x="1072" y="2845"/>
                <a:ext cx="40" cy="43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261148" name="Rectangle 28"/>
          <p:cNvSpPr>
            <a:spLocks noChangeArrowheads="1"/>
          </p:cNvSpPr>
          <p:nvPr/>
        </p:nvSpPr>
        <p:spPr bwMode="auto">
          <a:xfrm>
            <a:off x="3478213" y="4600575"/>
            <a:ext cx="21145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200" b="1" i="1">
                <a:solidFill>
                  <a:srgbClr val="FF0000"/>
                </a:solidFill>
              </a:rPr>
              <a:t>a</a:t>
            </a:r>
            <a:r>
              <a:rPr lang="en-US" sz="3200" b="1">
                <a:solidFill>
                  <a:srgbClr val="FF0000"/>
                </a:solidFill>
              </a:rPr>
              <a:t>(</a:t>
            </a:r>
            <a:r>
              <a:rPr lang="en-US" sz="3200" b="1" i="1">
                <a:solidFill>
                  <a:srgbClr val="FF0000"/>
                </a:solidFill>
              </a:rPr>
              <a:t>b</a:t>
            </a:r>
            <a:r>
              <a:rPr lang="en-US" sz="3200" b="1">
                <a:solidFill>
                  <a:srgbClr val="FF0000"/>
                </a:solidFill>
              </a:rPr>
              <a:t> + </a:t>
            </a:r>
            <a:r>
              <a:rPr lang="en-US" sz="3200" b="1" i="1">
                <a:solidFill>
                  <a:srgbClr val="FF0000"/>
                </a:solidFill>
              </a:rPr>
              <a:t>c</a:t>
            </a:r>
            <a:r>
              <a:rPr lang="en-US" sz="3200" b="1">
                <a:solidFill>
                  <a:srgbClr val="FF0000"/>
                </a:solidFill>
              </a:rPr>
              <a:t> + </a:t>
            </a:r>
            <a:r>
              <a:rPr lang="en-US" sz="3200" b="1" i="1">
                <a:solidFill>
                  <a:srgbClr val="FF0000"/>
                </a:solidFill>
              </a:rPr>
              <a:t>d</a:t>
            </a:r>
            <a:r>
              <a:rPr lang="en-US" sz="3200" b="1">
                <a:solidFill>
                  <a:srgbClr val="FF0000"/>
                </a:solidFill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1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1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1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61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1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1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1133" grpId="0" autoUpdateAnimBg="0"/>
      <p:bldP spid="261148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A390BFF-9E10-412D-863B-26AD17CA5532}" type="datetime5">
              <a:rPr lang="en-US" sz="1400" smtClean="0"/>
              <a:pPr eaLnBrk="1" hangingPunct="1"/>
              <a:t>4-Feb-15</a:t>
            </a:fld>
            <a:endParaRPr lang="en-US" sz="1400" smtClean="0"/>
          </a:p>
        </p:txBody>
      </p:sp>
      <p:sp>
        <p:nvSpPr>
          <p:cNvPr id="2355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1EC703A-9B07-440A-B970-15F21EDE3BF8}" type="slidenum">
              <a:rPr lang="he-IL" sz="1400" smtClean="0">
                <a:cs typeface="Arial" charset="0"/>
              </a:rPr>
              <a:pPr eaLnBrk="1" hangingPunct="1"/>
              <a:t>7</a:t>
            </a:fld>
            <a:endParaRPr lang="en-US" sz="1400" smtClean="0">
              <a:cs typeface="Arial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7025" y="0"/>
            <a:ext cx="8534400" cy="6553200"/>
          </a:xfrm>
        </p:spPr>
        <p:txBody>
          <a:bodyPr/>
          <a:lstStyle/>
          <a:p>
            <a:pPr algn="just" rtl="0" eaLnBrk="1" hangingPunct="1">
              <a:defRPr/>
            </a:pPr>
            <a:endParaRPr lang="en-US" sz="2400" dirty="0" smtClean="0">
              <a:cs typeface="Times New Roman" pitchFamily="18" charset="0"/>
            </a:endParaRPr>
          </a:p>
          <a:p>
            <a:pPr algn="just" rtl="0" eaLnBrk="1" hangingPunct="1">
              <a:defRPr/>
            </a:pPr>
            <a:r>
              <a:rPr lang="en-US" sz="2800" dirty="0" smtClean="0">
                <a:cs typeface="Times New Roman" pitchFamily="18" charset="0"/>
              </a:rPr>
              <a:t>A two-terminal directed acyclic graph (</a:t>
            </a:r>
            <a:r>
              <a:rPr lang="en-US" sz="2800" b="1" i="1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st</a:t>
            </a:r>
            <a:r>
              <a:rPr lang="en-US" sz="2800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-dag</a:t>
            </a:r>
            <a:r>
              <a:rPr lang="en-US" sz="2800" dirty="0" smtClean="0">
                <a:cs typeface="Times New Roman" pitchFamily="18" charset="0"/>
              </a:rPr>
              <a:t>) has only one source </a:t>
            </a:r>
            <a:r>
              <a:rPr lang="en-US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s</a:t>
            </a:r>
            <a:r>
              <a:rPr lang="en-US" sz="2800" dirty="0" smtClean="0">
                <a:cs typeface="Times New Roman" pitchFamily="18" charset="0"/>
              </a:rPr>
              <a:t> and only one sink </a:t>
            </a:r>
            <a:r>
              <a:rPr lang="en-US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t</a:t>
            </a:r>
            <a:r>
              <a:rPr lang="en-US" sz="2800" dirty="0" smtClean="0">
                <a:cs typeface="Times New Roman" pitchFamily="18" charset="0"/>
              </a:rPr>
              <a:t>. </a:t>
            </a:r>
          </a:p>
          <a:p>
            <a:pPr algn="just" rtl="0" eaLnBrk="1" hangingPunct="1">
              <a:defRPr/>
            </a:pPr>
            <a:endParaRPr lang="en-US" sz="2000" dirty="0" smtClean="0">
              <a:cs typeface="Times New Roman" pitchFamily="18" charset="0"/>
            </a:endParaRPr>
          </a:p>
          <a:p>
            <a:pPr algn="just" rtl="0" eaLnBrk="1" hangingPunct="1">
              <a:defRPr/>
            </a:pPr>
            <a:r>
              <a:rPr lang="en-US" sz="2800" dirty="0"/>
              <a:t>We consider a </a:t>
            </a:r>
            <a:r>
              <a:rPr lang="en-US" sz="28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labeled graph </a:t>
            </a:r>
            <a:r>
              <a:rPr lang="en-US" sz="2800" dirty="0"/>
              <a:t>in which each edge has a </a:t>
            </a:r>
            <a:r>
              <a:rPr lang="en-US" sz="2800" dirty="0">
                <a:solidFill>
                  <a:srgbClr val="0000FF"/>
                </a:solidFill>
              </a:rPr>
              <a:t>unique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label</a:t>
            </a:r>
            <a:r>
              <a:rPr lang="en-US" sz="2800" dirty="0"/>
              <a:t>.</a:t>
            </a:r>
            <a:endParaRPr lang="en-US" sz="2800" dirty="0" smtClean="0">
              <a:cs typeface="Times New Roman" pitchFamily="18" charset="0"/>
            </a:endParaRPr>
          </a:p>
          <a:p>
            <a:pPr algn="just" rtl="0" eaLnBrk="1" hangingPunct="1">
              <a:defRPr/>
            </a:pPr>
            <a:endParaRPr lang="en-US" sz="2000" dirty="0" smtClean="0">
              <a:cs typeface="Times New Roman" pitchFamily="18" charset="0"/>
            </a:endParaRPr>
          </a:p>
          <a:p>
            <a:pPr algn="just" rtl="0" eaLnBrk="1" hangingPunct="1">
              <a:defRPr/>
            </a:pPr>
            <a:r>
              <a:rPr lang="en-US" sz="2600" dirty="0" smtClean="0"/>
              <a:t>We define the </a:t>
            </a:r>
            <a:r>
              <a:rPr lang="en-US" sz="2600" dirty="0" smtClean="0">
                <a:solidFill>
                  <a:srgbClr val="0000CC"/>
                </a:solidFill>
              </a:rPr>
              <a:t>sum of edge label products corresponding to all possible paths between the source and the sink of the </a:t>
            </a:r>
            <a:r>
              <a:rPr lang="en-US" sz="2600" dirty="0" err="1" smtClean="0">
                <a:solidFill>
                  <a:srgbClr val="0000CC"/>
                </a:solidFill>
              </a:rPr>
              <a:t>st</a:t>
            </a:r>
            <a:r>
              <a:rPr lang="en-US" sz="2600" dirty="0" smtClean="0">
                <a:solidFill>
                  <a:srgbClr val="0000CC"/>
                </a:solidFill>
              </a:rPr>
              <a:t>-dag</a:t>
            </a:r>
            <a:r>
              <a:rPr lang="en-US" sz="2600" dirty="0" smtClean="0"/>
              <a:t> </a:t>
            </a:r>
            <a:r>
              <a:rPr lang="en-US" sz="2600" b="1" i="1" dirty="0" smtClean="0"/>
              <a:t>G</a:t>
            </a:r>
            <a:r>
              <a:rPr lang="en-US" sz="2600" dirty="0" smtClean="0"/>
              <a:t> as the </a:t>
            </a:r>
            <a:r>
              <a:rPr lang="en-US" sz="2600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canonical expression</a:t>
            </a:r>
            <a:r>
              <a:rPr lang="en-US" sz="2600" dirty="0" smtClean="0"/>
              <a:t> of </a:t>
            </a:r>
            <a:r>
              <a:rPr lang="en-US" sz="2600" b="1" i="1" dirty="0" smtClean="0"/>
              <a:t>G</a:t>
            </a:r>
            <a:r>
              <a:rPr lang="en-US" sz="2600" dirty="0" smtClean="0"/>
              <a:t>. An algebraic expression is called an </a:t>
            </a:r>
            <a:r>
              <a:rPr lang="en-US" sz="26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st</a:t>
            </a:r>
            <a:r>
              <a:rPr lang="en-US" sz="2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-dag expression</a:t>
            </a:r>
            <a:r>
              <a:rPr lang="en-US" sz="2600" dirty="0" smtClean="0"/>
              <a:t> if it is </a:t>
            </a:r>
            <a:r>
              <a:rPr lang="en-US" sz="2600" dirty="0" smtClean="0">
                <a:solidFill>
                  <a:srgbClr val="0000CC"/>
                </a:solidFill>
              </a:rPr>
              <a:t>algebraically equivalent</a:t>
            </a:r>
            <a:r>
              <a:rPr lang="en-US" sz="2600" dirty="0" smtClean="0"/>
              <a:t> to the </a:t>
            </a:r>
            <a:r>
              <a:rPr lang="en-US" sz="2600" dirty="0" smtClean="0">
                <a:solidFill>
                  <a:srgbClr val="0000CC"/>
                </a:solidFill>
              </a:rPr>
              <a:t>canonical expression of an </a:t>
            </a:r>
            <a:r>
              <a:rPr lang="en-US" sz="2600" dirty="0" err="1" smtClean="0">
                <a:solidFill>
                  <a:srgbClr val="0000CC"/>
                </a:solidFill>
              </a:rPr>
              <a:t>st</a:t>
            </a:r>
            <a:r>
              <a:rPr lang="en-US" sz="2600" dirty="0" smtClean="0">
                <a:solidFill>
                  <a:srgbClr val="0000CC"/>
                </a:solidFill>
              </a:rPr>
              <a:t>-dag</a:t>
            </a:r>
            <a:r>
              <a:rPr lang="en-US" sz="2600" dirty="0" smtClean="0"/>
              <a:t>. This expression consists of </a:t>
            </a:r>
            <a:r>
              <a:rPr lang="en-US" sz="2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edge </a:t>
            </a:r>
            <a:r>
              <a:rPr lang="en-US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labels</a:t>
            </a:r>
            <a:r>
              <a:rPr lang="en-US" sz="2600" dirty="0" smtClean="0"/>
              <a:t>, the </a:t>
            </a:r>
            <a:r>
              <a:rPr lang="en-US" sz="2600" dirty="0" smtClean="0"/>
              <a:t>operators </a:t>
            </a:r>
            <a:r>
              <a:rPr lang="en-US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+</a:t>
            </a:r>
            <a:r>
              <a:rPr lang="en-US" sz="2600" dirty="0" smtClean="0"/>
              <a:t> (</a:t>
            </a:r>
            <a:r>
              <a:rPr lang="en-US" sz="2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disjoint union</a:t>
            </a:r>
            <a:r>
              <a:rPr lang="en-US" sz="2600" dirty="0" smtClean="0"/>
              <a:t>) and </a:t>
            </a:r>
            <a:r>
              <a:rPr lang="en-US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  <a:sym typeface="Symbol" pitchFamily="18" charset="2"/>
              </a:rPr>
              <a:t></a:t>
            </a:r>
            <a:r>
              <a:rPr lang="en-US" sz="2600" dirty="0" smtClean="0"/>
              <a:t> (</a:t>
            </a:r>
            <a:r>
              <a:rPr lang="en-US" sz="2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concatenation</a:t>
            </a:r>
            <a:r>
              <a:rPr lang="en-US" sz="2600" dirty="0" smtClean="0"/>
              <a:t>, also denoted by juxtaposition when no ambiguity arises</a:t>
            </a:r>
            <a:r>
              <a:rPr lang="en-US" sz="2600" dirty="0" smtClean="0"/>
              <a:t>), and </a:t>
            </a:r>
            <a:r>
              <a:rPr lang="en-US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parenthesis</a:t>
            </a:r>
            <a:r>
              <a:rPr lang="en-US" sz="2600" dirty="0" smtClean="0"/>
              <a:t>.</a:t>
            </a:r>
            <a:endParaRPr lang="en-US" sz="2600" dirty="0" smtClean="0"/>
          </a:p>
          <a:p>
            <a:pPr algn="just" rtl="0" eaLnBrk="1" hangingPunct="1">
              <a:defRPr/>
            </a:pPr>
            <a:endParaRPr lang="en-US" sz="1000" dirty="0" smtClean="0"/>
          </a:p>
          <a:p>
            <a:pPr algn="just" rtl="0" eaLnBrk="1" hangingPunct="1">
              <a:defRPr/>
            </a:pPr>
            <a:endParaRPr lang="en-US" sz="2000" i="1" dirty="0" smtClean="0"/>
          </a:p>
          <a:p>
            <a:pPr algn="just" rtl="0" eaLnBrk="1" hangingPunct="1">
              <a:defRPr/>
            </a:pPr>
            <a:endParaRPr lang="en-US" sz="2000" dirty="0" smtClean="0"/>
          </a:p>
          <a:p>
            <a:pPr algn="just" rtl="0" eaLnBrk="1" hangingPunct="1">
              <a:defRPr/>
            </a:pPr>
            <a:endParaRPr lang="en-US" sz="2000" dirty="0" smtClean="0">
              <a:cs typeface="Times New Roman" pitchFamily="18" charset="0"/>
            </a:endParaRPr>
          </a:p>
          <a:p>
            <a:pPr algn="l" rtl="0" eaLnBrk="1" hangingPunct="1">
              <a:defRPr/>
            </a:pPr>
            <a:endParaRPr lang="en-US" sz="1800" dirty="0" smtClean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02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A390BFF-9E10-412D-863B-26AD17CA5532}" type="datetime5">
              <a:rPr lang="en-US" sz="1400" smtClean="0"/>
              <a:pPr eaLnBrk="1" hangingPunct="1"/>
              <a:t>4-Feb-15</a:t>
            </a:fld>
            <a:endParaRPr lang="en-US" sz="1400" smtClean="0"/>
          </a:p>
        </p:txBody>
      </p:sp>
      <p:sp>
        <p:nvSpPr>
          <p:cNvPr id="2355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1EC703A-9B07-440A-B970-15F21EDE3BF8}" type="slidenum">
              <a:rPr lang="he-IL" sz="1400" smtClean="0">
                <a:cs typeface="Arial" charset="0"/>
              </a:rPr>
              <a:pPr eaLnBrk="1" hangingPunct="1"/>
              <a:t>8</a:t>
            </a:fld>
            <a:endParaRPr lang="en-US" sz="1400" smtClean="0">
              <a:cs typeface="Arial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7025" y="0"/>
            <a:ext cx="8534400" cy="6553200"/>
          </a:xfrm>
        </p:spPr>
        <p:txBody>
          <a:bodyPr/>
          <a:lstStyle/>
          <a:p>
            <a:pPr algn="just" rtl="0" eaLnBrk="1" hangingPunct="1">
              <a:defRPr/>
            </a:pPr>
            <a:endParaRPr lang="en-US" sz="2400" dirty="0" smtClean="0">
              <a:cs typeface="Times New Roman" pitchFamily="18" charset="0"/>
            </a:endParaRPr>
          </a:p>
          <a:p>
            <a:pPr algn="just" rtl="0" eaLnBrk="1" hangingPunct="1">
              <a:defRPr/>
            </a:pPr>
            <a:endParaRPr lang="en-US" sz="1000" dirty="0" smtClean="0"/>
          </a:p>
          <a:p>
            <a:pPr algn="just" rtl="0" eaLnBrk="1" hangingPunct="1">
              <a:defRPr/>
            </a:pPr>
            <a:r>
              <a:rPr lang="en-US" sz="2800" dirty="0" smtClean="0"/>
              <a:t>We define the </a:t>
            </a:r>
            <a:r>
              <a:rPr lang="en-US" sz="2800" dirty="0" smtClean="0">
                <a:solidFill>
                  <a:srgbClr val="0000CC"/>
                </a:solidFill>
              </a:rPr>
              <a:t>total number of </a:t>
            </a:r>
            <a:r>
              <a:rPr lang="en-US" sz="2800" dirty="0" smtClean="0">
                <a:solidFill>
                  <a:srgbClr val="0000CC"/>
                </a:solidFill>
              </a:rPr>
              <a:t>labels</a:t>
            </a:r>
            <a:r>
              <a:rPr lang="en-US" sz="2800" dirty="0" smtClean="0"/>
              <a:t> </a:t>
            </a:r>
            <a:r>
              <a:rPr lang="en-US" sz="2800" dirty="0" smtClean="0"/>
              <a:t>in an algebraic expression, as </a:t>
            </a:r>
            <a:r>
              <a:rPr lang="en-U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 complexity of the algebraic expression</a:t>
            </a:r>
            <a:r>
              <a:rPr lang="en-US" sz="2800" i="1" dirty="0" smtClean="0"/>
              <a:t>.</a:t>
            </a:r>
          </a:p>
          <a:p>
            <a:pPr algn="just" rtl="0" eaLnBrk="1" hangingPunct="1">
              <a:defRPr/>
            </a:pPr>
            <a:endParaRPr lang="en-US" sz="2800" i="1" dirty="0" smtClean="0"/>
          </a:p>
          <a:p>
            <a:pPr algn="just" rtl="0" eaLnBrk="1" hangingPunct="1">
              <a:defRPr/>
            </a:pPr>
            <a:r>
              <a:rPr lang="en-US" sz="2800" dirty="0" smtClean="0"/>
              <a:t>An  </a:t>
            </a:r>
            <a:r>
              <a:rPr lang="en-U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optimal representation of the algebraic expression</a:t>
            </a:r>
            <a:r>
              <a:rPr lang="en-US" sz="2800" dirty="0"/>
              <a:t> </a:t>
            </a:r>
            <a:r>
              <a:rPr lang="en-US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 </a:t>
            </a:r>
            <a:r>
              <a:rPr lang="en-US" sz="2800" dirty="0" smtClean="0"/>
              <a:t>is an expression of </a:t>
            </a:r>
            <a:r>
              <a:rPr lang="en-US" sz="2800" dirty="0"/>
              <a:t>the </a:t>
            </a:r>
            <a:r>
              <a:rPr lang="en-US" sz="2800" dirty="0">
                <a:solidFill>
                  <a:srgbClr val="0000CC"/>
                </a:solidFill>
              </a:rPr>
              <a:t>minimum complexity</a:t>
            </a:r>
            <a:r>
              <a:rPr lang="en-US" sz="2800" dirty="0"/>
              <a:t> </a:t>
            </a:r>
            <a:r>
              <a:rPr lang="en-US" sz="2800" dirty="0" smtClean="0"/>
              <a:t>algebraically equivalent to </a:t>
            </a:r>
            <a:r>
              <a:rPr lang="en-US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  <a:r>
              <a:rPr lang="en-US" sz="2800" dirty="0" smtClean="0"/>
              <a:t>.</a:t>
            </a:r>
          </a:p>
          <a:p>
            <a:pPr algn="just" rtl="0" eaLnBrk="1" hangingPunct="1">
              <a:defRPr/>
            </a:pPr>
            <a:endParaRPr lang="en-US" sz="2800" dirty="0" smtClean="0"/>
          </a:p>
          <a:p>
            <a:pPr algn="just" rtl="0" eaLnBrk="1" hangingPunct="1">
              <a:defRPr/>
            </a:pPr>
            <a:r>
              <a:rPr lang="en-US" sz="2800" dirty="0" smtClean="0"/>
              <a:t>We consider </a:t>
            </a:r>
            <a:r>
              <a:rPr lang="en-US" sz="2800" dirty="0"/>
              <a:t>expressions with a </a:t>
            </a:r>
            <a:r>
              <a:rPr lang="en-US" sz="2800" dirty="0">
                <a:solidFill>
                  <a:srgbClr val="0000FF"/>
                </a:solidFill>
              </a:rPr>
              <a:t>minimum</a:t>
            </a:r>
            <a:r>
              <a:rPr lang="en-US" sz="2800" dirty="0"/>
              <a:t> (or, at least, a </a:t>
            </a:r>
            <a:r>
              <a:rPr lang="en-US" sz="2800" dirty="0">
                <a:solidFill>
                  <a:srgbClr val="0000FF"/>
                </a:solidFill>
              </a:rPr>
              <a:t>polynomial</a:t>
            </a:r>
            <a:r>
              <a:rPr lang="en-US" sz="2800" dirty="0"/>
              <a:t>) </a:t>
            </a:r>
            <a:r>
              <a:rPr lang="en-US" sz="2800" dirty="0">
                <a:solidFill>
                  <a:srgbClr val="0000FF"/>
                </a:solidFill>
              </a:rPr>
              <a:t>complexity</a:t>
            </a:r>
            <a:r>
              <a:rPr lang="en-US" sz="2800" dirty="0"/>
              <a:t> </a:t>
            </a:r>
            <a:r>
              <a:rPr lang="en-US" sz="2800" dirty="0" smtClean="0"/>
              <a:t>as </a:t>
            </a:r>
            <a:r>
              <a:rPr lang="en-US" sz="2800" dirty="0"/>
              <a:t>a key to generating efficient algorithms on distributed systems.</a:t>
            </a:r>
            <a:endParaRPr lang="en-US" sz="2800" dirty="0" smtClean="0"/>
          </a:p>
          <a:p>
            <a:pPr algn="just" rtl="0" eaLnBrk="1" hangingPunct="1">
              <a:defRPr/>
            </a:pPr>
            <a:endParaRPr lang="en-US" sz="2000" i="1" dirty="0" smtClean="0"/>
          </a:p>
          <a:p>
            <a:pPr algn="just" rtl="0" eaLnBrk="1" hangingPunct="1">
              <a:defRPr/>
            </a:pPr>
            <a:endParaRPr lang="en-US" sz="2000" dirty="0" smtClean="0"/>
          </a:p>
          <a:p>
            <a:pPr algn="just" rtl="0" eaLnBrk="1" hangingPunct="1">
              <a:defRPr/>
            </a:pPr>
            <a:endParaRPr lang="en-US" sz="2000" dirty="0" smtClean="0">
              <a:cs typeface="Times New Roman" pitchFamily="18" charset="0"/>
            </a:endParaRPr>
          </a:p>
          <a:p>
            <a:pPr algn="l" rtl="0" eaLnBrk="1" hangingPunct="1">
              <a:defRPr/>
            </a:pPr>
            <a:endParaRPr lang="en-US" sz="1800" dirty="0" smtClean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79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FEE10F4-8FD2-4834-A58A-01125B816D51}" type="datetime5">
              <a:rPr lang="en-US" sz="1400" smtClean="0"/>
              <a:pPr eaLnBrk="1" hangingPunct="1"/>
              <a:t>4-Feb-15</a:t>
            </a:fld>
            <a:endParaRPr lang="en-US" sz="1400" smtClean="0"/>
          </a:p>
        </p:txBody>
      </p:sp>
      <p:sp>
        <p:nvSpPr>
          <p:cNvPr id="25603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FEE26F5-8FB5-4F9F-BCF2-2A63A6CA9680}" type="slidenum">
              <a:rPr lang="he-IL" sz="1400" smtClean="0">
                <a:cs typeface="Arial" charset="0"/>
              </a:rPr>
              <a:pPr eaLnBrk="1" hangingPunct="1"/>
              <a:t>9</a:t>
            </a:fld>
            <a:endParaRPr lang="en-US" sz="1400" smtClean="0">
              <a:cs typeface="Arial" charset="0"/>
            </a:endParaRPr>
          </a:p>
        </p:txBody>
      </p:sp>
      <p:sp>
        <p:nvSpPr>
          <p:cNvPr id="25604" name="Rectangle 2"/>
          <p:cNvSpPr>
            <a:spLocks noGrp="1" noChangeArrowheads="1"/>
          </p:cNvSpPr>
          <p:nvPr>
            <p:ph type="title"/>
          </p:nvPr>
        </p:nvSpPr>
        <p:spPr>
          <a:xfrm>
            <a:off x="322263" y="0"/>
            <a:ext cx="8451850" cy="985838"/>
          </a:xfrm>
        </p:spPr>
        <p:txBody>
          <a:bodyPr/>
          <a:lstStyle/>
          <a:p>
            <a:pPr rtl="0" eaLnBrk="1" hangingPunct="1"/>
            <a:r>
              <a:rPr lang="en-US" sz="4000" smtClean="0"/>
              <a:t>Examples of St-dag Expressions</a:t>
            </a:r>
          </a:p>
        </p:txBody>
      </p:sp>
      <p:sp>
        <p:nvSpPr>
          <p:cNvPr id="25605" name="Text Box 3"/>
          <p:cNvSpPr txBox="1">
            <a:spLocks noChangeArrowheads="1"/>
          </p:cNvSpPr>
          <p:nvPr/>
        </p:nvSpPr>
        <p:spPr bwMode="auto">
          <a:xfrm>
            <a:off x="280988" y="2873375"/>
            <a:ext cx="856138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rtl="0" eaLnBrk="1" hangingPunct="1">
              <a:spcBef>
                <a:spcPct val="50000"/>
              </a:spcBef>
            </a:pPr>
            <a:r>
              <a:rPr lang="en-US" sz="3600" b="1" i="1">
                <a:solidFill>
                  <a:srgbClr val="CC00CC"/>
                </a:solidFill>
              </a:rPr>
              <a:t>acegi + acfhi + bdegi + bdfhi </a:t>
            </a:r>
          </a:p>
        </p:txBody>
      </p:sp>
      <p:grpSp>
        <p:nvGrpSpPr>
          <p:cNvPr id="25606" name="Group 4"/>
          <p:cNvGrpSpPr>
            <a:grpSpLocks/>
          </p:cNvGrpSpPr>
          <p:nvPr/>
        </p:nvGrpSpPr>
        <p:grpSpPr bwMode="auto">
          <a:xfrm>
            <a:off x="635000" y="884238"/>
            <a:ext cx="7753350" cy="2159000"/>
            <a:chOff x="407" y="1230"/>
            <a:chExt cx="4884" cy="1360"/>
          </a:xfrm>
        </p:grpSpPr>
        <p:sp>
          <p:nvSpPr>
            <p:cNvPr id="25613" name="Text Box 5"/>
            <p:cNvSpPr txBox="1">
              <a:spLocks noChangeArrowheads="1"/>
            </p:cNvSpPr>
            <p:nvPr/>
          </p:nvSpPr>
          <p:spPr bwMode="auto">
            <a:xfrm>
              <a:off x="407" y="1740"/>
              <a:ext cx="41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/>
                <a:t>1</a:t>
              </a:r>
            </a:p>
          </p:txBody>
        </p:sp>
        <p:grpSp>
          <p:nvGrpSpPr>
            <p:cNvPr id="25614" name="Group 6"/>
            <p:cNvGrpSpPr>
              <a:grpSpLocks/>
            </p:cNvGrpSpPr>
            <p:nvPr/>
          </p:nvGrpSpPr>
          <p:grpSpPr bwMode="auto">
            <a:xfrm>
              <a:off x="802" y="1230"/>
              <a:ext cx="4489" cy="1360"/>
              <a:chOff x="802" y="1230"/>
              <a:chExt cx="4489" cy="1360"/>
            </a:xfrm>
          </p:grpSpPr>
          <p:sp>
            <p:nvSpPr>
              <p:cNvPr id="25615" name="Text Box 7"/>
              <p:cNvSpPr txBox="1">
                <a:spLocks noChangeArrowheads="1"/>
              </p:cNvSpPr>
              <p:nvPr/>
            </p:nvSpPr>
            <p:spPr bwMode="auto">
              <a:xfrm>
                <a:off x="1397" y="1238"/>
                <a:ext cx="38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/>
                  <a:t>3</a:t>
                </a:r>
              </a:p>
            </p:txBody>
          </p:sp>
          <p:sp>
            <p:nvSpPr>
              <p:cNvPr id="25616" name="Text Box 8"/>
              <p:cNvSpPr txBox="1">
                <a:spLocks noChangeArrowheads="1"/>
              </p:cNvSpPr>
              <p:nvPr/>
            </p:nvSpPr>
            <p:spPr bwMode="auto">
              <a:xfrm>
                <a:off x="1304" y="2302"/>
                <a:ext cx="45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/>
                  <a:t>2</a:t>
                </a:r>
              </a:p>
            </p:txBody>
          </p:sp>
          <p:sp>
            <p:nvSpPr>
              <p:cNvPr id="25617" name="Line 9"/>
              <p:cNvSpPr>
                <a:spLocks noChangeShapeType="1"/>
              </p:cNvSpPr>
              <p:nvPr/>
            </p:nvSpPr>
            <p:spPr bwMode="auto">
              <a:xfrm flipV="1">
                <a:off x="811" y="1518"/>
                <a:ext cx="852" cy="3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18" name="Line 10"/>
              <p:cNvSpPr>
                <a:spLocks noChangeShapeType="1"/>
              </p:cNvSpPr>
              <p:nvPr/>
            </p:nvSpPr>
            <p:spPr bwMode="auto">
              <a:xfrm>
                <a:off x="1653" y="1525"/>
                <a:ext cx="852" cy="3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19" name="Line 11"/>
              <p:cNvSpPr>
                <a:spLocks noChangeShapeType="1"/>
              </p:cNvSpPr>
              <p:nvPr/>
            </p:nvSpPr>
            <p:spPr bwMode="auto">
              <a:xfrm>
                <a:off x="802" y="1910"/>
                <a:ext cx="852" cy="3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20" name="Line 12"/>
              <p:cNvSpPr>
                <a:spLocks noChangeShapeType="1"/>
              </p:cNvSpPr>
              <p:nvPr/>
            </p:nvSpPr>
            <p:spPr bwMode="auto">
              <a:xfrm flipV="1">
                <a:off x="1640" y="1904"/>
                <a:ext cx="851" cy="3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21" name="Text Box 13"/>
              <p:cNvSpPr txBox="1">
                <a:spLocks noChangeArrowheads="1"/>
              </p:cNvSpPr>
              <p:nvPr/>
            </p:nvSpPr>
            <p:spPr bwMode="auto">
              <a:xfrm>
                <a:off x="1939" y="1928"/>
                <a:ext cx="6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sz="2400"/>
                  <a:t>4</a:t>
                </a:r>
              </a:p>
            </p:txBody>
          </p:sp>
          <p:sp>
            <p:nvSpPr>
              <p:cNvPr id="25622" name="Text Box 14"/>
              <p:cNvSpPr txBox="1">
                <a:spLocks noChangeArrowheads="1"/>
              </p:cNvSpPr>
              <p:nvPr/>
            </p:nvSpPr>
            <p:spPr bwMode="auto">
              <a:xfrm>
                <a:off x="895" y="1452"/>
                <a:ext cx="40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 i="1"/>
                  <a:t>b</a:t>
                </a:r>
              </a:p>
            </p:txBody>
          </p:sp>
          <p:sp>
            <p:nvSpPr>
              <p:cNvPr id="25623" name="Text Box 15"/>
              <p:cNvSpPr txBox="1">
                <a:spLocks noChangeArrowheads="1"/>
              </p:cNvSpPr>
              <p:nvPr/>
            </p:nvSpPr>
            <p:spPr bwMode="auto">
              <a:xfrm>
                <a:off x="826" y="2050"/>
                <a:ext cx="48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 i="1"/>
                  <a:t>a</a:t>
                </a:r>
              </a:p>
            </p:txBody>
          </p:sp>
          <p:sp>
            <p:nvSpPr>
              <p:cNvPr id="25624" name="Text Box 16"/>
              <p:cNvSpPr txBox="1">
                <a:spLocks noChangeArrowheads="1"/>
              </p:cNvSpPr>
              <p:nvPr/>
            </p:nvSpPr>
            <p:spPr bwMode="auto">
              <a:xfrm>
                <a:off x="1704" y="2040"/>
                <a:ext cx="46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 i="1"/>
                  <a:t>c</a:t>
                </a:r>
              </a:p>
            </p:txBody>
          </p:sp>
          <p:sp>
            <p:nvSpPr>
              <p:cNvPr id="25625" name="Text Box 17"/>
              <p:cNvSpPr txBox="1">
                <a:spLocks noChangeArrowheads="1"/>
              </p:cNvSpPr>
              <p:nvPr/>
            </p:nvSpPr>
            <p:spPr bwMode="auto">
              <a:xfrm>
                <a:off x="1663" y="1419"/>
                <a:ext cx="50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 i="1"/>
                  <a:t>d</a:t>
                </a:r>
              </a:p>
            </p:txBody>
          </p:sp>
          <p:sp>
            <p:nvSpPr>
              <p:cNvPr id="25626" name="Text Box 18"/>
              <p:cNvSpPr txBox="1">
                <a:spLocks noChangeArrowheads="1"/>
              </p:cNvSpPr>
              <p:nvPr/>
            </p:nvSpPr>
            <p:spPr bwMode="auto">
              <a:xfrm>
                <a:off x="2984" y="2302"/>
                <a:ext cx="45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/>
                  <a:t>5</a:t>
                </a:r>
              </a:p>
            </p:txBody>
          </p:sp>
          <p:sp>
            <p:nvSpPr>
              <p:cNvPr id="25627" name="Line 19"/>
              <p:cNvSpPr>
                <a:spLocks noChangeShapeType="1"/>
              </p:cNvSpPr>
              <p:nvPr/>
            </p:nvSpPr>
            <p:spPr bwMode="auto">
              <a:xfrm flipV="1">
                <a:off x="2491" y="1518"/>
                <a:ext cx="852" cy="3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28" name="Line 20"/>
              <p:cNvSpPr>
                <a:spLocks noChangeShapeType="1"/>
              </p:cNvSpPr>
              <p:nvPr/>
            </p:nvSpPr>
            <p:spPr bwMode="auto">
              <a:xfrm>
                <a:off x="3333" y="1525"/>
                <a:ext cx="852" cy="3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29" name="Line 21"/>
              <p:cNvSpPr>
                <a:spLocks noChangeShapeType="1"/>
              </p:cNvSpPr>
              <p:nvPr/>
            </p:nvSpPr>
            <p:spPr bwMode="auto">
              <a:xfrm>
                <a:off x="2491" y="1896"/>
                <a:ext cx="843" cy="39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30" name="Line 22"/>
              <p:cNvSpPr>
                <a:spLocks noChangeShapeType="1"/>
              </p:cNvSpPr>
              <p:nvPr/>
            </p:nvSpPr>
            <p:spPr bwMode="auto">
              <a:xfrm flipV="1">
                <a:off x="3320" y="1904"/>
                <a:ext cx="851" cy="3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31" name="Text Box 23"/>
              <p:cNvSpPr txBox="1">
                <a:spLocks noChangeArrowheads="1"/>
              </p:cNvSpPr>
              <p:nvPr/>
            </p:nvSpPr>
            <p:spPr bwMode="auto">
              <a:xfrm>
                <a:off x="3871" y="1928"/>
                <a:ext cx="58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sz="2400"/>
                  <a:t>  7    </a:t>
                </a:r>
              </a:p>
            </p:txBody>
          </p:sp>
          <p:sp>
            <p:nvSpPr>
              <p:cNvPr id="25632" name="Text Box 24"/>
              <p:cNvSpPr txBox="1">
                <a:spLocks noChangeArrowheads="1"/>
              </p:cNvSpPr>
              <p:nvPr/>
            </p:nvSpPr>
            <p:spPr bwMode="auto">
              <a:xfrm>
                <a:off x="2575" y="1419"/>
                <a:ext cx="40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 i="1"/>
                  <a:t>f</a:t>
                </a:r>
              </a:p>
            </p:txBody>
          </p:sp>
          <p:sp>
            <p:nvSpPr>
              <p:cNvPr id="25633" name="Text Box 25"/>
              <p:cNvSpPr txBox="1">
                <a:spLocks noChangeArrowheads="1"/>
              </p:cNvSpPr>
              <p:nvPr/>
            </p:nvSpPr>
            <p:spPr bwMode="auto">
              <a:xfrm>
                <a:off x="2399" y="2028"/>
                <a:ext cx="48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 i="1"/>
                  <a:t>e</a:t>
                </a:r>
              </a:p>
            </p:txBody>
          </p:sp>
          <p:sp>
            <p:nvSpPr>
              <p:cNvPr id="25634" name="Text Box 26"/>
              <p:cNvSpPr txBox="1">
                <a:spLocks noChangeArrowheads="1"/>
              </p:cNvSpPr>
              <p:nvPr/>
            </p:nvSpPr>
            <p:spPr bwMode="auto">
              <a:xfrm>
                <a:off x="3434" y="2016"/>
                <a:ext cx="46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 i="1"/>
                  <a:t>g</a:t>
                </a:r>
              </a:p>
            </p:txBody>
          </p:sp>
          <p:sp>
            <p:nvSpPr>
              <p:cNvPr id="25635" name="Text Box 27"/>
              <p:cNvSpPr txBox="1">
                <a:spLocks noChangeArrowheads="1"/>
              </p:cNvSpPr>
              <p:nvPr/>
            </p:nvSpPr>
            <p:spPr bwMode="auto">
              <a:xfrm>
                <a:off x="3393" y="1452"/>
                <a:ext cx="50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 i="1"/>
                  <a:t>h</a:t>
                </a:r>
              </a:p>
            </p:txBody>
          </p:sp>
          <p:sp>
            <p:nvSpPr>
              <p:cNvPr id="25636" name="Line 28"/>
              <p:cNvSpPr>
                <a:spLocks noChangeShapeType="1"/>
              </p:cNvSpPr>
              <p:nvPr/>
            </p:nvSpPr>
            <p:spPr bwMode="auto">
              <a:xfrm>
                <a:off x="4163" y="1901"/>
                <a:ext cx="93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oval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37" name="Oval 29"/>
              <p:cNvSpPr>
                <a:spLocks noChangeArrowheads="1"/>
              </p:cNvSpPr>
              <p:nvPr/>
            </p:nvSpPr>
            <p:spPr bwMode="auto">
              <a:xfrm>
                <a:off x="5077" y="1885"/>
                <a:ext cx="40" cy="43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38" name="Text Box 30"/>
              <p:cNvSpPr txBox="1">
                <a:spLocks noChangeArrowheads="1"/>
              </p:cNvSpPr>
              <p:nvPr/>
            </p:nvSpPr>
            <p:spPr bwMode="auto">
              <a:xfrm>
                <a:off x="4578" y="1740"/>
                <a:ext cx="71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/>
                  <a:t>8</a:t>
                </a:r>
              </a:p>
            </p:txBody>
          </p:sp>
          <p:sp>
            <p:nvSpPr>
              <p:cNvPr id="25639" name="Text Box 31"/>
              <p:cNvSpPr txBox="1">
                <a:spLocks noChangeArrowheads="1"/>
              </p:cNvSpPr>
              <p:nvPr/>
            </p:nvSpPr>
            <p:spPr bwMode="auto">
              <a:xfrm>
                <a:off x="4185" y="1640"/>
                <a:ext cx="53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400" i="1"/>
                  <a:t>i</a:t>
                </a:r>
              </a:p>
            </p:txBody>
          </p:sp>
          <p:sp>
            <p:nvSpPr>
              <p:cNvPr id="25640" name="Rectangle 32"/>
              <p:cNvSpPr>
                <a:spLocks noChangeArrowheads="1"/>
              </p:cNvSpPr>
              <p:nvPr/>
            </p:nvSpPr>
            <p:spPr bwMode="auto">
              <a:xfrm>
                <a:off x="3214" y="1230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2400"/>
                  <a:t>6</a:t>
                </a:r>
              </a:p>
            </p:txBody>
          </p:sp>
        </p:grpSp>
      </p:grpSp>
      <p:sp>
        <p:nvSpPr>
          <p:cNvPr id="262177" name="Rectangle 33"/>
          <p:cNvSpPr>
            <a:spLocks noChangeArrowheads="1"/>
          </p:cNvSpPr>
          <p:nvPr/>
        </p:nvSpPr>
        <p:spPr bwMode="auto">
          <a:xfrm>
            <a:off x="1736725" y="3622675"/>
            <a:ext cx="5537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rtl="0">
              <a:spcBef>
                <a:spcPct val="50000"/>
              </a:spcBef>
            </a:pPr>
            <a:r>
              <a:rPr lang="en-US" sz="3600" b="1">
                <a:solidFill>
                  <a:srgbClr val="0000CC"/>
                </a:solidFill>
              </a:rPr>
              <a:t>(</a:t>
            </a:r>
            <a:r>
              <a:rPr lang="en-US" sz="3600" b="1" i="1">
                <a:solidFill>
                  <a:srgbClr val="0000CC"/>
                </a:solidFill>
              </a:rPr>
              <a:t>aceg + acfh + bdeg + bdfh</a:t>
            </a:r>
            <a:r>
              <a:rPr lang="en-US" sz="3600" b="1">
                <a:solidFill>
                  <a:srgbClr val="0000CC"/>
                </a:solidFill>
              </a:rPr>
              <a:t>)</a:t>
            </a:r>
            <a:r>
              <a:rPr lang="en-US" sz="3600" b="1" i="1">
                <a:solidFill>
                  <a:srgbClr val="0000CC"/>
                </a:solidFill>
              </a:rPr>
              <a:t>i</a:t>
            </a:r>
          </a:p>
        </p:txBody>
      </p:sp>
      <p:sp>
        <p:nvSpPr>
          <p:cNvPr id="262178" name="Rectangle 34"/>
          <p:cNvSpPr>
            <a:spLocks noChangeArrowheads="1"/>
          </p:cNvSpPr>
          <p:nvPr/>
        </p:nvSpPr>
        <p:spPr bwMode="auto">
          <a:xfrm>
            <a:off x="1766888" y="4362450"/>
            <a:ext cx="5537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rtl="0">
              <a:spcBef>
                <a:spcPct val="50000"/>
              </a:spcBef>
            </a:pPr>
            <a:r>
              <a:rPr lang="en-US" sz="3600" b="1" i="1">
                <a:solidFill>
                  <a:srgbClr val="008000"/>
                </a:solidFill>
              </a:rPr>
              <a:t>a</a:t>
            </a:r>
            <a:r>
              <a:rPr lang="en-US" sz="3600" b="1">
                <a:solidFill>
                  <a:srgbClr val="008000"/>
                </a:solidFill>
              </a:rPr>
              <a:t>(</a:t>
            </a:r>
            <a:r>
              <a:rPr lang="en-US" sz="3600" b="1" i="1">
                <a:solidFill>
                  <a:srgbClr val="008000"/>
                </a:solidFill>
              </a:rPr>
              <a:t>cegi + cfhi</a:t>
            </a:r>
            <a:r>
              <a:rPr lang="en-US" sz="3600" b="1">
                <a:solidFill>
                  <a:srgbClr val="008000"/>
                </a:solidFill>
              </a:rPr>
              <a:t>)</a:t>
            </a:r>
            <a:r>
              <a:rPr lang="en-US" sz="3600" b="1" i="1">
                <a:solidFill>
                  <a:srgbClr val="008000"/>
                </a:solidFill>
              </a:rPr>
              <a:t>+b</a:t>
            </a:r>
            <a:r>
              <a:rPr lang="en-US" sz="3600" b="1">
                <a:solidFill>
                  <a:srgbClr val="008000"/>
                </a:solidFill>
              </a:rPr>
              <a:t>(</a:t>
            </a:r>
            <a:r>
              <a:rPr lang="en-US" sz="3600" b="1" i="1">
                <a:solidFill>
                  <a:srgbClr val="008000"/>
                </a:solidFill>
              </a:rPr>
              <a:t>degi + dfhi</a:t>
            </a:r>
            <a:r>
              <a:rPr lang="en-US" sz="3600" b="1">
                <a:solidFill>
                  <a:srgbClr val="008000"/>
                </a:solidFill>
              </a:rPr>
              <a:t>)</a:t>
            </a:r>
            <a:endParaRPr lang="en-US" sz="3600" b="1" i="1">
              <a:solidFill>
                <a:srgbClr val="008000"/>
              </a:solidFill>
            </a:endParaRPr>
          </a:p>
        </p:txBody>
      </p:sp>
      <p:sp>
        <p:nvSpPr>
          <p:cNvPr id="25609" name="Text Box 36"/>
          <p:cNvSpPr txBox="1">
            <a:spLocks noChangeArrowheads="1"/>
          </p:cNvSpPr>
          <p:nvPr/>
        </p:nvSpPr>
        <p:spPr bwMode="auto">
          <a:xfrm>
            <a:off x="0" y="2862263"/>
            <a:ext cx="19431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rtl="0" eaLnBrk="1" hangingPunct="1">
              <a:spcBef>
                <a:spcPct val="50000"/>
              </a:spcBef>
            </a:pPr>
            <a:r>
              <a:rPr lang="en-US" sz="1800" b="1"/>
              <a:t>Canonical expression:</a:t>
            </a:r>
            <a:endParaRPr lang="ru-RU" sz="1800" b="1"/>
          </a:p>
        </p:txBody>
      </p:sp>
      <p:grpSp>
        <p:nvGrpSpPr>
          <p:cNvPr id="262182" name="Group 38"/>
          <p:cNvGrpSpPr>
            <a:grpSpLocks/>
          </p:cNvGrpSpPr>
          <p:nvPr/>
        </p:nvGrpSpPr>
        <p:grpSpPr bwMode="auto">
          <a:xfrm>
            <a:off x="0" y="5181600"/>
            <a:ext cx="7683500" cy="830263"/>
            <a:chOff x="0" y="3264"/>
            <a:chExt cx="3667" cy="523"/>
          </a:xfrm>
        </p:grpSpPr>
        <p:sp>
          <p:nvSpPr>
            <p:cNvPr id="25611" name="Text Box 35"/>
            <p:cNvSpPr txBox="1">
              <a:spLocks noChangeArrowheads="1"/>
            </p:cNvSpPr>
            <p:nvPr/>
          </p:nvSpPr>
          <p:spPr bwMode="auto">
            <a:xfrm>
              <a:off x="1154" y="3302"/>
              <a:ext cx="2513" cy="4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just" rtl="0" eaLnBrk="1" hangingPunct="1">
                <a:spcBef>
                  <a:spcPct val="50000"/>
                </a:spcBef>
              </a:pPr>
              <a:r>
                <a:rPr lang="en-US" sz="4400" b="1">
                  <a:solidFill>
                    <a:srgbClr val="FF0000"/>
                  </a:solidFill>
                </a:rPr>
                <a:t>(</a:t>
              </a:r>
              <a:r>
                <a:rPr lang="en-US" sz="4400" b="1" i="1">
                  <a:solidFill>
                    <a:srgbClr val="FF0000"/>
                  </a:solidFill>
                </a:rPr>
                <a:t>ac + bd</a:t>
              </a:r>
              <a:r>
                <a:rPr lang="en-US" sz="4400" b="1">
                  <a:solidFill>
                    <a:srgbClr val="FF0000"/>
                  </a:solidFill>
                </a:rPr>
                <a:t>)(</a:t>
              </a:r>
              <a:r>
                <a:rPr lang="en-US" sz="4400" b="1" i="1">
                  <a:solidFill>
                    <a:srgbClr val="FF0000"/>
                  </a:solidFill>
                </a:rPr>
                <a:t>eg + fh)i</a:t>
              </a:r>
            </a:p>
          </p:txBody>
        </p:sp>
        <p:sp>
          <p:nvSpPr>
            <p:cNvPr id="25612" name="Text Box 37"/>
            <p:cNvSpPr txBox="1">
              <a:spLocks noChangeArrowheads="1"/>
            </p:cNvSpPr>
            <p:nvPr/>
          </p:nvSpPr>
          <p:spPr bwMode="auto">
            <a:xfrm>
              <a:off x="0" y="3264"/>
              <a:ext cx="1224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rtl="0" eaLnBrk="1" hangingPunct="1">
                <a:spcBef>
                  <a:spcPct val="50000"/>
                </a:spcBef>
              </a:pPr>
              <a:r>
                <a:rPr lang="en-US" sz="2400" b="1" dirty="0"/>
                <a:t>Optimal representation:</a:t>
              </a:r>
              <a:endParaRPr lang="ru-RU" sz="24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2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2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2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2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62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2177" grpId="0" autoUpdateAnimBg="0"/>
      <p:bldP spid="262178" grpId="0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e-IL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e-IL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Teamwork</Template>
  <TotalTime>21015</TotalTime>
  <Words>1764</Words>
  <Application>Microsoft Office PowerPoint</Application>
  <PresentationFormat>On-screen Show (4:3)</PresentationFormat>
  <Paragraphs>560</Paragraphs>
  <Slides>42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6" baseType="lpstr">
      <vt:lpstr>Times New Roman</vt:lpstr>
      <vt:lpstr>Arial</vt:lpstr>
      <vt:lpstr>Default Design</vt:lpstr>
      <vt:lpstr>Microsoft Equation 3.0</vt:lpstr>
      <vt:lpstr>Algebraic Expressions of Rhomboidal Graphs</vt:lpstr>
      <vt:lpstr>We investigate relationship between   algebraic expressions and two-  terminal directed acyclic graphs   (st-dags) and estimate the length of   the shortest expression. </vt:lpstr>
      <vt:lpstr>The Goal:</vt:lpstr>
      <vt:lpstr>ab + ac + ad</vt:lpstr>
      <vt:lpstr>Relationship between Graphs and Algebraic Expressions</vt:lpstr>
      <vt:lpstr>Relationship between Graphs and Algebraic Expressions</vt:lpstr>
      <vt:lpstr>PowerPoint Presentation</vt:lpstr>
      <vt:lpstr>PowerPoint Presentation</vt:lpstr>
      <vt:lpstr>Examples of St-dag Expressions</vt:lpstr>
      <vt:lpstr>St-dag Expressions of Series-Parallel Graphs</vt:lpstr>
      <vt:lpstr>An st-dag is series-parallel (SP) if and only if it does not contain a subgraph homeomorphic to the forbidden graph.</vt:lpstr>
      <vt:lpstr>PowerPoint Presentation</vt:lpstr>
      <vt:lpstr>Rhomboid </vt:lpstr>
      <vt:lpstr>Square Rhomboid (SR) </vt:lpstr>
      <vt:lpstr>Full Square Rhomboid (FSR) </vt:lpstr>
      <vt:lpstr>PowerPoint Presentation</vt:lpstr>
      <vt:lpstr>PowerPoint Presentation</vt:lpstr>
      <vt:lpstr>Decomposition Methods</vt:lpstr>
      <vt:lpstr>Square Rhomboid – 2-VDM </vt:lpstr>
      <vt:lpstr>PowerPoint Presentation</vt:lpstr>
      <vt:lpstr>PowerPoint Presentation</vt:lpstr>
      <vt:lpstr>PowerPoint Presentation</vt:lpstr>
      <vt:lpstr>  Decomposition of     </vt:lpstr>
      <vt:lpstr>PowerPoint Presentation</vt:lpstr>
      <vt:lpstr>Square Rhomboid – 1-VDM </vt:lpstr>
      <vt:lpstr>PowerPoint Presentation</vt:lpstr>
      <vt:lpstr>PowerPoint Presentation</vt:lpstr>
      <vt:lpstr>PowerPoint Presentation</vt:lpstr>
      <vt:lpstr>  Decomposition of     </vt:lpstr>
      <vt:lpstr>PowerPoint Presentation</vt:lpstr>
      <vt:lpstr>Square Rhomboid: 1-VDM against 2-VDM</vt:lpstr>
      <vt:lpstr>Full Square Rhomboid – 2-VDM </vt:lpstr>
      <vt:lpstr>PowerPoint Presentation</vt:lpstr>
      <vt:lpstr>Full Square Rhomboid – 1-VDM </vt:lpstr>
      <vt:lpstr>Full Square Rhomboid – 1-VDM </vt:lpstr>
      <vt:lpstr>PowerPoint Presentation</vt:lpstr>
      <vt:lpstr>Full Square Rhomboid: 1-VDM against 2-VDM</vt:lpstr>
      <vt:lpstr>PowerPoint Presentation</vt:lpstr>
      <vt:lpstr>Despite on the asymptotic advantage of 2-VDM for FSR, expressions constructed by 1-VDM are shorter for small n:</vt:lpstr>
      <vt:lpstr>Full Square Rhomboid – Modified 2-VDM</vt:lpstr>
      <vt:lpstr>Open Problem</vt:lpstr>
      <vt:lpstr>Conclusions</vt:lpstr>
    </vt:vector>
  </TitlesOfParts>
  <Company>מכון אקדמי טכנולוגי חולון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st-Connectedness Problem for a Fibonacci Graph</dc:title>
  <dc:creator>HAIT USER</dc:creator>
  <cp:lastModifiedBy>Admin</cp:lastModifiedBy>
  <cp:revision>839</cp:revision>
  <dcterms:created xsi:type="dcterms:W3CDTF">2002-08-25T17:05:18Z</dcterms:created>
  <dcterms:modified xsi:type="dcterms:W3CDTF">2015-02-05T01:07:27Z</dcterms:modified>
</cp:coreProperties>
</file>