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84" r:id="rId3"/>
    <p:sldId id="257" r:id="rId4"/>
    <p:sldId id="258" r:id="rId5"/>
    <p:sldId id="279" r:id="rId6"/>
    <p:sldId id="260" r:id="rId7"/>
    <p:sldId id="285" r:id="rId8"/>
    <p:sldId id="282" r:id="rId9"/>
    <p:sldId id="262" r:id="rId10"/>
    <p:sldId id="261" r:id="rId11"/>
    <p:sldId id="283" r:id="rId12"/>
    <p:sldId id="267" r:id="rId13"/>
    <p:sldId id="268" r:id="rId14"/>
    <p:sldId id="281" r:id="rId15"/>
    <p:sldId id="271" r:id="rId16"/>
    <p:sldId id="272" r:id="rId17"/>
    <p:sldId id="277" r:id="rId18"/>
    <p:sldId id="276" r:id="rId19"/>
    <p:sldId id="273" r:id="rId20"/>
    <p:sldId id="280" r:id="rId21"/>
    <p:sldId id="274" r:id="rId22"/>
    <p:sldId id="278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89" autoAdjust="0"/>
    <p:restoredTop sz="87850" autoAdjust="0"/>
  </p:normalViewPr>
  <p:slideViewPr>
    <p:cSldViewPr>
      <p:cViewPr varScale="1">
        <p:scale>
          <a:sx n="61" d="100"/>
          <a:sy n="6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2F0D5-4A79-4A0B-84DD-0C2779C50545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A283C-546E-4B03-95DB-1DD3B73FF7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950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Establish a baseline argument that not dominated objects are preferable.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3449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18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</a:t>
            </a:r>
            <a:r>
              <a:rPr lang="en-US" baseline="0" dirty="0" smtClean="0"/>
              <a:t> you should say that each object has set of attributes and there is pair wise probability b/w every pair of attribute values. These probability values can be extracted from user 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185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Probabilty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that O is a skyline object is  one minus probability that other objects  are preferred to O.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findout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 probability that other objects preferred to O, we should  find out all the joint probabilities and use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 smtClean="0">
                <a:latin typeface="Times New Roman" pitchFamily="18" charset="0"/>
                <a:cs typeface="Times New Roman" pitchFamily="18" charset="0"/>
              </a:rPr>
              <a:t>Inclusion exclusion principle to get whole probability.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7553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what is 1, 13 and so on. For example 13 is the probability that Q1^Q3 </a:t>
            </a:r>
            <a:r>
              <a:rPr lang="en-US" baseline="0" dirty="0" err="1" smtClean="0"/>
              <a:t>prefered</a:t>
            </a:r>
            <a:r>
              <a:rPr lang="en-US" baseline="0" dirty="0" smtClean="0"/>
              <a:t> to O.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3305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4348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232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A283C-546E-4B03-95DB-1DD3B73FF71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2BC2704-C55F-422F-BAF2-4323E9417582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16A1F9-4B1E-466A-96F1-572D707E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381000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Bi-directional Search for Skyline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Probability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334000"/>
            <a:ext cx="6172200" cy="1371600"/>
          </a:xfrm>
        </p:spPr>
        <p:txBody>
          <a:bodyPr/>
          <a:lstStyle/>
          <a:p>
            <a:r>
              <a:rPr lang="en-US" dirty="0" smtClean="0"/>
              <a:t>Presented by</a:t>
            </a:r>
          </a:p>
          <a:p>
            <a:r>
              <a:rPr lang="en-US" dirty="0" err="1" smtClean="0"/>
              <a:t>Anubhuti</a:t>
            </a:r>
            <a:r>
              <a:rPr lang="en-US" dirty="0" smtClean="0"/>
              <a:t> </a:t>
            </a:r>
            <a:r>
              <a:rPr lang="en-US" dirty="0" err="1" smtClean="0"/>
              <a:t>Garg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743200" y="2362200"/>
            <a:ext cx="6172200" cy="1371600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b="1" dirty="0" smtClean="0">
                <a:solidFill>
                  <a:schemeClr val="tx2"/>
                </a:solidFill>
              </a:rPr>
              <a:t>Authors: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Arun K.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Pujari, Venkateswara Rao Kagita,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Anubhuti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Garg, Vineet Padmanabhan,</a:t>
            </a:r>
            <a:endParaRPr lang="en-US" b="1" dirty="0" smtClean="0">
              <a:solidFill>
                <a:schemeClr val="tx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done at AI Lab, SCIS, University of Hyderabad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4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673" y="0"/>
            <a:ext cx="7543800" cy="717550"/>
          </a:xfrm>
        </p:spPr>
        <p:txBody>
          <a:bodyPr/>
          <a:lstStyle/>
          <a:p>
            <a:r>
              <a:rPr lang="en-US" dirty="0" smtClean="0"/>
              <a:t>How to compute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"/>
          </p:nvPr>
        </p:nvSpPr>
        <p:spPr>
          <a:xfrm>
            <a:off x="6226629" y="0"/>
            <a:ext cx="2819400" cy="42976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3" name="TextBox 32"/>
              <p:cNvSpPr txBox="1"/>
              <p:nvPr/>
            </p:nvSpPr>
            <p:spPr>
              <a:xfrm>
                <a:off x="319427" y="1002661"/>
                <a:ext cx="39869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sky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 = 1+∑</m:t>
                      </m:r>
                      <m:r>
                        <m:rPr>
                          <m:nor/>
                        </m:rPr>
                        <a:rPr lang="en-US" i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=1 (−1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i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∑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∊2</m:t>
                      </m:r>
                      <m:r>
                        <m:rPr>
                          <m:nor/>
                        </m:rPr>
                        <a:rPr lang="en-US" sz="1100" i="1" baseline="30000" dirty="0" smtClean="0">
                          <a:latin typeface="Lucida Sans Unicode"/>
                          <a:cs typeface="Lucida Sans Unicode"/>
                        </a:rPr>
                        <m:t>θ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, |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J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|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Pr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EJ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27" y="1002661"/>
                <a:ext cx="3986989" cy="3693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t="-8197" r="-168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76200" y="6096000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(a1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a2)=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(a2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(a1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a3)=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(a3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a1)=0.5</a:t>
            </a:r>
          </a:p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(b1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b2)=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(b2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(b1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b3)=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(b3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b1)=0.5</a:t>
            </a:r>
          </a:p>
        </p:txBody>
      </p:sp>
      <p:sp>
        <p:nvSpPr>
          <p:cNvPr id="35" name="Oval 34"/>
          <p:cNvSpPr/>
          <p:nvPr/>
        </p:nvSpPr>
        <p:spPr>
          <a:xfrm>
            <a:off x="1828800" y="4833257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28194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7338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46482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9906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1524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2819400" y="26670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1234</a:t>
            </a:r>
            <a:endParaRPr lang="en-US" dirty="0"/>
          </a:p>
        </p:txBody>
      </p:sp>
      <p:sp>
        <p:nvSpPr>
          <p:cNvPr id="56" name="Oval 55"/>
          <p:cNvSpPr/>
          <p:nvPr/>
        </p:nvSpPr>
        <p:spPr>
          <a:xfrm>
            <a:off x="1828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26670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5052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43434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5257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61" name="Oval 60"/>
          <p:cNvSpPr/>
          <p:nvPr/>
        </p:nvSpPr>
        <p:spPr>
          <a:xfrm>
            <a:off x="25908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124</a:t>
            </a:r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35814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134</a:t>
            </a:r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4572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1061357" y="1809374"/>
            <a:ext cx="1562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 0.1875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248400" y="4724400"/>
            <a:ext cx="696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0.5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172200" y="4038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0.0625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6172200" y="3352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0.4375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61722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0.0625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1061357" y="1440042"/>
            <a:ext cx="1110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1 - 0.5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1981200" y="14594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+ 0.0625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2971800" y="1447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- 0.4375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3886200" y="1447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+ 0.0625</a:t>
            </a:r>
            <a:endParaRPr lang="en-US" dirty="0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6698630" y="4953000"/>
            <a:ext cx="2445370" cy="1447800"/>
            <a:chOff x="2577" y="1430"/>
            <a:chExt cx="1296" cy="67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2" name="AutoShape 9"/>
            <p:cNvSpPr>
              <a:spLocks noChangeArrowheads="1"/>
            </p:cNvSpPr>
            <p:nvPr/>
          </p:nvSpPr>
          <p:spPr bwMode="auto">
            <a:xfrm>
              <a:off x="2577" y="1430"/>
              <a:ext cx="1296" cy="672"/>
            </a:xfrm>
            <a:prstGeom prst="cloudCallout">
              <a:avLst>
                <a:gd name="adj1" fmla="val -34847"/>
                <a:gd name="adj2" fmla="val 63233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0"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2702" y="1606"/>
              <a:ext cx="945" cy="3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0" lang="en-US" altLang="zh-TW" dirty="0" smtClean="0">
                  <a:solidFill>
                    <a:schemeClr val="accent2">
                      <a:lumMod val="75000"/>
                    </a:schemeClr>
                  </a:solidFill>
                </a:rPr>
                <a:t>Complexity: </a:t>
              </a:r>
              <a:r>
                <a:rPr kumimoji="0" lang="en-US" altLang="zh-TW" b="1" dirty="0" smtClean="0">
                  <a:solidFill>
                    <a:schemeClr val="accent2">
                      <a:lumMod val="75000"/>
                    </a:schemeClr>
                  </a:solidFill>
                </a:rPr>
                <a:t>O(d.2</a:t>
              </a:r>
              <a:r>
                <a:rPr kumimoji="0" lang="en-US" altLang="zh-TW" sz="1600" b="1" baseline="30000" dirty="0" smtClean="0">
                  <a:solidFill>
                    <a:schemeClr val="accent2">
                      <a:lumMod val="75000"/>
                    </a:schemeClr>
                  </a:solidFill>
                </a:rPr>
                <a:t>n</a:t>
              </a:r>
              <a:r>
                <a:rPr kumimoji="0" lang="en-US" altLang="zh-TW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)</a:t>
              </a:r>
              <a:endParaRPr kumimoji="0" lang="en-US" altLang="zh-TW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aphicFrame>
        <p:nvGraphicFramePr>
          <p:cNvPr id="42" name="Content Placeholder 10"/>
          <p:cNvGraphicFramePr>
            <a:graphicFrameLocks noGrp="1"/>
          </p:cNvGraphicFramePr>
          <p:nvPr>
            <p:ph sz="quarter" idx="2"/>
          </p:nvPr>
        </p:nvGraphicFramePr>
        <p:xfrm>
          <a:off x="6324600" y="457199"/>
          <a:ext cx="2362200" cy="2220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8936"/>
                <a:gridCol w="633664"/>
                <a:gridCol w="609600"/>
              </a:tblGrid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Objects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3916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b2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5247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5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3600"/>
            <a:ext cx="75438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Proposed heuristic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673" y="0"/>
            <a:ext cx="7543800" cy="717550"/>
          </a:xfrm>
        </p:spPr>
        <p:txBody>
          <a:bodyPr/>
          <a:lstStyle/>
          <a:p>
            <a:r>
              <a:rPr lang="en-US" dirty="0" smtClean="0"/>
              <a:t>Zero Contributing Set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"/>
          </p:nvPr>
        </p:nvSpPr>
        <p:spPr>
          <a:xfrm>
            <a:off x="6226629" y="0"/>
            <a:ext cx="2819400" cy="42976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1828800" y="4833257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28194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7338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46482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9906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1524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2819400" y="26670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1234</a:t>
            </a:r>
            <a:endParaRPr lang="en-US" dirty="0"/>
          </a:p>
        </p:txBody>
      </p:sp>
      <p:sp>
        <p:nvSpPr>
          <p:cNvPr id="56" name="Oval 55"/>
          <p:cNvSpPr/>
          <p:nvPr/>
        </p:nvSpPr>
        <p:spPr>
          <a:xfrm>
            <a:off x="1828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26670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5052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43434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5257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61" name="Oval 60"/>
          <p:cNvSpPr/>
          <p:nvPr/>
        </p:nvSpPr>
        <p:spPr>
          <a:xfrm>
            <a:off x="25908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124</a:t>
            </a:r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35814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134</a:t>
            </a:r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4572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34" name="Line Callout 3 (Accent Bar) 33"/>
          <p:cNvSpPr/>
          <p:nvPr/>
        </p:nvSpPr>
        <p:spPr>
          <a:xfrm>
            <a:off x="1390650" y="5644243"/>
            <a:ext cx="2647950" cy="990600"/>
          </a:xfrm>
          <a:prstGeom prst="accentCallout3">
            <a:avLst>
              <a:gd name="adj1" fmla="val 19849"/>
              <a:gd name="adj2" fmla="val -11143"/>
              <a:gd name="adj3" fmla="val 18750"/>
              <a:gd name="adj4" fmla="val -21254"/>
              <a:gd name="adj5" fmla="val -23077"/>
              <a:gd name="adj6" fmla="val -21778"/>
              <a:gd name="adj7" fmla="val -115608"/>
              <a:gd name="adj8" fmla="val 1986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Attributes other than O’s attributes: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{a2, a3; b2, b3}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478971" y="1001485"/>
            <a:ext cx="3429000" cy="1344386"/>
          </a:xfrm>
          <a:prstGeom prst="wedgeEllipseCallout">
            <a:avLst>
              <a:gd name="adj1" fmla="val 23611"/>
              <a:gd name="adj2" fmla="val 37609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Zero Contributing set</a:t>
            </a:r>
            <a:endParaRPr lang="en-US" dirty="0"/>
          </a:p>
        </p:txBody>
      </p:sp>
      <p:sp>
        <p:nvSpPr>
          <p:cNvPr id="44" name="Line Callout 3 (Accent Bar) 43"/>
          <p:cNvSpPr/>
          <p:nvPr/>
        </p:nvSpPr>
        <p:spPr>
          <a:xfrm>
            <a:off x="2247900" y="1001485"/>
            <a:ext cx="2324100" cy="9906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66809"/>
              <a:gd name="adj8" fmla="val 37101"/>
            </a:avLst>
          </a:prstGeom>
          <a:solidFill>
            <a:schemeClr val="bg1"/>
          </a:solidFill>
          <a:ln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Attributes other than O’s attributes:</a:t>
            </a:r>
          </a:p>
          <a:p>
            <a:pPr algn="ctr"/>
            <a:r>
              <a:rPr lang="en-US" dirty="0" smtClean="0"/>
              <a:t>{a2, a3; b2, b3}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90600" y="5649686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</a:t>
            </a:r>
            <a:r>
              <a:rPr lang="en-US" dirty="0" smtClean="0"/>
              <a:t>(13) = </a:t>
            </a:r>
            <a:r>
              <a:rPr lang="en-US" dirty="0" err="1" smtClean="0"/>
              <a:t>Pr</a:t>
            </a:r>
            <a:r>
              <a:rPr lang="en-US" dirty="0" smtClean="0"/>
              <a:t>(123) = </a:t>
            </a:r>
            <a:r>
              <a:rPr lang="en-US" dirty="0" err="1" smtClean="0"/>
              <a:t>Pr</a:t>
            </a:r>
            <a:r>
              <a:rPr lang="en-US" dirty="0" smtClean="0"/>
              <a:t>(134) = </a:t>
            </a:r>
            <a:r>
              <a:rPr lang="en-US" dirty="0" err="1" smtClean="0"/>
              <a:t>Pr</a:t>
            </a:r>
            <a:r>
              <a:rPr lang="en-US" dirty="0" smtClean="0"/>
              <a:t>(1234) = 0.0625</a:t>
            </a:r>
            <a:endParaRPr lang="en-US" dirty="0"/>
          </a:p>
        </p:txBody>
      </p:sp>
      <p:graphicFrame>
        <p:nvGraphicFramePr>
          <p:cNvPr id="25" name="Content Placeholder 10"/>
          <p:cNvGraphicFramePr>
            <a:graphicFrameLocks noGrp="1"/>
          </p:cNvGraphicFramePr>
          <p:nvPr>
            <p:ph sz="quarter" idx="2"/>
          </p:nvPr>
        </p:nvGraphicFramePr>
        <p:xfrm>
          <a:off x="6248399" y="457199"/>
          <a:ext cx="2514600" cy="2220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1125"/>
                <a:gridCol w="674546"/>
                <a:gridCol w="648929"/>
              </a:tblGrid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Objects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3916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b2</a:t>
                      </a:r>
                      <a:endParaRPr lang="en-US" sz="1800" dirty="0"/>
                    </a:p>
                  </a:txBody>
                  <a:tcPr/>
                </a:tc>
              </a:tr>
              <a:tr h="3483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8387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" grpId="0" animBg="1"/>
      <p:bldP spid="44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2139077"/>
              </p:ext>
            </p:extLst>
          </p:nvPr>
        </p:nvGraphicFramePr>
        <p:xfrm>
          <a:off x="1523999" y="2514602"/>
          <a:ext cx="5334004" cy="3657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4452"/>
                <a:gridCol w="1032388"/>
                <a:gridCol w="1032388"/>
                <a:gridCol w="1032388"/>
                <a:gridCol w="1032388"/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Object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24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1143000"/>
          </a:xfrm>
        </p:spPr>
        <p:txBody>
          <a:bodyPr/>
          <a:lstStyle/>
          <a:p>
            <a:r>
              <a:rPr lang="en-US" sz="3200" dirty="0" smtClean="0"/>
              <a:t>Algorithm</a:t>
            </a:r>
            <a:r>
              <a:rPr lang="en-US" dirty="0" smtClean="0"/>
              <a:t> </a:t>
            </a:r>
            <a:r>
              <a:rPr lang="en-US" sz="3200" dirty="0" smtClean="0"/>
              <a:t>Demonstration</a:t>
            </a:r>
            <a:br>
              <a:rPr lang="en-US" sz="3200" dirty="0" smtClean="0"/>
            </a:b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81000" y="1752600"/>
            <a:ext cx="2583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Working Example 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4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324600" y="3962400"/>
            <a:ext cx="2520950" cy="2819400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600" dirty="0" err="1" smtClean="0"/>
              <a:t>Suplist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{12345}</a:t>
            </a:r>
          </a:p>
          <a:p>
            <a:r>
              <a:rPr lang="en-US" sz="1600" dirty="0" err="1" smtClean="0">
                <a:sym typeface="Wingdings" pitchFamily="2" charset="2"/>
              </a:rPr>
              <a:t>Minlist</a:t>
            </a:r>
            <a:r>
              <a:rPr lang="en-US" sz="1600" dirty="0" smtClean="0">
                <a:sym typeface="Wingdings" pitchFamily="2" charset="2"/>
              </a:rPr>
              <a:t>  {1,2, 3, 4, 5}</a:t>
            </a:r>
          </a:p>
          <a:p>
            <a:r>
              <a:rPr lang="en-US" sz="1600" dirty="0" err="1" smtClean="0">
                <a:sym typeface="Wingdings" pitchFamily="2" charset="2"/>
              </a:rPr>
              <a:t>delList</a:t>
            </a:r>
            <a:r>
              <a:rPr lang="en-US" sz="1600" dirty="0" smtClean="0">
                <a:sym typeface="Wingdings" pitchFamily="2" charset="2"/>
              </a:rPr>
              <a:t>   { }</a:t>
            </a:r>
          </a:p>
          <a:p>
            <a:r>
              <a:rPr lang="en-US" sz="1600" dirty="0">
                <a:sym typeface="Wingdings" pitchFamily="2" charset="2"/>
              </a:rPr>
              <a:t> </a:t>
            </a:r>
            <a:endParaRPr lang="en-US" sz="1600" dirty="0"/>
          </a:p>
        </p:txBody>
      </p:sp>
      <p:sp>
        <p:nvSpPr>
          <p:cNvPr id="35" name="Oval 34"/>
          <p:cNvSpPr/>
          <p:nvPr/>
        </p:nvSpPr>
        <p:spPr>
          <a:xfrm>
            <a:off x="979714" y="64008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19703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28847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7991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2438400" y="685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12345</a:t>
            </a:r>
            <a:endParaRPr lang="en-US" dirty="0"/>
          </a:p>
        </p:txBody>
      </p:sp>
      <p:sp>
        <p:nvSpPr>
          <p:cNvPr id="30" name="Title 6"/>
          <p:cNvSpPr txBox="1">
            <a:spLocks/>
          </p:cNvSpPr>
          <p:nvPr/>
        </p:nvSpPr>
        <p:spPr>
          <a:xfrm>
            <a:off x="99673" y="0"/>
            <a:ext cx="4739027" cy="5238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69965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Oval 39"/>
          <p:cNvSpPr/>
          <p:nvPr/>
        </p:nvSpPr>
        <p:spPr>
          <a:xfrm>
            <a:off x="4724400" y="6346372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2139077"/>
              </p:ext>
            </p:extLst>
          </p:nvPr>
        </p:nvGraphicFramePr>
        <p:xfrm>
          <a:off x="6379029" y="569232"/>
          <a:ext cx="2362200" cy="311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457200"/>
                <a:gridCol w="457200"/>
                <a:gridCol w="457200"/>
                <a:gridCol w="4572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Line Callout 2 42"/>
          <p:cNvSpPr/>
          <p:nvPr/>
        </p:nvSpPr>
        <p:spPr>
          <a:xfrm>
            <a:off x="3962400" y="97971"/>
            <a:ext cx="18288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3115"/>
              <a:gd name="adj6" fmla="val -2815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c2; d2}</a:t>
            </a:r>
            <a:endParaRPr lang="en-US" dirty="0"/>
          </a:p>
        </p:txBody>
      </p:sp>
      <p:sp>
        <p:nvSpPr>
          <p:cNvPr id="46" name="Line Callout 2 45"/>
          <p:cNvSpPr/>
          <p:nvPr/>
        </p:nvSpPr>
        <p:spPr>
          <a:xfrm>
            <a:off x="762000" y="5704114"/>
            <a:ext cx="990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197400"/>
              <a:gd name="adj6" fmla="val 426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b2}</a:t>
            </a:r>
            <a:endParaRPr lang="en-US" dirty="0"/>
          </a:p>
        </p:txBody>
      </p:sp>
      <p:sp>
        <p:nvSpPr>
          <p:cNvPr id="50" name="Line Callout 2 49"/>
          <p:cNvSpPr/>
          <p:nvPr/>
        </p:nvSpPr>
        <p:spPr>
          <a:xfrm>
            <a:off x="1828800" y="5704114"/>
            <a:ext cx="990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188829"/>
              <a:gd name="adj6" fmla="val 317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{c2; d2}</a:t>
            </a:r>
            <a:endParaRPr lang="en-US" dirty="0"/>
          </a:p>
        </p:txBody>
      </p:sp>
      <p:sp>
        <p:nvSpPr>
          <p:cNvPr id="51" name="Line Callout 2 50"/>
          <p:cNvSpPr/>
          <p:nvPr/>
        </p:nvSpPr>
        <p:spPr>
          <a:xfrm>
            <a:off x="2895600" y="5704114"/>
            <a:ext cx="990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171686"/>
              <a:gd name="adj6" fmla="val 1086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{b2; c2}</a:t>
            </a:r>
            <a:endParaRPr lang="en-US" dirty="0"/>
          </a:p>
        </p:txBody>
      </p:sp>
      <p:sp>
        <p:nvSpPr>
          <p:cNvPr id="52" name="Line Callout 2 51"/>
          <p:cNvSpPr/>
          <p:nvPr/>
        </p:nvSpPr>
        <p:spPr>
          <a:xfrm>
            <a:off x="3962400" y="5704114"/>
            <a:ext cx="990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154543"/>
              <a:gd name="adj6" fmla="val 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{b2; d2}</a:t>
            </a:r>
            <a:endParaRPr lang="en-US" dirty="0"/>
          </a:p>
        </p:txBody>
      </p:sp>
      <p:sp>
        <p:nvSpPr>
          <p:cNvPr id="53" name="Line Callout 2 52"/>
          <p:cNvSpPr/>
          <p:nvPr/>
        </p:nvSpPr>
        <p:spPr>
          <a:xfrm>
            <a:off x="5029200" y="5693228"/>
            <a:ext cx="990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154544"/>
              <a:gd name="adj6" fmla="val -12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{d2}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340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  <p:bldP spid="46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324600" y="3962400"/>
            <a:ext cx="2520950" cy="2819400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600" dirty="0" err="1" smtClean="0"/>
              <a:t>Suplist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{12345}</a:t>
            </a:r>
          </a:p>
          <a:p>
            <a:r>
              <a:rPr lang="en-US" sz="1600" dirty="0" err="1" smtClean="0">
                <a:sym typeface="Wingdings" pitchFamily="2" charset="2"/>
              </a:rPr>
              <a:t>Minlist</a:t>
            </a:r>
            <a:r>
              <a:rPr lang="en-US" sz="1600" dirty="0" smtClean="0">
                <a:sym typeface="Wingdings" pitchFamily="2" charset="2"/>
              </a:rPr>
              <a:t>  {12, 13, 14, 15, 23, 24, 25, 34, 35, 45}</a:t>
            </a:r>
          </a:p>
          <a:p>
            <a:r>
              <a:rPr lang="en-US" sz="1600" dirty="0" err="1" smtClean="0">
                <a:sym typeface="Wingdings" pitchFamily="2" charset="2"/>
              </a:rPr>
              <a:t>delList</a:t>
            </a:r>
            <a:r>
              <a:rPr lang="en-US" sz="1600" dirty="0" smtClean="0">
                <a:sym typeface="Wingdings" pitchFamily="2" charset="2"/>
              </a:rPr>
              <a:t>   { }</a:t>
            </a:r>
          </a:p>
          <a:p>
            <a:r>
              <a:rPr lang="en-US" sz="1600" dirty="0">
                <a:sym typeface="Wingdings" pitchFamily="2" charset="2"/>
              </a:rPr>
              <a:t> </a:t>
            </a:r>
            <a:r>
              <a:rPr lang="en-US" sz="1600" dirty="0" smtClean="0">
                <a:sym typeface="Wingdings" pitchFamily="2" charset="2"/>
              </a:rPr>
              <a:t>final = </a:t>
            </a:r>
            <a:r>
              <a:rPr lang="en-US" sz="1600" dirty="0">
                <a:sym typeface="Wingdings" pitchFamily="2" charset="2"/>
              </a:rPr>
              <a:t>{1,2, 3, 4, 5}</a:t>
            </a:r>
          </a:p>
          <a:p>
            <a:endParaRPr lang="en-US" sz="1600" dirty="0"/>
          </a:p>
        </p:txBody>
      </p:sp>
      <p:sp>
        <p:nvSpPr>
          <p:cNvPr id="35" name="Oval 34"/>
          <p:cNvSpPr/>
          <p:nvPr/>
        </p:nvSpPr>
        <p:spPr>
          <a:xfrm>
            <a:off x="228600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1072243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1937657" y="4724400"/>
            <a:ext cx="7239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28139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2438400" y="685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12345</a:t>
            </a:r>
            <a:endParaRPr lang="en-US" dirty="0"/>
          </a:p>
        </p:txBody>
      </p:sp>
      <p:sp>
        <p:nvSpPr>
          <p:cNvPr id="30" name="Title 6"/>
          <p:cNvSpPr txBox="1">
            <a:spLocks/>
          </p:cNvSpPr>
          <p:nvPr/>
        </p:nvSpPr>
        <p:spPr>
          <a:xfrm>
            <a:off x="99673" y="0"/>
            <a:ext cx="4739027" cy="5238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69965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207324"/>
              </p:ext>
            </p:extLst>
          </p:nvPr>
        </p:nvGraphicFramePr>
        <p:xfrm>
          <a:off x="6379029" y="569232"/>
          <a:ext cx="2362200" cy="311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457200"/>
                <a:gridCol w="457200"/>
                <a:gridCol w="457200"/>
                <a:gridCol w="4572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Line Callout 2 42"/>
          <p:cNvSpPr/>
          <p:nvPr/>
        </p:nvSpPr>
        <p:spPr>
          <a:xfrm>
            <a:off x="3962400" y="97971"/>
            <a:ext cx="18288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3115"/>
              <a:gd name="adj6" fmla="val -2815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c2; d2}</a:t>
            </a:r>
            <a:endParaRPr lang="en-US" dirty="0"/>
          </a:p>
        </p:txBody>
      </p:sp>
      <p:sp>
        <p:nvSpPr>
          <p:cNvPr id="46" name="Line Callout 2 45"/>
          <p:cNvSpPr/>
          <p:nvPr/>
        </p:nvSpPr>
        <p:spPr>
          <a:xfrm>
            <a:off x="533400" y="5736772"/>
            <a:ext cx="1752600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834"/>
              <a:gd name="adj5" fmla="val -165457"/>
              <a:gd name="adj6" fmla="val 25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c2; d2}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79714" y="64008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9703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8847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7991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724400" y="6346372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36521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44685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52686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2781300" y="1828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1345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4346121" y="1828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15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  <p:bldP spid="46" grpId="1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324600" y="3962400"/>
            <a:ext cx="2520950" cy="2819400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600" dirty="0" err="1" smtClean="0"/>
              <a:t>Suplist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{1345, 2345}</a:t>
            </a:r>
          </a:p>
          <a:p>
            <a:r>
              <a:rPr lang="en-US" sz="1600" dirty="0" err="1" smtClean="0">
                <a:sym typeface="Wingdings" pitchFamily="2" charset="2"/>
              </a:rPr>
              <a:t>Minlist</a:t>
            </a:r>
            <a:r>
              <a:rPr lang="en-US" sz="1600" dirty="0" smtClean="0">
                <a:sym typeface="Wingdings" pitchFamily="2" charset="2"/>
              </a:rPr>
              <a:t>  {13, 14, 15, 23, 24, 25, 34, 35, 45}</a:t>
            </a:r>
          </a:p>
          <a:p>
            <a:r>
              <a:rPr lang="en-US" sz="1600" dirty="0" err="1" smtClean="0">
                <a:sym typeface="Wingdings" pitchFamily="2" charset="2"/>
              </a:rPr>
              <a:t>delList</a:t>
            </a:r>
            <a:r>
              <a:rPr lang="en-US" sz="1600" dirty="0" smtClean="0">
                <a:sym typeface="Wingdings" pitchFamily="2" charset="2"/>
              </a:rPr>
              <a:t>   {[12, 12345] }</a:t>
            </a:r>
          </a:p>
          <a:p>
            <a:r>
              <a:rPr lang="en-US" sz="1600" dirty="0">
                <a:sym typeface="Wingdings" pitchFamily="2" charset="2"/>
              </a:rPr>
              <a:t> </a:t>
            </a:r>
            <a:r>
              <a:rPr lang="en-US" sz="1600" dirty="0" smtClean="0">
                <a:sym typeface="Wingdings" pitchFamily="2" charset="2"/>
              </a:rPr>
              <a:t>final = </a:t>
            </a:r>
            <a:r>
              <a:rPr lang="en-US" sz="1600" dirty="0">
                <a:sym typeface="Wingdings" pitchFamily="2" charset="2"/>
              </a:rPr>
              <a:t>{1,2, 3, 4, 5}</a:t>
            </a:r>
          </a:p>
          <a:p>
            <a:endParaRPr lang="en-US" sz="1600" dirty="0"/>
          </a:p>
        </p:txBody>
      </p:sp>
      <p:sp>
        <p:nvSpPr>
          <p:cNvPr id="30" name="Title 6"/>
          <p:cNvSpPr txBox="1">
            <a:spLocks/>
          </p:cNvSpPr>
          <p:nvPr/>
        </p:nvSpPr>
        <p:spPr>
          <a:xfrm>
            <a:off x="99673" y="0"/>
            <a:ext cx="4739027" cy="5238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69965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0707189"/>
              </p:ext>
            </p:extLst>
          </p:nvPr>
        </p:nvGraphicFramePr>
        <p:xfrm>
          <a:off x="6379029" y="569232"/>
          <a:ext cx="2362200" cy="311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457200"/>
                <a:gridCol w="457200"/>
                <a:gridCol w="457200"/>
                <a:gridCol w="4572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Line Callout 2 42"/>
          <p:cNvSpPr/>
          <p:nvPr/>
        </p:nvSpPr>
        <p:spPr>
          <a:xfrm>
            <a:off x="3886200" y="1072243"/>
            <a:ext cx="1817915" cy="381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77401"/>
              <a:gd name="adj6" fmla="val -2935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c2; d2}</a:t>
            </a:r>
            <a:endParaRPr lang="en-US" dirty="0"/>
          </a:p>
        </p:txBody>
      </p:sp>
      <p:sp>
        <p:nvSpPr>
          <p:cNvPr id="46" name="Line Callout 2 45"/>
          <p:cNvSpPr/>
          <p:nvPr/>
        </p:nvSpPr>
        <p:spPr>
          <a:xfrm>
            <a:off x="1360714" y="5791200"/>
            <a:ext cx="1839686" cy="381000"/>
          </a:xfrm>
          <a:prstGeom prst="borderCallout2">
            <a:avLst>
              <a:gd name="adj1" fmla="val 18750"/>
              <a:gd name="adj2" fmla="val -8333"/>
              <a:gd name="adj3" fmla="val 13036"/>
              <a:gd name="adj4" fmla="val -12138"/>
              <a:gd name="adj5" fmla="val -162601"/>
              <a:gd name="adj6" fmla="val 831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c2; d2}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79714" y="64008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9703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8847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7991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724400" y="6346372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3962400" y="3200400"/>
            <a:ext cx="99876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345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2582636" y="3200400"/>
            <a:ext cx="99876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145</a:t>
            </a:r>
            <a:endParaRPr lang="en-US" dirty="0"/>
          </a:p>
        </p:txBody>
      </p:sp>
      <p:sp>
        <p:nvSpPr>
          <p:cNvPr id="33" name="Text Placeholder 9"/>
          <p:cNvSpPr txBox="1">
            <a:spLocks/>
          </p:cNvSpPr>
          <p:nvPr/>
        </p:nvSpPr>
        <p:spPr>
          <a:xfrm>
            <a:off x="3048000" y="1"/>
            <a:ext cx="3102428" cy="523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Superset of 345 is exist in </a:t>
            </a:r>
            <a:r>
              <a:rPr lang="en-US" dirty="0" err="1" smtClean="0"/>
              <a:t>suplist</a:t>
            </a:r>
            <a:r>
              <a:rPr lang="en-US" dirty="0" smtClean="0"/>
              <a:t>, so don’t add 345 to </a:t>
            </a:r>
            <a:r>
              <a:rPr lang="en-US" dirty="0" err="1" smtClean="0"/>
              <a:t>suplist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1937657" y="4724400"/>
            <a:ext cx="7239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28139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36521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44685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41" name="Oval 40"/>
          <p:cNvSpPr/>
          <p:nvPr/>
        </p:nvSpPr>
        <p:spPr>
          <a:xfrm>
            <a:off x="52686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1072243" y="4724400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49" name="Oval 48"/>
          <p:cNvSpPr/>
          <p:nvPr/>
        </p:nvSpPr>
        <p:spPr>
          <a:xfrm>
            <a:off x="2781300" y="1828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1345</a:t>
            </a:r>
            <a:endParaRPr lang="en-US" dirty="0"/>
          </a:p>
        </p:txBody>
      </p:sp>
      <p:sp>
        <p:nvSpPr>
          <p:cNvPr id="50" name="Oval 49"/>
          <p:cNvSpPr/>
          <p:nvPr/>
        </p:nvSpPr>
        <p:spPr>
          <a:xfrm>
            <a:off x="4346121" y="1828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787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  <p:bldP spid="46" grpId="1" animBg="1"/>
      <p:bldP spid="29" grpId="0" animBg="1"/>
      <p:bldP spid="29" grpId="1" animBg="1"/>
      <p:bldP spid="31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324600" y="3962400"/>
            <a:ext cx="2520950" cy="2819400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600" dirty="0" err="1" smtClean="0"/>
              <a:t>Suplist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{2345, 145}</a:t>
            </a:r>
          </a:p>
          <a:p>
            <a:r>
              <a:rPr lang="en-US" sz="1600" dirty="0" err="1" smtClean="0">
                <a:sym typeface="Wingdings" pitchFamily="2" charset="2"/>
              </a:rPr>
              <a:t>Minlist</a:t>
            </a:r>
            <a:r>
              <a:rPr lang="en-US" sz="1600" dirty="0" smtClean="0">
                <a:sym typeface="Wingdings" pitchFamily="2" charset="2"/>
              </a:rPr>
              <a:t>  {14, 15, 23, 24, 25, 34, 35, 45}</a:t>
            </a:r>
          </a:p>
          <a:p>
            <a:r>
              <a:rPr lang="en-US" sz="1600" dirty="0" err="1" smtClean="0">
                <a:sym typeface="Wingdings" pitchFamily="2" charset="2"/>
              </a:rPr>
              <a:t>delList</a:t>
            </a:r>
            <a:r>
              <a:rPr lang="en-US" sz="1600" dirty="0" smtClean="0">
                <a:sym typeface="Wingdings" pitchFamily="2" charset="2"/>
              </a:rPr>
              <a:t>   {[12, 12345], [13, 1345] }</a:t>
            </a:r>
          </a:p>
          <a:p>
            <a:r>
              <a:rPr lang="en-US" sz="1600" dirty="0">
                <a:sym typeface="Wingdings" pitchFamily="2" charset="2"/>
              </a:rPr>
              <a:t> </a:t>
            </a:r>
            <a:r>
              <a:rPr lang="en-US" sz="1600" dirty="0" smtClean="0">
                <a:sym typeface="Wingdings" pitchFamily="2" charset="2"/>
              </a:rPr>
              <a:t>final = </a:t>
            </a:r>
            <a:r>
              <a:rPr lang="en-US" sz="1600" dirty="0">
                <a:sym typeface="Wingdings" pitchFamily="2" charset="2"/>
              </a:rPr>
              <a:t>{1,2, 3, 4, 5}</a:t>
            </a:r>
          </a:p>
          <a:p>
            <a:endParaRPr lang="en-US" sz="1600" dirty="0"/>
          </a:p>
        </p:txBody>
      </p:sp>
      <p:sp>
        <p:nvSpPr>
          <p:cNvPr id="30" name="Title 6"/>
          <p:cNvSpPr txBox="1">
            <a:spLocks/>
          </p:cNvSpPr>
          <p:nvPr/>
        </p:nvSpPr>
        <p:spPr>
          <a:xfrm>
            <a:off x="99673" y="0"/>
            <a:ext cx="4739027" cy="5238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69965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200998"/>
              </p:ext>
            </p:extLst>
          </p:nvPr>
        </p:nvGraphicFramePr>
        <p:xfrm>
          <a:off x="6379029" y="569232"/>
          <a:ext cx="2362200" cy="311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457200"/>
                <a:gridCol w="457200"/>
                <a:gridCol w="457200"/>
                <a:gridCol w="4572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Line Callout 2 42"/>
          <p:cNvSpPr/>
          <p:nvPr/>
        </p:nvSpPr>
        <p:spPr>
          <a:xfrm>
            <a:off x="996042" y="2438400"/>
            <a:ext cx="1817915" cy="381000"/>
          </a:xfrm>
          <a:prstGeom prst="borderCallout2">
            <a:avLst>
              <a:gd name="adj1" fmla="val 44465"/>
              <a:gd name="adj2" fmla="val 102446"/>
              <a:gd name="adj3" fmla="val 41607"/>
              <a:gd name="adj4" fmla="val 139022"/>
              <a:gd name="adj5" fmla="val 183115"/>
              <a:gd name="adj6" fmla="val 12214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d2}</a:t>
            </a:r>
            <a:endParaRPr lang="en-US" dirty="0"/>
          </a:p>
        </p:txBody>
      </p:sp>
      <p:sp>
        <p:nvSpPr>
          <p:cNvPr id="46" name="Line Callout 2 45"/>
          <p:cNvSpPr/>
          <p:nvPr/>
        </p:nvSpPr>
        <p:spPr>
          <a:xfrm>
            <a:off x="1774371" y="5671458"/>
            <a:ext cx="1839686" cy="381000"/>
          </a:xfrm>
          <a:prstGeom prst="borderCallout2">
            <a:avLst>
              <a:gd name="adj1" fmla="val 18750"/>
              <a:gd name="adj2" fmla="val -8333"/>
              <a:gd name="adj3" fmla="val 13036"/>
              <a:gd name="adj4" fmla="val -12138"/>
              <a:gd name="adj5" fmla="val -142601"/>
              <a:gd name="adj6" fmla="val 2251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{a2; b2; d2}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79714" y="64008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9703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8847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7991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724400" y="6346372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3" name="Text Placeholder 9"/>
          <p:cNvSpPr txBox="1">
            <a:spLocks/>
          </p:cNvSpPr>
          <p:nvPr/>
        </p:nvSpPr>
        <p:spPr>
          <a:xfrm>
            <a:off x="3048000" y="1"/>
            <a:ext cx="3102428" cy="523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>
            <a:normAutofit fontScale="70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15 and 45 are in </a:t>
            </a:r>
            <a:r>
              <a:rPr lang="en-US" dirty="0" err="1" smtClean="0"/>
              <a:t>minlist</a:t>
            </a:r>
            <a:r>
              <a:rPr lang="en-US" dirty="0" smtClean="0"/>
              <a:t>, do not add it to </a:t>
            </a:r>
            <a:r>
              <a:rPr lang="en-US" dirty="0" err="1" smtClean="0"/>
              <a:t>suplist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2582636" y="3200400"/>
            <a:ext cx="99876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145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1937657" y="4724400"/>
            <a:ext cx="7239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28139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41" name="Oval 40"/>
          <p:cNvSpPr/>
          <p:nvPr/>
        </p:nvSpPr>
        <p:spPr>
          <a:xfrm>
            <a:off x="36521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44685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5268686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 </a:t>
            </a:r>
            <a:r>
              <a:rPr lang="en-US" sz="1100" dirty="0" smtClean="0"/>
              <a:t>45</a:t>
            </a:r>
            <a:endParaRPr lang="en-US" sz="1100" dirty="0"/>
          </a:p>
        </p:txBody>
      </p:sp>
      <p:sp>
        <p:nvSpPr>
          <p:cNvPr id="48" name="Oval 47"/>
          <p:cNvSpPr/>
          <p:nvPr/>
        </p:nvSpPr>
        <p:spPr>
          <a:xfrm>
            <a:off x="4346121" y="18288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103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  <p:bldP spid="46" grpId="1" animBg="1"/>
      <p:bldP spid="33" grpId="0" animBg="1"/>
      <p:bldP spid="40" grpId="0" animBg="1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324600" y="3962400"/>
            <a:ext cx="2520950" cy="2819400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600" dirty="0" err="1" smtClean="0"/>
              <a:t>Suplist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itchFamily="2" charset="2"/>
              </a:rPr>
              <a:t> {}</a:t>
            </a:r>
          </a:p>
          <a:p>
            <a:r>
              <a:rPr lang="en-US" sz="1600" dirty="0" err="1" smtClean="0">
                <a:sym typeface="Wingdings" pitchFamily="2" charset="2"/>
              </a:rPr>
              <a:t>Minlist</a:t>
            </a:r>
            <a:r>
              <a:rPr lang="en-US" sz="1600" dirty="0" smtClean="0">
                <a:sym typeface="Wingdings" pitchFamily="2" charset="2"/>
              </a:rPr>
              <a:t>  {}</a:t>
            </a:r>
          </a:p>
          <a:p>
            <a:r>
              <a:rPr lang="en-US" sz="1600" dirty="0" err="1" smtClean="0">
                <a:sym typeface="Wingdings" pitchFamily="2" charset="2"/>
              </a:rPr>
              <a:t>delList</a:t>
            </a:r>
            <a:r>
              <a:rPr lang="en-US" sz="1600" dirty="0" smtClean="0">
                <a:sym typeface="Wingdings" pitchFamily="2" charset="2"/>
              </a:rPr>
              <a:t>   {[12, 12345], [13, 1345], [14, 145], [23, 2345], 24, 245], [34, 345] }</a:t>
            </a:r>
          </a:p>
          <a:p>
            <a:r>
              <a:rPr lang="en-US" sz="1600" dirty="0">
                <a:sym typeface="Wingdings" pitchFamily="2" charset="2"/>
              </a:rPr>
              <a:t> </a:t>
            </a:r>
            <a:r>
              <a:rPr lang="en-US" sz="1600" dirty="0" smtClean="0">
                <a:sym typeface="Wingdings" pitchFamily="2" charset="2"/>
              </a:rPr>
              <a:t>final = </a:t>
            </a:r>
            <a:r>
              <a:rPr lang="en-US" sz="1600" dirty="0">
                <a:sym typeface="Wingdings" pitchFamily="2" charset="2"/>
              </a:rPr>
              <a:t>{1,2, 3, 4, </a:t>
            </a:r>
            <a:r>
              <a:rPr lang="en-US" sz="1600" dirty="0" smtClean="0">
                <a:sym typeface="Wingdings" pitchFamily="2" charset="2"/>
              </a:rPr>
              <a:t>5, 15, 25, 35, 45}</a:t>
            </a:r>
            <a:endParaRPr lang="en-US" sz="1600" dirty="0">
              <a:sym typeface="Wingdings" pitchFamily="2" charset="2"/>
            </a:endParaRPr>
          </a:p>
          <a:p>
            <a:endParaRPr lang="en-US" sz="1600" dirty="0"/>
          </a:p>
        </p:txBody>
      </p:sp>
      <p:sp>
        <p:nvSpPr>
          <p:cNvPr id="30" name="Title 6"/>
          <p:cNvSpPr txBox="1">
            <a:spLocks/>
          </p:cNvSpPr>
          <p:nvPr/>
        </p:nvSpPr>
        <p:spPr>
          <a:xfrm>
            <a:off x="99673" y="0"/>
            <a:ext cx="4739027" cy="5238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69965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8325353"/>
              </p:ext>
            </p:extLst>
          </p:nvPr>
        </p:nvGraphicFramePr>
        <p:xfrm>
          <a:off x="6379029" y="569232"/>
          <a:ext cx="2362200" cy="3111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"/>
                <a:gridCol w="457200"/>
                <a:gridCol w="457200"/>
                <a:gridCol w="457200"/>
                <a:gridCol w="457200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d2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" name="Oval 26"/>
          <p:cNvSpPr/>
          <p:nvPr/>
        </p:nvSpPr>
        <p:spPr>
          <a:xfrm>
            <a:off x="3820886" y="4757053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4659086" y="4767941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35</a:t>
            </a:r>
            <a:endParaRPr lang="en-US" dirty="0"/>
          </a:p>
        </p:txBody>
      </p:sp>
      <p:sp>
        <p:nvSpPr>
          <p:cNvPr id="33" name="Text Placeholder 9"/>
          <p:cNvSpPr txBox="1">
            <a:spLocks/>
          </p:cNvSpPr>
          <p:nvPr/>
        </p:nvSpPr>
        <p:spPr>
          <a:xfrm>
            <a:off x="3429000" y="0"/>
            <a:ext cx="2721428" cy="2682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At the end of second level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5573486" y="4757053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45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9714" y="2209800"/>
            <a:ext cx="404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residual terms = 9</a:t>
            </a:r>
          </a:p>
          <a:p>
            <a:r>
              <a:rPr lang="en-US" dirty="0" smtClean="0"/>
              <a:t>Total number of terms = 31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979714" y="64008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19703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28847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799114" y="6368143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4724400" y="6346372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2813957" y="4735286"/>
            <a:ext cx="751114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685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Experimental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Results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57200" y="838200"/>
            <a:ext cx="8305800" cy="5867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638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evaluate the effectiveness and efficiency of our proposed algorithms, we carried out experiments using both real and synthetic datasets.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Synthetic Dataset(25 objects,  dim in range of [2,8]):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randomly generated with uniform distribution for each dimension and assuming mutual independence.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Lenses Dataset(24 objects):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Number of terms needed for computation by using ZYLZ algorithm is 2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8388608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Number of terms needed for computation by using our algorithm is 36339 which is 0.04% of 8388608 which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99.96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% reduction in number of terms needed for computation by using our algorithm.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67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Motivation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1000" y="1219200"/>
            <a:ext cx="7467600" cy="4873752"/>
          </a:xfrm>
        </p:spPr>
        <p:txBody>
          <a:bodyPr/>
          <a:lstStyle/>
          <a:p>
            <a:endParaRPr lang="en-US" sz="1400" dirty="0" smtClean="0"/>
          </a:p>
          <a:p>
            <a:r>
              <a:rPr lang="en-US" dirty="0" smtClean="0"/>
              <a:t>All known algorithms for computation of skyline probability over uncertain preferences requires computation of </a:t>
            </a:r>
            <a:r>
              <a:rPr lang="en-US" i="1" dirty="0" smtClean="0"/>
              <a:t>2</a:t>
            </a:r>
            <a:r>
              <a:rPr lang="en-US" i="1" baseline="30000" dirty="0" smtClean="0"/>
              <a:t>n</a:t>
            </a:r>
            <a:r>
              <a:rPr lang="en-US" dirty="0" smtClean="0"/>
              <a:t> joint probabilities of all possible combination for a database of size </a:t>
            </a:r>
            <a:r>
              <a:rPr lang="en-US" i="1" dirty="0" smtClean="0"/>
              <a:t>n</a:t>
            </a:r>
          </a:p>
          <a:p>
            <a:endParaRPr lang="en-US" i="1" dirty="0" smtClean="0"/>
          </a:p>
          <a:p>
            <a:r>
              <a:rPr lang="en-US" dirty="0" smtClean="0"/>
              <a:t>Some algorithms use sampling or approximation schemes for moderate size database to find inexact skyline probability.</a:t>
            </a:r>
          </a:p>
          <a:p>
            <a:endParaRPr lang="en-US" dirty="0" smtClean="0"/>
          </a:p>
          <a:p>
            <a:r>
              <a:rPr lang="en-US" dirty="0" smtClean="0"/>
              <a:t>Effective skyline computation is important for various sales oriented businesses.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Experimental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Results Summarization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914400"/>
          <a:ext cx="8305801" cy="1600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5352"/>
                <a:gridCol w="626853"/>
                <a:gridCol w="626853"/>
                <a:gridCol w="3134263"/>
                <a:gridCol w="274248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Dataset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%reduction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 no. of terms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Termination Level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Lenses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91.52-99.56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15-20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Synthetic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92.93-99.99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25908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cs typeface="Times New Roman" pitchFamily="18" charset="0"/>
              </a:rPr>
              <a:t>Table:  Efficiency of our algorithm over number of terms and 	termination level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459432" y="3960168"/>
            <a:ext cx="2470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% reduction in number of terms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429000"/>
            <a:ext cx="48006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62000" y="60198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Fig: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% reduction in number of terms by varying d</a:t>
            </a:r>
          </a:p>
        </p:txBody>
      </p:sp>
    </p:spTree>
    <p:extLst>
      <p:ext uri="{BB962C8B-B14F-4D97-AF65-F5344CB8AC3E}">
        <p14:creationId xmlns:p14="http://schemas.microsoft.com/office/powerpoint/2010/main" xmlns="" val="38167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Conclusions and Future work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>
            <a:normAutofit lnSpcReduction="10000"/>
          </a:bodyPr>
          <a:lstStyle/>
          <a:p>
            <a:r>
              <a:rPr lang="en-US" dirty="0">
                <a:cs typeface="Times New Roman" pitchFamily="18" charset="0"/>
              </a:rPr>
              <a:t>We propose new algorithm for the computation of skyline probability over uncertain </a:t>
            </a:r>
            <a:r>
              <a:rPr lang="en-US" dirty="0" smtClean="0">
                <a:cs typeface="Times New Roman" pitchFamily="18" charset="0"/>
              </a:rPr>
              <a:t>preferences.</a:t>
            </a:r>
          </a:p>
          <a:p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The </a:t>
            </a:r>
            <a:r>
              <a:rPr lang="en-US" dirty="0">
                <a:cs typeface="Times New Roman" pitchFamily="18" charset="0"/>
              </a:rPr>
              <a:t>algorithm implicitly enumerates the terms which vanish while computing joint </a:t>
            </a:r>
            <a:r>
              <a:rPr lang="en-US" dirty="0" smtClean="0">
                <a:cs typeface="Times New Roman" pitchFamily="18" charset="0"/>
              </a:rPr>
              <a:t>probability. These </a:t>
            </a:r>
            <a:r>
              <a:rPr lang="en-US" dirty="0">
                <a:cs typeface="Times New Roman" pitchFamily="18" charset="0"/>
              </a:rPr>
              <a:t>terms when ignored results in substantial saving of computational efforts</a:t>
            </a:r>
            <a:r>
              <a:rPr lang="en-US" dirty="0" smtClean="0">
                <a:cs typeface="Times New Roman" pitchFamily="18" charset="0"/>
              </a:rPr>
              <a:t>.</a:t>
            </a:r>
          </a:p>
          <a:p>
            <a:endParaRPr lang="en-US" dirty="0" smtClean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>
                <a:cs typeface="Times New Roman" pitchFamily="18" charset="0"/>
              </a:rPr>
              <a:t>Our algorithm uses much fewer terms and hence takes less time. </a:t>
            </a:r>
            <a:endParaRPr lang="en-US" dirty="0" smtClean="0">
              <a:cs typeface="Times New Roman" pitchFamily="18" charset="0"/>
            </a:endParaRPr>
          </a:p>
          <a:p>
            <a:endParaRPr lang="en-US" dirty="0">
              <a:cs typeface="Times New Roman" pitchFamily="18" charset="0"/>
            </a:endParaRPr>
          </a:p>
          <a:p>
            <a:r>
              <a:rPr lang="en-US" dirty="0" smtClean="0">
                <a:cs typeface="Times New Roman" pitchFamily="18" charset="0"/>
              </a:rPr>
              <a:t>Using absorption as a preprocessing step[Zhang et.al] to our algorithm is  part of future work.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690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7620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Zhang, Q., Ye, P., Lin, X., Zhang, Y.: Skyline probability over uncertain preferences. </a:t>
            </a:r>
            <a:r>
              <a:rPr lang="de-DE" dirty="0" smtClean="0"/>
              <a:t>In: EDBT/ICDT, pp. 395–405 (2013)</a:t>
            </a:r>
          </a:p>
          <a:p>
            <a:endParaRPr lang="en-US" sz="1000" dirty="0" smtClean="0"/>
          </a:p>
          <a:p>
            <a:r>
              <a:rPr lang="en-US" dirty="0" err="1" smtClean="0"/>
              <a:t>Atallah</a:t>
            </a:r>
            <a:r>
              <a:rPr lang="en-US" dirty="0" smtClean="0"/>
              <a:t>, M.J., </a:t>
            </a:r>
            <a:r>
              <a:rPr lang="en-US" dirty="0" err="1" smtClean="0"/>
              <a:t>Qi</a:t>
            </a:r>
            <a:r>
              <a:rPr lang="en-US" dirty="0" smtClean="0"/>
              <a:t>, Y., Yuan, H.: Asymptotically efficient algorithms for skyline probabilities of uncertain data. ACM Trans. Database Syst. 36(2), 12 (2011)</a:t>
            </a:r>
          </a:p>
          <a:p>
            <a:endParaRPr lang="en-US" sz="1000" dirty="0" smtClean="0"/>
          </a:p>
          <a:p>
            <a:r>
              <a:rPr lang="en-US" dirty="0" err="1" smtClean="0"/>
              <a:t>B¨orzs¨onyi</a:t>
            </a:r>
            <a:r>
              <a:rPr lang="en-US" dirty="0" smtClean="0"/>
              <a:t>, S., </a:t>
            </a:r>
            <a:r>
              <a:rPr lang="en-US" dirty="0" err="1" smtClean="0"/>
              <a:t>Kossmann</a:t>
            </a:r>
            <a:r>
              <a:rPr lang="en-US" dirty="0" smtClean="0"/>
              <a:t>, D., Stocker, K.: The skyline operator. In: ICDE, pp. 421–430 (2001)</a:t>
            </a:r>
          </a:p>
          <a:p>
            <a:endParaRPr lang="en-US" sz="1000" dirty="0" smtClean="0"/>
          </a:p>
          <a:p>
            <a:r>
              <a:rPr lang="en-US" dirty="0" smtClean="0"/>
              <a:t>Pei, J., Jiang, B., Lin, X., Yuan, Y.: Probabilistic skylines on uncertain data. VLDB, 15–26 (2007)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640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2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30" y="13284"/>
            <a:ext cx="8005546" cy="1510716"/>
          </a:xfrm>
        </p:spPr>
        <p:txBody>
          <a:bodyPr/>
          <a:lstStyle/>
          <a:p>
            <a:r>
              <a:rPr lang="en-US" dirty="0" smtClean="0"/>
              <a:t>Skyline ??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33400" y="2057400"/>
            <a:ext cx="7772400" cy="3858420"/>
          </a:xfrm>
        </p:spPr>
        <p:txBody>
          <a:bodyPr>
            <a:normAutofit/>
          </a:bodyPr>
          <a:lstStyle/>
          <a:p>
            <a:r>
              <a:rPr lang="en-US" dirty="0"/>
              <a:t>Skyline is defined as those points which are not </a:t>
            </a:r>
            <a:r>
              <a:rPr lang="en-US" dirty="0" smtClean="0"/>
              <a:t>preferred by </a:t>
            </a:r>
            <a:r>
              <a:rPr lang="en-US" dirty="0"/>
              <a:t>any other point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 point </a:t>
            </a:r>
            <a:r>
              <a:rPr lang="en-US" dirty="0" smtClean="0"/>
              <a:t>is preferred over </a:t>
            </a:r>
            <a:r>
              <a:rPr lang="en-US" dirty="0"/>
              <a:t>another point if it is </a:t>
            </a:r>
            <a:r>
              <a:rPr lang="en-US" dirty="0" smtClean="0"/>
              <a:t>better in at least one dimension and equal </a:t>
            </a:r>
            <a:r>
              <a:rPr lang="en-US" dirty="0"/>
              <a:t>or better </a:t>
            </a:r>
            <a:r>
              <a:rPr lang="en-US" dirty="0" smtClean="0"/>
              <a:t>on  remaining dimensions.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508945" cy="788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90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544" y="72009"/>
            <a:ext cx="7467600" cy="617982"/>
          </a:xfrm>
        </p:spPr>
        <p:txBody>
          <a:bodyPr/>
          <a:lstStyle/>
          <a:p>
            <a:r>
              <a:rPr lang="en-US" dirty="0" smtClean="0"/>
              <a:t>Preferences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3185537"/>
              </p:ext>
            </p:extLst>
          </p:nvPr>
        </p:nvGraphicFramePr>
        <p:xfrm>
          <a:off x="370114" y="1297904"/>
          <a:ext cx="48768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5504"/>
                <a:gridCol w="1267968"/>
                <a:gridCol w="1072896"/>
                <a:gridCol w="1170432"/>
              </a:tblGrid>
              <a:tr h="58462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TV</a:t>
                      </a:r>
                      <a:r>
                        <a:rPr lang="en-US" sz="1600" baseline="0" dirty="0" smtClean="0"/>
                        <a:t> Program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category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genre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duration</a:t>
                      </a:r>
                      <a:endParaRPr lang="en-US" sz="1600" dirty="0"/>
                    </a:p>
                  </a:txBody>
                  <a:tcPr/>
                </a:tc>
              </a:tr>
              <a:tr h="63473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Reality show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Comedy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1hr</a:t>
                      </a:r>
                      <a:endParaRPr lang="en-US" sz="1600" dirty="0"/>
                    </a:p>
                  </a:txBody>
                  <a:tcPr/>
                </a:tc>
              </a:tr>
              <a:tr h="63473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Reality show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</a:t>
                      </a:r>
                      <a:r>
                        <a:rPr lang="en-US" sz="1600" baseline="0" dirty="0" smtClean="0"/>
                        <a:t> min</a:t>
                      </a:r>
                      <a:endParaRPr lang="en-US" sz="1600" dirty="0"/>
                    </a:p>
                  </a:txBody>
                  <a:tcPr/>
                </a:tc>
              </a:tr>
              <a:tr h="4064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Serial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 min</a:t>
                      </a:r>
                      <a:endParaRPr lang="en-US" sz="1600" dirty="0"/>
                    </a:p>
                  </a:txBody>
                  <a:tcPr/>
                </a:tc>
              </a:tr>
              <a:tr h="4064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Movie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r>
                        <a:rPr lang="en-US" sz="1600" baseline="0" dirty="0" smtClean="0"/>
                        <a:t>hr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4" name="Picture 6" descr="http://www.4to40.com/images/Coloring_Book/gujrati_sare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914400" cy="257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free.clipartof.com/73-Free-Clipart-Illustration-Of-A-Cartoon-Retro-Man-Confidently-Waiting-With-A-Gri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59" y="4572000"/>
            <a:ext cx="1273111" cy="177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4to40.com/images/coloring_book/dhoti_kurt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09800"/>
            <a:ext cx="112647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thumbs.dreamstime.com/x/modern-indian-woman-salwar-kameez-256072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9066" y="4267200"/>
            <a:ext cx="107124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6477000" y="381000"/>
            <a:ext cx="2300288" cy="1295400"/>
          </a:xfrm>
          <a:prstGeom prst="wedgeEllipseCallout">
            <a:avLst>
              <a:gd name="adj1" fmla="val -66405"/>
              <a:gd name="adj2" fmla="val -2797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prefer serials over reality shows</a:t>
            </a:r>
            <a:endParaRPr lang="en-US" dirty="0"/>
          </a:p>
        </p:txBody>
      </p:sp>
      <p:sp>
        <p:nvSpPr>
          <p:cNvPr id="16" name="Oval Callout 15"/>
          <p:cNvSpPr/>
          <p:nvPr/>
        </p:nvSpPr>
        <p:spPr>
          <a:xfrm>
            <a:off x="2209800" y="5257800"/>
            <a:ext cx="2259330" cy="1143000"/>
          </a:xfrm>
          <a:prstGeom prst="wedgeEllipseCallout">
            <a:avLst>
              <a:gd name="adj1" fmla="val -78450"/>
              <a:gd name="adj2" fmla="val -7845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prefer dance than comedy</a:t>
            </a:r>
            <a:endParaRPr lang="en-US" dirty="0"/>
          </a:p>
        </p:txBody>
      </p:sp>
      <p:sp>
        <p:nvSpPr>
          <p:cNvPr id="17" name="Oval Callout 16"/>
          <p:cNvSpPr/>
          <p:nvPr/>
        </p:nvSpPr>
        <p:spPr>
          <a:xfrm>
            <a:off x="6629400" y="5105400"/>
            <a:ext cx="2300288" cy="1295400"/>
          </a:xfrm>
          <a:prstGeom prst="wedgeEllipseCallout">
            <a:avLst>
              <a:gd name="adj1" fmla="val -75870"/>
              <a:gd name="adj2" fmla="val -7419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Short duration is better for me</a:t>
            </a:r>
            <a:endParaRPr lang="en-US" dirty="0"/>
          </a:p>
        </p:txBody>
      </p:sp>
      <p:sp>
        <p:nvSpPr>
          <p:cNvPr id="18" name="Oval Callout 17"/>
          <p:cNvSpPr/>
          <p:nvPr/>
        </p:nvSpPr>
        <p:spPr>
          <a:xfrm>
            <a:off x="5424827" y="2574037"/>
            <a:ext cx="2300288" cy="1295400"/>
          </a:xfrm>
          <a:prstGeom prst="wedgeEllipseCallout">
            <a:avLst>
              <a:gd name="adj1" fmla="val 54743"/>
              <a:gd name="adj2" fmla="val 4093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like movies  more than serials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947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544" y="72009"/>
            <a:ext cx="7467600" cy="617982"/>
          </a:xfrm>
        </p:spPr>
        <p:txBody>
          <a:bodyPr/>
          <a:lstStyle/>
          <a:p>
            <a:r>
              <a:rPr lang="en-US" dirty="0"/>
              <a:t>Uncertain </a:t>
            </a:r>
            <a:r>
              <a:rPr lang="en-US" dirty="0" smtClean="0"/>
              <a:t>Preferences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691932073"/>
              </p:ext>
            </p:extLst>
          </p:nvPr>
        </p:nvGraphicFramePr>
        <p:xfrm>
          <a:off x="370114" y="1297904"/>
          <a:ext cx="48768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5504"/>
                <a:gridCol w="1267968"/>
                <a:gridCol w="1072896"/>
                <a:gridCol w="1170432"/>
              </a:tblGrid>
              <a:tr h="58462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TV</a:t>
                      </a:r>
                      <a:r>
                        <a:rPr lang="en-US" sz="1600" baseline="0" dirty="0" smtClean="0"/>
                        <a:t> Program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category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genre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duration</a:t>
                      </a:r>
                      <a:endParaRPr lang="en-US" sz="1600" dirty="0"/>
                    </a:p>
                  </a:txBody>
                  <a:tcPr/>
                </a:tc>
              </a:tr>
              <a:tr h="63473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Reality show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Comedy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1hr</a:t>
                      </a:r>
                      <a:endParaRPr lang="en-US" sz="1600" dirty="0"/>
                    </a:p>
                  </a:txBody>
                  <a:tcPr/>
                </a:tc>
              </a:tr>
              <a:tr h="63473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Reality show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</a:t>
                      </a:r>
                      <a:r>
                        <a:rPr lang="en-US" sz="1600" baseline="0" dirty="0" smtClean="0"/>
                        <a:t> min</a:t>
                      </a:r>
                      <a:endParaRPr lang="en-US" sz="1600" dirty="0"/>
                    </a:p>
                  </a:txBody>
                  <a:tcPr/>
                </a:tc>
              </a:tr>
              <a:tr h="4064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Serial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 min</a:t>
                      </a:r>
                      <a:endParaRPr lang="en-US" sz="1600" dirty="0"/>
                    </a:p>
                  </a:txBody>
                  <a:tcPr/>
                </a:tc>
              </a:tr>
              <a:tr h="4064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Movie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r>
                        <a:rPr lang="en-US" sz="1600" baseline="0" dirty="0" smtClean="0"/>
                        <a:t>hr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4" name="Picture 6" descr="http://www.4to40.com/images/Coloring_Book/gujrati_sare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914400" cy="257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free.clipartof.com/73-Free-Clipart-Illustration-Of-A-Cartoon-Retro-Man-Confidently-Waiting-With-A-Gri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59" y="4572000"/>
            <a:ext cx="1273111" cy="177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4to40.com/images/coloring_book/dhoti_kurt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09800"/>
            <a:ext cx="112647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thumbs.dreamstime.com/x/modern-indian-woman-salwar-kameez-256072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9066" y="4267200"/>
            <a:ext cx="107124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6477000" y="381000"/>
            <a:ext cx="2300288" cy="1295400"/>
          </a:xfrm>
          <a:prstGeom prst="wedgeEllipseCallout">
            <a:avLst>
              <a:gd name="adj1" fmla="val -66405"/>
              <a:gd name="adj2" fmla="val -2797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Probability that I prefer serials over reality shows is 0.6</a:t>
            </a:r>
            <a:endParaRPr lang="en-US" sz="1600" dirty="0"/>
          </a:p>
        </p:txBody>
      </p:sp>
      <p:sp>
        <p:nvSpPr>
          <p:cNvPr id="16" name="Oval Callout 15"/>
          <p:cNvSpPr/>
          <p:nvPr/>
        </p:nvSpPr>
        <p:spPr>
          <a:xfrm>
            <a:off x="2209800" y="5257800"/>
            <a:ext cx="2259330" cy="1143000"/>
          </a:xfrm>
          <a:prstGeom prst="wedgeEllipseCallout">
            <a:avLst>
              <a:gd name="adj1" fmla="val -78450"/>
              <a:gd name="adj2" fmla="val -7845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Probability that I prefer dance than comedy is 0.7</a:t>
            </a:r>
            <a:endParaRPr lang="en-US" sz="1600" dirty="0"/>
          </a:p>
        </p:txBody>
      </p:sp>
      <p:sp>
        <p:nvSpPr>
          <p:cNvPr id="17" name="Oval Callout 16"/>
          <p:cNvSpPr/>
          <p:nvPr/>
        </p:nvSpPr>
        <p:spPr>
          <a:xfrm>
            <a:off x="6629400" y="5105400"/>
            <a:ext cx="2300288" cy="1295400"/>
          </a:xfrm>
          <a:prstGeom prst="wedgeEllipseCallout">
            <a:avLst>
              <a:gd name="adj1" fmla="val -75870"/>
              <a:gd name="adj2" fmla="val -7419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Probabity</a:t>
            </a:r>
            <a:r>
              <a:rPr lang="en-US" sz="1600" dirty="0" smtClean="0"/>
              <a:t> that I prefer Short duration is 0.4</a:t>
            </a:r>
            <a:endParaRPr lang="en-US" sz="1600" dirty="0"/>
          </a:p>
        </p:txBody>
      </p:sp>
      <p:sp>
        <p:nvSpPr>
          <p:cNvPr id="18" name="Oval Callout 17"/>
          <p:cNvSpPr/>
          <p:nvPr/>
        </p:nvSpPr>
        <p:spPr>
          <a:xfrm>
            <a:off x="5424827" y="2574037"/>
            <a:ext cx="2300288" cy="1295400"/>
          </a:xfrm>
          <a:prstGeom prst="wedgeEllipseCallout">
            <a:avLst>
              <a:gd name="adj1" fmla="val 54743"/>
              <a:gd name="adj2" fmla="val 4093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Probability that I like movies  more than serials 0.5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411485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Skyline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1371600"/>
            <a:ext cx="77724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It is the probability that a given object </a:t>
            </a:r>
            <a:r>
              <a:rPr lang="en-US" i="1" dirty="0" smtClean="0"/>
              <a:t>O</a:t>
            </a:r>
            <a:r>
              <a:rPr lang="en-US" dirty="0" smtClean="0"/>
              <a:t> is a skyline object, given preference probabilities of an individual attributes.</a:t>
            </a:r>
          </a:p>
          <a:p>
            <a:r>
              <a:rPr lang="en-US" dirty="0" smtClean="0"/>
              <a:t>Preference relation can be a valid dominance relation and it is possible that in a database the preferences of data points are uncertain.</a:t>
            </a:r>
          </a:p>
          <a:p>
            <a:r>
              <a:rPr lang="en-US" dirty="0" smtClean="0"/>
              <a:t>Our focus is on computing skyline probability over uncertain preferences.</a:t>
            </a:r>
            <a:endParaRPr lang="en-US" dirty="0"/>
          </a:p>
          <a:p>
            <a:r>
              <a:rPr lang="en-US" dirty="0">
                <a:cs typeface="Times New Roman" pitchFamily="18" charset="0"/>
              </a:rPr>
              <a:t>Given two distinct attribute values </a:t>
            </a:r>
            <a:r>
              <a:rPr lang="en-US" i="1" dirty="0">
                <a:cs typeface="Times New Roman" pitchFamily="18" charset="0"/>
              </a:rPr>
              <a:t>a</a:t>
            </a:r>
            <a:r>
              <a:rPr lang="en-US" dirty="0">
                <a:cs typeface="Times New Roman" pitchFamily="18" charset="0"/>
              </a:rPr>
              <a:t> and </a:t>
            </a:r>
            <a:r>
              <a:rPr lang="en-US" i="1" dirty="0">
                <a:cs typeface="Times New Roman" pitchFamily="18" charset="0"/>
              </a:rPr>
              <a:t>b</a:t>
            </a:r>
            <a:r>
              <a:rPr lang="en-US" dirty="0">
                <a:cs typeface="Times New Roman" pitchFamily="18" charset="0"/>
              </a:rPr>
              <a:t>, the probabilistic model to describe </a:t>
            </a:r>
            <a:r>
              <a:rPr lang="en-US" i="1" dirty="0">
                <a:cs typeface="Times New Roman" pitchFamily="18" charset="0"/>
              </a:rPr>
              <a:t>uncertain preferences</a:t>
            </a:r>
            <a:r>
              <a:rPr lang="en-US" dirty="0">
                <a:cs typeface="Times New Roman" pitchFamily="18" charset="0"/>
              </a:rPr>
              <a:t> is given </a:t>
            </a:r>
            <a:r>
              <a:rPr lang="en-US" dirty="0" smtClean="0">
                <a:cs typeface="Times New Roman" pitchFamily="18" charset="0"/>
              </a:rPr>
              <a:t>as: </a:t>
            </a:r>
            <a:r>
              <a:rPr lang="pt-BR" dirty="0" smtClean="0"/>
              <a:t>Pr(a</a:t>
            </a:r>
            <a:r>
              <a:rPr lang="pt-BR" u="sng" dirty="0"/>
              <a:t>≺</a:t>
            </a:r>
            <a:r>
              <a:rPr lang="pt-BR" dirty="0"/>
              <a:t> b)+Pr(b</a:t>
            </a:r>
            <a:r>
              <a:rPr lang="pt-BR" u="sng" dirty="0"/>
              <a:t>≺</a:t>
            </a:r>
            <a:r>
              <a:rPr lang="pt-BR" dirty="0"/>
              <a:t> a)</a:t>
            </a:r>
            <a:r>
              <a:rPr lang="pt-BR" u="sng" dirty="0"/>
              <a:t>&lt;</a:t>
            </a:r>
            <a:r>
              <a:rPr lang="pt-BR" dirty="0"/>
              <a:t>1</a:t>
            </a:r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82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543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Skyline Probability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57200" y="2133600"/>
            <a:ext cx="76200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Recommendation to the TV channel owner to increase TRP ratings based on locality.</a:t>
            </a:r>
          </a:p>
          <a:p>
            <a:endParaRPr lang="en-US" dirty="0"/>
          </a:p>
          <a:p>
            <a:r>
              <a:rPr lang="en-US" dirty="0" smtClean="0"/>
              <a:t>Personalized recommendation based on past preferences.</a:t>
            </a:r>
          </a:p>
          <a:p>
            <a:endParaRPr lang="en-US" dirty="0"/>
          </a:p>
          <a:p>
            <a:r>
              <a:rPr lang="en-US" dirty="0" smtClean="0"/>
              <a:t>Group recommendation based on group history of preferences.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7200" y="1295400"/>
            <a:ext cx="3429000" cy="65836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Applications :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2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543800" cy="533400"/>
          </a:xfrm>
        </p:spPr>
        <p:txBody>
          <a:bodyPr>
            <a:noAutofit/>
          </a:bodyPr>
          <a:lstStyle/>
          <a:p>
            <a:r>
              <a:rPr lang="en-US" sz="3200" dirty="0" smtClean="0"/>
              <a:t>How to compute?</a:t>
            </a:r>
            <a:endParaRPr lang="en-US" sz="32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2"/>
          </p:nvPr>
        </p:nvGraphicFramePr>
        <p:xfrm>
          <a:off x="1752600" y="2438400"/>
          <a:ext cx="3733800" cy="2819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563"/>
                <a:gridCol w="1158863"/>
                <a:gridCol w="1136374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Objects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B</a:t>
                      </a:r>
                      <a:endParaRPr lang="en-US" sz="2400" b="1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b1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</a:t>
                      </a:r>
                      <a:r>
                        <a:rPr lang="en-US" sz="2400" baseline="300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b3</a:t>
                      </a:r>
                      <a:endParaRPr lang="en-US" sz="24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</a:t>
                      </a:r>
                      <a:r>
                        <a:rPr lang="en-US" sz="2400" baseline="300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b3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</a:t>
                      </a:r>
                      <a:r>
                        <a:rPr lang="en-US" sz="2400" baseline="300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b2</a:t>
                      </a:r>
                      <a:endParaRPr lang="en-US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</a:t>
                      </a:r>
                      <a:r>
                        <a:rPr lang="en-US" sz="2400" baseline="300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b1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609600" y="990600"/>
            <a:ext cx="3657600" cy="658368"/>
          </a:xfrm>
        </p:spPr>
        <p:txBody>
          <a:bodyPr/>
          <a:lstStyle/>
          <a:p>
            <a:r>
              <a:rPr lang="en-US" sz="2400" dirty="0" smtClean="0"/>
              <a:t>Example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82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673" y="0"/>
            <a:ext cx="7543800" cy="717550"/>
          </a:xfrm>
        </p:spPr>
        <p:txBody>
          <a:bodyPr/>
          <a:lstStyle/>
          <a:p>
            <a:r>
              <a:rPr lang="en-US" dirty="0" smtClean="0"/>
              <a:t>How to compute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"/>
          </p:nvPr>
        </p:nvSpPr>
        <p:spPr>
          <a:xfrm>
            <a:off x="6226629" y="0"/>
            <a:ext cx="2819400" cy="42976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3" name="TextBox 32"/>
              <p:cNvSpPr txBox="1"/>
              <p:nvPr/>
            </p:nvSpPr>
            <p:spPr>
              <a:xfrm>
                <a:off x="319427" y="1002661"/>
                <a:ext cx="39869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sky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 = 1+∑</m:t>
                      </m:r>
                      <m:r>
                        <m:rPr>
                          <m:nor/>
                        </m:rPr>
                        <a:rPr lang="en-US" i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=1 (−1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i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∑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∊2</m:t>
                      </m:r>
                      <m:r>
                        <m:rPr>
                          <m:nor/>
                        </m:rPr>
                        <a:rPr lang="en-US" sz="1100" i="1" baseline="30000" dirty="0" smtClean="0">
                          <a:latin typeface="Lucida Sans Unicode"/>
                          <a:cs typeface="Lucida Sans Unicode"/>
                        </a:rPr>
                        <m:t>θ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, |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J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Lucida Sans Unicode"/>
                          <a:cs typeface="Lucida Sans Unicode"/>
                        </a:rPr>
                        <m:t>|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Pr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EJ</m:t>
                      </m:r>
                      <m:r>
                        <m:rPr>
                          <m:nor/>
                        </m:rP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27" y="1002661"/>
                <a:ext cx="3986989" cy="3693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t="-8197" r="-168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1828800" y="4833257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28194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7338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4648200" y="4800600"/>
            <a:ext cx="6096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9906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1524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2819400" y="2667000"/>
            <a:ext cx="13335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1234</a:t>
            </a:r>
            <a:endParaRPr lang="en-US" dirty="0"/>
          </a:p>
        </p:txBody>
      </p:sp>
      <p:sp>
        <p:nvSpPr>
          <p:cNvPr id="56" name="Oval 55"/>
          <p:cNvSpPr/>
          <p:nvPr/>
        </p:nvSpPr>
        <p:spPr>
          <a:xfrm>
            <a:off x="1828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26670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5052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43434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5257800" y="4114800"/>
            <a:ext cx="6858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61" name="Oval 60"/>
          <p:cNvSpPr/>
          <p:nvPr/>
        </p:nvSpPr>
        <p:spPr>
          <a:xfrm>
            <a:off x="25908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124</a:t>
            </a:r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35814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134</a:t>
            </a:r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4572000" y="3352800"/>
            <a:ext cx="838200" cy="381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4" name="Line Callout 2 3"/>
          <p:cNvSpPr/>
          <p:nvPr/>
        </p:nvSpPr>
        <p:spPr>
          <a:xfrm>
            <a:off x="1219200" y="5791200"/>
            <a:ext cx="4710793" cy="609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4028"/>
              <a:gd name="adj6" fmla="val 141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Pr(a3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 </a:t>
            </a:r>
            <a:r>
              <a:rPr lang="en-US" i="1" dirty="0" smtClean="0"/>
              <a:t>×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Pr(b3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 = 0.25</a:t>
            </a:r>
            <a:endParaRPr lang="en-US" dirty="0"/>
          </a:p>
        </p:txBody>
      </p:sp>
      <p:sp>
        <p:nvSpPr>
          <p:cNvPr id="40" name="Line Callout 2 39"/>
          <p:cNvSpPr/>
          <p:nvPr/>
        </p:nvSpPr>
        <p:spPr>
          <a:xfrm>
            <a:off x="6248400" y="3543300"/>
            <a:ext cx="2895600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258"/>
              <a:gd name="adj6" fmla="val -2637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Pr(a2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 </a:t>
            </a:r>
            <a:r>
              <a:rPr lang="en-US" i="1" dirty="0" smtClean="0"/>
              <a:t>×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Pr(a3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 </a:t>
            </a:r>
            <a:r>
              <a:rPr lang="en-US" i="1" dirty="0" smtClean="0"/>
              <a:t>×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Pr(b2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 = 0.125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81000" y="1524000"/>
            <a:ext cx="5257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Pr(a1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a2)=Pr(a2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a1)=Pr(a1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a3)=Pr(a3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a1)=0.5</a:t>
            </a: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Pr(b1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b2)=Pr(b2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b1)=Pr(b1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b3)=Pr(b3</a:t>
            </a:r>
            <a:r>
              <a:rPr lang="en-US" i="1" u="sng" dirty="0" smtClean="0"/>
              <a:t>≺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b1)=0.5</a:t>
            </a:r>
          </a:p>
        </p:txBody>
      </p:sp>
      <p:graphicFrame>
        <p:nvGraphicFramePr>
          <p:cNvPr id="27" name="Content Placeholder 10"/>
          <p:cNvGraphicFramePr>
            <a:graphicFrameLocks noGrp="1"/>
          </p:cNvGraphicFramePr>
          <p:nvPr>
            <p:ph sz="quarter" idx="2"/>
          </p:nvPr>
        </p:nvGraphicFramePr>
        <p:xfrm>
          <a:off x="6324600" y="533400"/>
          <a:ext cx="2362200" cy="2438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8936"/>
                <a:gridCol w="633664"/>
                <a:gridCol w="609600"/>
              </a:tblGrid>
              <a:tr h="39541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Objects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954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  <a:tr h="3954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46131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b3</a:t>
                      </a:r>
                      <a:endParaRPr lang="en-US" sz="1800" dirty="0"/>
                    </a:p>
                  </a:txBody>
                  <a:tcPr/>
                </a:tc>
              </a:tr>
              <a:tr h="3954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b2</a:t>
                      </a:r>
                      <a:endParaRPr lang="en-US" sz="1800" dirty="0"/>
                    </a:p>
                  </a:txBody>
                  <a:tcPr/>
                </a:tc>
              </a:tr>
              <a:tr h="3954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Q</a:t>
                      </a:r>
                      <a:r>
                        <a:rPr lang="en-US" sz="1800" baseline="300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271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1501</TotalTime>
  <Words>1775</Words>
  <Application>Microsoft Office PowerPoint</Application>
  <PresentationFormat>On-screen Show (4:3)</PresentationFormat>
  <Paragraphs>599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Oriel</vt:lpstr>
      <vt:lpstr>Bi-directional Search for Skyline Probability</vt:lpstr>
      <vt:lpstr>Motivation</vt:lpstr>
      <vt:lpstr>Skyline ??</vt:lpstr>
      <vt:lpstr>Preferences</vt:lpstr>
      <vt:lpstr>Uncertain Preferences</vt:lpstr>
      <vt:lpstr>Skyline Probability</vt:lpstr>
      <vt:lpstr>Skyline Probability</vt:lpstr>
      <vt:lpstr>How to compute?</vt:lpstr>
      <vt:lpstr>How to compute</vt:lpstr>
      <vt:lpstr>How to compute</vt:lpstr>
      <vt:lpstr>Proposed heuristic</vt:lpstr>
      <vt:lpstr>Zero Contributing Set</vt:lpstr>
      <vt:lpstr>Algorithm Demonstration </vt:lpstr>
      <vt:lpstr>Slide 14</vt:lpstr>
      <vt:lpstr>Slide 15</vt:lpstr>
      <vt:lpstr>Slide 16</vt:lpstr>
      <vt:lpstr>Slide 17</vt:lpstr>
      <vt:lpstr>Slide 18</vt:lpstr>
      <vt:lpstr>Experimental Results   </vt:lpstr>
      <vt:lpstr>Experimental Results Summarization   </vt:lpstr>
      <vt:lpstr>Conclusions and Future work </vt:lpstr>
      <vt:lpstr>References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Bi-directional Search for Skyline Probability</dc:title>
  <dc:creator>Acer1</dc:creator>
  <cp:lastModifiedBy>aditi</cp:lastModifiedBy>
  <cp:revision>125</cp:revision>
  <dcterms:created xsi:type="dcterms:W3CDTF">2015-01-27T00:52:20Z</dcterms:created>
  <dcterms:modified xsi:type="dcterms:W3CDTF">2015-02-08T12:28:51Z</dcterms:modified>
</cp:coreProperties>
</file>