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4"/>
  </p:notesMasterIdLst>
  <p:sldIdLst>
    <p:sldId id="256" r:id="rId2"/>
    <p:sldId id="346" r:id="rId3"/>
    <p:sldId id="371" r:id="rId4"/>
    <p:sldId id="372" r:id="rId5"/>
    <p:sldId id="373" r:id="rId6"/>
    <p:sldId id="374" r:id="rId7"/>
    <p:sldId id="376" r:id="rId8"/>
    <p:sldId id="377" r:id="rId9"/>
    <p:sldId id="378" r:id="rId10"/>
    <p:sldId id="375" r:id="rId11"/>
    <p:sldId id="379" r:id="rId12"/>
    <p:sldId id="380" r:id="rId13"/>
    <p:sldId id="381" r:id="rId14"/>
    <p:sldId id="389" r:id="rId15"/>
    <p:sldId id="382" r:id="rId16"/>
    <p:sldId id="383" r:id="rId17"/>
    <p:sldId id="347" r:id="rId18"/>
    <p:sldId id="336" r:id="rId19"/>
    <p:sldId id="258" r:id="rId20"/>
    <p:sldId id="384" r:id="rId21"/>
    <p:sldId id="261" r:id="rId22"/>
    <p:sldId id="332" r:id="rId23"/>
    <p:sldId id="265" r:id="rId24"/>
    <p:sldId id="333" r:id="rId25"/>
    <p:sldId id="257" r:id="rId26"/>
    <p:sldId id="390" r:id="rId27"/>
    <p:sldId id="267" r:id="rId28"/>
    <p:sldId id="259" r:id="rId29"/>
    <p:sldId id="385" r:id="rId30"/>
    <p:sldId id="334" r:id="rId31"/>
    <p:sldId id="335" r:id="rId32"/>
    <p:sldId id="268" r:id="rId33"/>
    <p:sldId id="260" r:id="rId34"/>
    <p:sldId id="262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286" r:id="rId48"/>
    <p:sldId id="287" r:id="rId49"/>
    <p:sldId id="338" r:id="rId50"/>
    <p:sldId id="288" r:id="rId51"/>
    <p:sldId id="289" r:id="rId52"/>
    <p:sldId id="290" r:id="rId53"/>
    <p:sldId id="339" r:id="rId54"/>
    <p:sldId id="291" r:id="rId55"/>
    <p:sldId id="292" r:id="rId56"/>
    <p:sldId id="293" r:id="rId57"/>
    <p:sldId id="294" r:id="rId58"/>
    <p:sldId id="295" r:id="rId59"/>
    <p:sldId id="296" r:id="rId60"/>
    <p:sldId id="297" r:id="rId61"/>
    <p:sldId id="298" r:id="rId62"/>
    <p:sldId id="299" r:id="rId63"/>
    <p:sldId id="300" r:id="rId64"/>
    <p:sldId id="301" r:id="rId65"/>
    <p:sldId id="345" r:id="rId66"/>
    <p:sldId id="302" r:id="rId67"/>
    <p:sldId id="303" r:id="rId68"/>
    <p:sldId id="304" r:id="rId69"/>
    <p:sldId id="348" r:id="rId70"/>
    <p:sldId id="337" r:id="rId71"/>
    <p:sldId id="349" r:id="rId72"/>
    <p:sldId id="391" r:id="rId73"/>
    <p:sldId id="353" r:id="rId74"/>
    <p:sldId id="354" r:id="rId75"/>
    <p:sldId id="356" r:id="rId76"/>
    <p:sldId id="357" r:id="rId77"/>
    <p:sldId id="307" r:id="rId78"/>
    <p:sldId id="308" r:id="rId79"/>
    <p:sldId id="309" r:id="rId80"/>
    <p:sldId id="359" r:id="rId81"/>
    <p:sldId id="360" r:id="rId82"/>
    <p:sldId id="361" r:id="rId83"/>
    <p:sldId id="362" r:id="rId84"/>
    <p:sldId id="318" r:id="rId85"/>
    <p:sldId id="387" r:id="rId86"/>
    <p:sldId id="344" r:id="rId87"/>
    <p:sldId id="342" r:id="rId88"/>
    <p:sldId id="364" r:id="rId89"/>
    <p:sldId id="366" r:id="rId90"/>
    <p:sldId id="319" r:id="rId91"/>
    <p:sldId id="368" r:id="rId92"/>
    <p:sldId id="355" r:id="rId93"/>
    <p:sldId id="369" r:id="rId94"/>
    <p:sldId id="321" r:id="rId95"/>
    <p:sldId id="323" r:id="rId96"/>
    <p:sldId id="325" r:id="rId97"/>
    <p:sldId id="326" r:id="rId98"/>
    <p:sldId id="324" r:id="rId99"/>
    <p:sldId id="327" r:id="rId100"/>
    <p:sldId id="328" r:id="rId101"/>
    <p:sldId id="329" r:id="rId102"/>
    <p:sldId id="392" r:id="rId103"/>
    <p:sldId id="330" r:id="rId104"/>
    <p:sldId id="331" r:id="rId105"/>
    <p:sldId id="386" r:id="rId106"/>
    <p:sldId id="340" r:id="rId107"/>
    <p:sldId id="350" r:id="rId108"/>
    <p:sldId id="351" r:id="rId109"/>
    <p:sldId id="352" r:id="rId110"/>
    <p:sldId id="269" r:id="rId111"/>
    <p:sldId id="270" r:id="rId112"/>
    <p:sldId id="271" r:id="rId113"/>
    <p:sldId id="272" r:id="rId114"/>
    <p:sldId id="273" r:id="rId115"/>
    <p:sldId id="263" r:id="rId116"/>
    <p:sldId id="264" r:id="rId117"/>
    <p:sldId id="358" r:id="rId118"/>
    <p:sldId id="363" r:id="rId119"/>
    <p:sldId id="314" r:id="rId120"/>
    <p:sldId id="315" r:id="rId121"/>
    <p:sldId id="341" r:id="rId122"/>
    <p:sldId id="316" r:id="rId123"/>
    <p:sldId id="317" r:id="rId124"/>
    <p:sldId id="305" r:id="rId125"/>
    <p:sldId id="311" r:id="rId126"/>
    <p:sldId id="312" r:id="rId127"/>
    <p:sldId id="313" r:id="rId128"/>
    <p:sldId id="367" r:id="rId129"/>
    <p:sldId id="320" r:id="rId130"/>
    <p:sldId id="322" r:id="rId131"/>
    <p:sldId id="370" r:id="rId132"/>
    <p:sldId id="388" r:id="rId1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807" autoAdjust="0"/>
  </p:normalViewPr>
  <p:slideViewPr>
    <p:cSldViewPr>
      <p:cViewPr>
        <p:scale>
          <a:sx n="60" d="100"/>
          <a:sy n="60" d="100"/>
        </p:scale>
        <p:origin x="-93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E58BF-B6FB-45AB-AC2B-6FA26D980636}" type="datetimeFigureOut">
              <a:rPr lang="en-CA" smtClean="0"/>
              <a:pPr/>
              <a:t>2015-02-07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B0EF5-3FCD-4623-8675-BBB4D26E382D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Verbal addition: An important tool for deriving rigidity conditions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21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Verbal addition:</a:t>
            </a:r>
            <a:r>
              <a:rPr lang="en-US" baseline="0" dirty="0" smtClean="0"/>
              <a:t> The same 7-cycle can be drawn as a layer graph in many different ways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22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Line rigid not defined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23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Why does it work ?  If p1, p2</a:t>
            </a:r>
            <a:r>
              <a:rPr lang="en-CA" baseline="0" dirty="0" smtClean="0"/>
              <a:t> and p3 are fixed, we are adding 7 new points and querying 9 new edges. Density is 9/7  if we can carry the construction through</a:t>
            </a:r>
          </a:p>
          <a:p>
            <a:endParaRPr lang="en-CA" baseline="0" dirty="0" smtClean="0"/>
          </a:p>
          <a:p>
            <a:r>
              <a:rPr lang="en-CA" baseline="0" dirty="0" smtClean="0"/>
              <a:t>Verbal addition: </a:t>
            </a:r>
            <a:r>
              <a:rPr lang="en-CA" dirty="0" smtClean="0"/>
              <a:t>Basic Building Block, meaning of density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25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This</a:t>
            </a:r>
            <a:r>
              <a:rPr lang="en-CA" baseline="0" dirty="0" smtClean="0"/>
              <a:t> is next!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27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…..and we should be able to meet the rigidity conditions no matter how </a:t>
            </a:r>
            <a:r>
              <a:rPr lang="en-CA" dirty="0" err="1" smtClean="0"/>
              <a:t>adversarially</a:t>
            </a:r>
            <a:r>
              <a:rPr lang="en-CA" dirty="0" smtClean="0"/>
              <a:t> their lengths are chosen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32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Verbal</a:t>
            </a:r>
            <a:r>
              <a:rPr lang="en-CA" baseline="0" dirty="0" smtClean="0"/>
              <a:t> addition: </a:t>
            </a:r>
            <a:r>
              <a:rPr lang="en-CA" dirty="0" smtClean="0"/>
              <a:t>How 42 ? We had a formula: 2</a:t>
            </a:r>
            <a:r>
              <a:rPr lang="en-CA" baseline="30000" dirty="0" smtClean="0"/>
              <a:t>n-1  </a:t>
            </a:r>
            <a:r>
              <a:rPr lang="en-CA" baseline="0" dirty="0" smtClean="0"/>
              <a:t> -  (n</a:t>
            </a:r>
            <a:r>
              <a:rPr lang="en-CA" baseline="30000" dirty="0" smtClean="0"/>
              <a:t>2</a:t>
            </a:r>
            <a:r>
              <a:rPr lang="en-CA" baseline="0" dirty="0" smtClean="0"/>
              <a:t> – n + 2)/2.  For n=7 this gives 64 – 22 = 42</a:t>
            </a:r>
          </a:p>
          <a:p>
            <a:endParaRPr lang="en-CA" baseline="0" dirty="0" smtClean="0"/>
          </a:p>
          <a:p>
            <a:r>
              <a:rPr lang="en-CA" baseline="0" dirty="0" smtClean="0"/>
              <a:t>Verbal addition: How do you form the groups ?</a:t>
            </a:r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33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left corner in each graph can be cyclically labeled in 7 different ways.</a:t>
            </a:r>
            <a:r>
              <a:rPr lang="en-CA" baseline="0" dirty="0" smtClean="0"/>
              <a:t> Hence 7 X 6 = 42 different conditions</a:t>
            </a:r>
          </a:p>
          <a:p>
            <a:endParaRPr lang="en-CA" baseline="0" dirty="0" smtClean="0"/>
          </a:p>
          <a:p>
            <a:r>
              <a:rPr lang="en-CA" baseline="0" dirty="0" smtClean="0"/>
              <a:t>Where is this picture file 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34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a picture</a:t>
            </a:r>
            <a:r>
              <a:rPr lang="en-US" baseline="0" dirty="0" smtClean="0"/>
              <a:t> here. True! This </a:t>
            </a:r>
            <a:r>
              <a:rPr lang="en-US" baseline="0" dirty="0" err="1" smtClean="0"/>
              <a:t>pic</a:t>
            </a:r>
            <a:r>
              <a:rPr lang="en-US" baseline="0" dirty="0" smtClean="0"/>
              <a:t> is taken from  MSA’s FSTTCS submission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35</a:t>
            </a:fld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from the FST &amp; TCS submission; each of these conditions is obtained by a cyclic</a:t>
            </a:r>
            <a:r>
              <a:rPr lang="en-US" baseline="0" dirty="0" smtClean="0"/>
              <a:t> shift of the labels clockwise one position, starting with the initial labeling shown. The rigidity condition is always on the 2 opposite edges that are free of any other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36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n distinct</a:t>
            </a:r>
            <a:r>
              <a:rPr lang="en-CA" baseline="0" dirty="0" smtClean="0"/>
              <a:t> points on a line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group 4 in the same</a:t>
            </a:r>
            <a:r>
              <a:rPr lang="en-US" baseline="0" dirty="0" smtClean="0"/>
              <a:t> submission, page 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37</a:t>
            </a:fld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from the FST &amp; TCS submission; each of these conditions is obtained by a cyclic</a:t>
            </a:r>
            <a:r>
              <a:rPr lang="en-US" baseline="0" dirty="0" smtClean="0"/>
              <a:t> shift of the labels clockwise one position, starting with the initial labeling shown. The rigidity condition is always on the 2 opposite edges that are free of any other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38</a:t>
            </a:fld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group 5 in the same</a:t>
            </a:r>
            <a:r>
              <a:rPr lang="en-US" baseline="0" dirty="0" smtClean="0"/>
              <a:t> submission, page 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39</a:t>
            </a:fld>
            <a:endParaRPr lang="en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1 from the FST &amp; TCS submission; each of these conditions is obtained by a cyclic</a:t>
            </a:r>
            <a:r>
              <a:rPr lang="en-US" baseline="0" dirty="0" smtClean="0"/>
              <a:t> shift of the labels clockwise one position, starting with the initial labeling shown. The rigidity condition is always on the 2 opposite edges that are free of any other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40</a:t>
            </a:fld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group 5 in the same</a:t>
            </a:r>
            <a:r>
              <a:rPr lang="en-US" baseline="0" dirty="0" smtClean="0"/>
              <a:t> submission, page 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41</a:t>
            </a:fld>
            <a:endParaRPr lang="en-C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6from the FST &amp; TCS submission; each of these conditions is obtained by a cyclic</a:t>
            </a:r>
            <a:r>
              <a:rPr lang="en-US" baseline="0" dirty="0" smtClean="0"/>
              <a:t> shift of the labels clockwise one position, starting with the </a:t>
            </a:r>
            <a:r>
              <a:rPr lang="en-US" baseline="0" smtClean="0"/>
              <a:t>initial labeling </a:t>
            </a:r>
            <a:r>
              <a:rPr lang="en-US" baseline="0" dirty="0" smtClean="0"/>
              <a:t>shown. The rigidity condition is always on the 2 opposite edges that are free of any other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42</a:t>
            </a:fld>
            <a:endParaRPr lang="en-C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group 5 in the same</a:t>
            </a:r>
            <a:r>
              <a:rPr lang="en-US" baseline="0" dirty="0" smtClean="0"/>
              <a:t> submission, page 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43</a:t>
            </a:fld>
            <a:endParaRPr lang="en-C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3 from the FST &amp; TCS submission; each of these conditions is obtained by a cyclic</a:t>
            </a:r>
            <a:r>
              <a:rPr lang="en-US" baseline="0" dirty="0" smtClean="0"/>
              <a:t> shift of the labels clockwise one position, starting with the initial </a:t>
            </a:r>
            <a:r>
              <a:rPr lang="en-US" baseline="0" dirty="0" err="1" smtClean="0"/>
              <a:t>labelling</a:t>
            </a:r>
            <a:r>
              <a:rPr lang="en-US" baseline="0" dirty="0" smtClean="0"/>
              <a:t> shown. The rigidity condition is always on the 2 opposite edges that are free of any other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44</a:t>
            </a:fld>
            <a:endParaRPr lang="en-C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group 5 in the same</a:t>
            </a:r>
            <a:r>
              <a:rPr lang="en-US" baseline="0" dirty="0" smtClean="0"/>
              <a:t> submission, page 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45</a:t>
            </a:fld>
            <a:endParaRPr lang="en-C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3 from the FST &amp; TCS submission; each of these conditions is obtained by a cyclic</a:t>
            </a:r>
            <a:r>
              <a:rPr lang="en-US" baseline="0" dirty="0" smtClean="0"/>
              <a:t> shift of the labels clockwise one position, starting with the initial </a:t>
            </a:r>
            <a:r>
              <a:rPr lang="en-US" baseline="0" dirty="0" err="1" smtClean="0"/>
              <a:t>labelling</a:t>
            </a:r>
            <a:r>
              <a:rPr lang="en-US" baseline="0" dirty="0" smtClean="0"/>
              <a:t> shown. The rigidity condition is always on the 2 opposite edges that are free of any other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46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CA" dirty="0" smtClean="0"/>
              <a:t>valid</a:t>
            </a:r>
            <a:r>
              <a:rPr lang="en-CA" baseline="0" dirty="0" smtClean="0"/>
              <a:t> assignment of lengths: p</a:t>
            </a:r>
            <a:r>
              <a:rPr lang="en-CA" dirty="0" smtClean="0"/>
              <a:t>ossible to check this algorithmically by computing</a:t>
            </a:r>
            <a:r>
              <a:rPr lang="en-CA" baseline="0" dirty="0" smtClean="0"/>
              <a:t> the rank of</a:t>
            </a:r>
            <a:r>
              <a:rPr lang="en-CA" dirty="0" smtClean="0"/>
              <a:t> a </a:t>
            </a:r>
            <a:r>
              <a:rPr lang="en-CA" dirty="0" err="1" smtClean="0"/>
              <a:t>Cayley-Menger</a:t>
            </a:r>
            <a:r>
              <a:rPr lang="en-CA" dirty="0" smtClean="0"/>
              <a:t> matrix of the squares of the distances, both known and unknown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figure encapsulates all the 4</a:t>
            </a:r>
            <a:r>
              <a:rPr lang="en-US" baseline="0" dirty="0" smtClean="0"/>
              <a:t> figures of Fig.3 in the FSTTCS paper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48</a:t>
            </a:fld>
            <a:endParaRPr lang="en-C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Taken from the FSTTCS submission</a:t>
            </a:r>
            <a:r>
              <a:rPr lang="en-US" baseline="0" dirty="0" smtClean="0"/>
              <a:t> ; here we have 4 different drawings of sr</a:t>
            </a:r>
            <a:r>
              <a:rPr lang="en-US" baseline="-25000" dirty="0" smtClean="0"/>
              <a:t>3</a:t>
            </a:r>
            <a:r>
              <a:rPr lang="en-US" baseline="0" dirty="0" smtClean="0"/>
              <a:t>q</a:t>
            </a:r>
            <a:r>
              <a:rPr lang="en-US" baseline="-25000" dirty="0" smtClean="0"/>
              <a:t>3</a:t>
            </a:r>
            <a:r>
              <a:rPr lang="en-US" baseline="0" dirty="0" smtClean="0"/>
              <a:t>p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49</a:t>
            </a:fld>
            <a:endParaRPr lang="en-C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in a separate slide</a:t>
            </a:r>
            <a:r>
              <a:rPr lang="en-US" baseline="0" dirty="0" smtClean="0"/>
              <a:t> why 19 points are needed to satisfy the first 3 sets of conditions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51</a:t>
            </a:fld>
            <a:endParaRPr lang="en-C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MSA’s explanations are so incomprehensible!!</a:t>
            </a:r>
          </a:p>
          <a:p>
            <a:r>
              <a:rPr lang="en-US" dirty="0" smtClean="0"/>
              <a:t>Feb, 2015: the above explanation in the slide is correct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53</a:t>
            </a:fld>
            <a:endParaRPr lang="en-C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the term valence ? </a:t>
            </a:r>
          </a:p>
          <a:p>
            <a:r>
              <a:rPr lang="en-US" dirty="0" smtClean="0"/>
              <a:t>You</a:t>
            </a:r>
            <a:r>
              <a:rPr lang="en-US" baseline="0" dirty="0" smtClean="0"/>
              <a:t> have to justify why you would want to do this. </a:t>
            </a:r>
          </a:p>
          <a:p>
            <a:r>
              <a:rPr lang="en-US" baseline="0" dirty="0" smtClean="0"/>
              <a:t>*</a:t>
            </a:r>
            <a:r>
              <a:rPr lang="en-US" baseline="0" dirty="0" err="1" smtClean="0"/>
              <a:t>Shafiul’s</a:t>
            </a:r>
            <a:r>
              <a:rPr lang="en-US" baseline="0" dirty="0" smtClean="0"/>
              <a:t> write-up is quite messy. Here’s my version of it. </a:t>
            </a:r>
          </a:p>
          <a:p>
            <a:r>
              <a:rPr lang="en-US" baseline="0" dirty="0" smtClean="0"/>
              <a:t>Initially, all the points in the pool have valence 0. To pick three points of minimum valence (0 in this case) to </a:t>
            </a:r>
          </a:p>
          <a:p>
            <a:r>
              <a:rPr lang="en-US" baseline="0" dirty="0" smtClean="0"/>
              <a:t>beat 16 different length restrictions in all, we need a buffer of size at least 17. Thus we can pick 6 triplets </a:t>
            </a:r>
          </a:p>
          <a:p>
            <a:r>
              <a:rPr lang="en-US" baseline="0" dirty="0" smtClean="0"/>
              <a:t>(p1, p2, p3)  of valence 0, until the buffer limit is reached. At the end of this cycle, 18 points have valence 1 </a:t>
            </a:r>
          </a:p>
          <a:p>
            <a:r>
              <a:rPr lang="en-US" baseline="0" dirty="0" smtClean="0"/>
              <a:t>and 17 points have valence 0. </a:t>
            </a:r>
          </a:p>
          <a:p>
            <a:r>
              <a:rPr lang="en-US" baseline="0" dirty="0" smtClean="0"/>
              <a:t>The next cycle begins by picking pairs (p1, p2) from the pool of 17 points of valence 0, as long as we have a </a:t>
            </a:r>
          </a:p>
          <a:p>
            <a:r>
              <a:rPr lang="en-US" baseline="0" dirty="0" smtClean="0"/>
              <a:t>buffer of size 9. Since  we don’t have enough points in the buffer to ensure that the third point p3 is from the valence</a:t>
            </a:r>
          </a:p>
          <a:p>
            <a:r>
              <a:rPr lang="en-US" baseline="0" dirty="0" smtClean="0"/>
              <a:t>0 pool, we might have to pick these from the pool of valence 1 points. So up to 4 points can have valence 2. Thus the pessimistic </a:t>
            </a:r>
          </a:p>
          <a:p>
            <a:r>
              <a:rPr lang="en-US" baseline="0" dirty="0" smtClean="0"/>
              <a:t>distribution of valence at the end of this 2</a:t>
            </a:r>
            <a:r>
              <a:rPr lang="en-US" baseline="30000" dirty="0" smtClean="0"/>
              <a:t>nd</a:t>
            </a:r>
            <a:r>
              <a:rPr lang="en-US" baseline="0" dirty="0" smtClean="0"/>
              <a:t> cycle is 22 points of valence 1, 4 points of valence 2 and the rest 9 of valence 0.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See also notes on the three path paper that I wrote up with </a:t>
            </a:r>
            <a:r>
              <a:rPr lang="en-US" baseline="0" dirty="0" err="1" smtClean="0"/>
              <a:t>Pijush</a:t>
            </a:r>
            <a:r>
              <a:rPr lang="en-US" baseline="0" dirty="0" smtClean="0"/>
              <a:t>. 35 is the correct number; unfortunately, the paper was submitted to CALDAM without this correction.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54</a:t>
            </a:fld>
            <a:endParaRPr lang="en-C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proof is interesting.  See my write-up: “notesOnThreePath.pdf” in this directory.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55</a:t>
            </a:fld>
            <a:endParaRPr lang="en-C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57</a:t>
            </a:fld>
            <a:endParaRPr lang="en-C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This choice</a:t>
            </a:r>
            <a:r>
              <a:rPr lang="en-CA" baseline="0" dirty="0" smtClean="0"/>
              <a:t> will become clear soon. What about other values of n ?  n&lt; 4664 (use triangle or quadrilateral queries); n between 245b + 4419 and 245(b+1) + 4419 ?  In the latter case, the additional points between 1 and 244 can be placed by separate triangle or quadrilateral queries. The factor 9/7 will remain unchanged.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58</a:t>
            </a:fld>
            <a:endParaRPr lang="en-C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This</a:t>
            </a:r>
            <a:r>
              <a:rPr lang="en-CA" baseline="0" dirty="0" smtClean="0"/>
              <a:t> graph needs to be corrected  - done!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59</a:t>
            </a:fld>
            <a:endParaRPr lang="en-CA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44 + 35.125 = 44</a:t>
            </a:r>
            <a:r>
              <a:rPr lang="en-US" baseline="0" dirty="0" smtClean="0"/>
              <a:t> -125 + 36. 125 = -81 + 36. 500/4 = -81 + 4500 = -81 + 100 + 4400 = 4419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60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This is to motivate</a:t>
            </a:r>
            <a:r>
              <a:rPr lang="en-CA" baseline="0" dirty="0" smtClean="0"/>
              <a:t> our own algorithm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18 points of valence</a:t>
            </a:r>
            <a:r>
              <a:rPr lang="en-US" baseline="0" dirty="0" smtClean="0"/>
              <a:t> 3b and 17 of valence 3b+2 – worst case scenario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61</a:t>
            </a:fld>
            <a:endParaRPr lang="en-CA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what</a:t>
            </a:r>
            <a:r>
              <a:rPr lang="en-US" baseline="0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63</a:t>
            </a:fld>
            <a:endParaRPr lang="en-CA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*note that the length</a:t>
            </a:r>
            <a:r>
              <a:rPr lang="en-US" baseline="0" dirty="0" smtClean="0"/>
              <a:t> of the first edge is involved in the rigidity conditions of the second,  and the lengths of the  first and second edges are involved in the choice of the third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64</a:t>
            </a:fld>
            <a:endParaRPr lang="en-CA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the edges that</a:t>
            </a:r>
            <a:r>
              <a:rPr lang="en-US" baseline="0" dirty="0" smtClean="0"/>
              <a:t> complete the quadrilaterals and triangles are queried in the second round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66</a:t>
            </a:fld>
            <a:endParaRPr lang="en-CA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81</a:t>
            </a:fld>
            <a:endParaRPr lang="en-CA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</a:t>
            </a:r>
            <a:r>
              <a:rPr lang="en-CA" baseline="0" dirty="0" smtClean="0"/>
              <a:t> use of the adjective “minimum” is correct because the minimum density of a node is a lower bound on the density of a particular query graph; a lower bound on this minimum density covers all query graphs.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84</a:t>
            </a:fld>
            <a:endParaRPr lang="en-CA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Verbal addition: </a:t>
            </a:r>
            <a:r>
              <a:rPr lang="en-CA" dirty="0" smtClean="0"/>
              <a:t>The proof is fairly elaborate.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Other degree 2 nodes are created in</a:t>
            </a:r>
            <a:r>
              <a:rPr lang="en-US" baseline="0" dirty="0" smtClean="0"/>
              <a:t> the second round; in G</a:t>
            </a:r>
            <a:r>
              <a:rPr lang="en-US" baseline="-25000" dirty="0" smtClean="0"/>
              <a:t>2</a:t>
            </a:r>
            <a:r>
              <a:rPr lang="en-US" baseline="0" dirty="0" smtClean="0"/>
              <a:t> there are no degree 1 nodes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90</a:t>
            </a:fld>
            <a:endParaRPr lang="en-CA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Verbal</a:t>
            </a:r>
            <a:r>
              <a:rPr lang="en-US" baseline="0" dirty="0" smtClean="0"/>
              <a:t> addition : </a:t>
            </a:r>
            <a:r>
              <a:rPr lang="en-US" dirty="0" smtClean="0"/>
              <a:t>Does</a:t>
            </a:r>
            <a:r>
              <a:rPr lang="en-US" baseline="0" dirty="0" smtClean="0"/>
              <a:t> this include the terminal heavy nodes for maximal paths considered in the previous slide ? Which nodes are these ? All heavy nodes of G2 (some of which were created in the second round), all degree 2 nodes created during the second round and all degree nodes that were not part of the maximal paths considered in the first part.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94</a:t>
            </a:fld>
            <a:endParaRPr lang="en-CA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CA" dirty="0" smtClean="0"/>
              <a:t>Enough to consider heavy nodes with exactly  3 incident paths.</a:t>
            </a:r>
            <a:r>
              <a:rPr lang="en-CA" baseline="0" dirty="0" smtClean="0"/>
              <a:t> </a:t>
            </a:r>
            <a:r>
              <a:rPr lang="en-CA" dirty="0" smtClean="0"/>
              <a:t>Consider a 4</a:t>
            </a:r>
            <a:r>
              <a:rPr lang="en-CA" baseline="30000" dirty="0" smtClean="0"/>
              <a:t>th</a:t>
            </a:r>
            <a:r>
              <a:rPr lang="en-CA" dirty="0" smtClean="0"/>
              <a:t> incident path. Longer the path the smaller the contribution to the average density of the heavy node group</a:t>
            </a:r>
          </a:p>
          <a:p>
            <a:pPr lvl="2"/>
            <a:r>
              <a:rPr lang="en-CA" dirty="0" smtClean="0"/>
              <a:t>In fact, the longest path will have 3 degree 2 nodes and the contribution to the average density is:</a:t>
            </a:r>
          </a:p>
          <a:p>
            <a:pPr lvl="3"/>
            <a:r>
              <a:rPr lang="en-CA" dirty="0" smtClean="0"/>
              <a:t>((3+1)/2)/(3/2) = 4/3 &gt; 9/8*</a:t>
            </a:r>
          </a:p>
          <a:p>
            <a:pPr lvl="2"/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97</a:t>
            </a:fld>
            <a:endParaRPr lang="en-CA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*denominator is 3/2 since the 3 nodes are split</a:t>
            </a:r>
            <a:r>
              <a:rPr lang="en-CA" baseline="0" dirty="0" smtClean="0"/>
              <a:t> between the 2 terminal heavy nodes, while the numerator count is (3+1)/2(1 from the second edge ,½ from the third and ½ from the first)</a:t>
            </a:r>
            <a:r>
              <a:rPr lang="en-CA" dirty="0" smtClean="0"/>
              <a:t> </a:t>
            </a:r>
          </a:p>
          <a:p>
            <a:endParaRPr lang="en-CA" dirty="0" smtClean="0"/>
          </a:p>
          <a:p>
            <a:r>
              <a:rPr lang="en-CA" dirty="0" smtClean="0"/>
              <a:t># consider a ½ edge on</a:t>
            </a:r>
            <a:r>
              <a:rPr lang="en-CA" baseline="0" dirty="0" smtClean="0"/>
              <a:t>  each side of each of the ½ m nodes and then three ½ edge from each incident path to the heavy node v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98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Explain a little:</a:t>
            </a:r>
            <a:r>
              <a:rPr lang="en-CA" baseline="0" dirty="0" smtClean="0"/>
              <a:t>  no rigidity  condition, length of one edge equal to sum or difference of the other two edges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Here S3 and S4 are fully utilized.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99</a:t>
            </a:fld>
            <a:endParaRPr lang="en-CA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Interpreting the figure ? The 7-cycle is fixed,</a:t>
            </a:r>
            <a:r>
              <a:rPr lang="en-CA" baseline="0" dirty="0" smtClean="0"/>
              <a:t> as well as p3; this is the first diagram on the previous slide; next different paths from s to p3 are considered. There are 4 shown.  All possibilities must be taken care of. Provably,  how ? The different  paths should have been drawn in different colors.</a:t>
            </a:r>
          </a:p>
          <a:p>
            <a:endParaRPr lang="en-CA" baseline="0" dirty="0" smtClean="0"/>
          </a:p>
          <a:p>
            <a:r>
              <a:rPr lang="en-CA" baseline="0" dirty="0" smtClean="0"/>
              <a:t>This is not how he did it in the FST &amp; TCS version. He considers the conditions on the rigidity of the 7 cycle first, again in 6 groups, </a:t>
            </a:r>
          </a:p>
          <a:p>
            <a:r>
              <a:rPr lang="en-CA" baseline="0" dirty="0" smtClean="0"/>
              <a:t>corresponding to the configurations on slide 12.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110</a:t>
            </a:fld>
            <a:endParaRPr lang="en-CA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All cases have been worked out. I get the hang of all this</a:t>
            </a:r>
            <a:r>
              <a:rPr lang="en-CA" baseline="0" dirty="0" smtClean="0"/>
              <a:t> now. None of the prohibited edges appear here.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111</a:t>
            </a:fld>
            <a:endParaRPr lang="en-CA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details have been painstakingly worked 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112</a:t>
            </a:fld>
            <a:endParaRPr lang="en-CA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corresponds to the 2</a:t>
            </a:r>
            <a:r>
              <a:rPr lang="en-US" baseline="30000" dirty="0" smtClean="0"/>
              <a:t>nd</a:t>
            </a:r>
            <a:r>
              <a:rPr lang="en-US" dirty="0" smtClean="0"/>
              <a:t> and 3rd figures on slide 12. The explanation</a:t>
            </a:r>
            <a:r>
              <a:rPr lang="en-US" baseline="0" dirty="0" smtClean="0"/>
              <a:t> is the same as for the previous slide – various paths to p3 have been </a:t>
            </a:r>
          </a:p>
          <a:p>
            <a:r>
              <a:rPr lang="en-US" baseline="0" dirty="0" smtClean="0"/>
              <a:t>Worked 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113</a:t>
            </a:fld>
            <a:endParaRPr lang="en-CA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He</a:t>
            </a:r>
            <a:r>
              <a:rPr lang="en-CA" baseline="0" dirty="0" smtClean="0"/>
              <a:t> has just two conditions for this one!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114</a:t>
            </a:fld>
            <a:endParaRPr lang="en-CA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115</a:t>
            </a:fld>
            <a:endParaRPr lang="en-CA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116</a:t>
            </a:fld>
            <a:endParaRPr lang="en-CA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Verbal addition: These may sound somewhat strange, but as we shall see these</a:t>
            </a:r>
            <a:r>
              <a:rPr lang="en-CA" baseline="0" dirty="0" smtClean="0"/>
              <a:t> are used by the adversary to create generalized handles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126</a:t>
            </a:fld>
            <a:endParaRPr lang="en-CA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Slide necessary 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127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Emphasize rigidity</a:t>
            </a:r>
            <a:r>
              <a:rPr lang="en-CA" baseline="0" dirty="0" smtClean="0"/>
              <a:t> condition;  two different placements when the quadrilateral is a parallelogram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9</a:t>
            </a:fld>
            <a:endParaRPr lang="en-CA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Verbal addition: </a:t>
            </a:r>
            <a:r>
              <a:rPr lang="en-CA" dirty="0" smtClean="0"/>
              <a:t>The proof is fairly elaborate.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Other degree 2 nodes are created in</a:t>
            </a:r>
            <a:r>
              <a:rPr lang="en-US" baseline="0" dirty="0" smtClean="0"/>
              <a:t> the second round; in G</a:t>
            </a:r>
            <a:r>
              <a:rPr lang="en-US" baseline="-25000" dirty="0" smtClean="0"/>
              <a:t>2</a:t>
            </a:r>
            <a:r>
              <a:rPr lang="en-US" baseline="0" dirty="0" smtClean="0"/>
              <a:t> there are no degree 1 nodes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128</a:t>
            </a:fld>
            <a:endParaRPr lang="en-CA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can reduce the inequality</a:t>
            </a:r>
            <a:r>
              <a:rPr lang="en-US" baseline="0" dirty="0" smtClean="0"/>
              <a:t> by simple reductions to floor((k+1)/3) &gt; k/4. This is true for all k &gt;= 2, which is what we assumed at the beginning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129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Connect it to the previous slide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10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length returned by</a:t>
            </a:r>
            <a:r>
              <a:rPr lang="en-CA" baseline="0" dirty="0" smtClean="0"/>
              <a:t> the adversary does not matter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13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Point out – n is</a:t>
            </a:r>
            <a:r>
              <a:rPr lang="en-CA" baseline="0" dirty="0" smtClean="0"/>
              <a:t> the number of points on a line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B0EF5-3FCD-4623-8675-BBB4D26E382D}" type="slidenum">
              <a:rPr lang="en-CA" smtClean="0"/>
              <a:pPr/>
              <a:t>18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AE088-276F-4CD4-9893-286E17E4D611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0B1AE-F6A0-43F2-A5FD-7B85AD5C4608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0FAD9-CBF0-4FF0-A11E-A3F04A0DB286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A7B7F-E8AB-4D70-9ED3-A84E2BFB6341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8CA-8740-43B7-A1F6-7F57D86267EB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99F7-F219-4878-9C67-30D9A010BB09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129-E365-4E2A-946F-C0A8E0608E60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7CEA1-4D48-44D7-9526-C8D7A5BD64B0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165A-F220-4624-97F4-322AF0620BC3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46A2C-56E0-45D1-8AE6-F9A740AA4B36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3D6F7-F8F2-472F-9A58-CEF7F3DD471D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B5ED2-D840-4642-BF40-4780FF09D5D9}" type="datetime1">
              <a:rPr lang="en-CA" smtClean="0"/>
              <a:pPr/>
              <a:t>2015-02-07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9CC1D-AE2F-48EC-8AEC-09206EB1D246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3.bin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4.bin"/><Relationship Id="rId9" Type="http://schemas.openxmlformats.org/officeDocument/2006/relationships/oleObject" Target="../embeddings/oleObject29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4.bin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3.bin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7.bin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44.bin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Three paths to point placement*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err="1" smtClean="0"/>
              <a:t>Asish</a:t>
            </a:r>
            <a:r>
              <a:rPr lang="en-CA" dirty="0" smtClean="0"/>
              <a:t> </a:t>
            </a:r>
            <a:r>
              <a:rPr lang="en-CA" dirty="0" err="1" smtClean="0"/>
              <a:t>Mukhopadhyay</a:t>
            </a:r>
            <a:endParaRPr lang="en-CA" dirty="0" smtClean="0"/>
          </a:p>
          <a:p>
            <a:r>
              <a:rPr lang="en-CA" dirty="0" smtClean="0"/>
              <a:t>School of Computer Science</a:t>
            </a:r>
          </a:p>
          <a:p>
            <a:r>
              <a:rPr lang="en-CA" dirty="0" smtClean="0"/>
              <a:t>University of Windsor, Canada</a:t>
            </a:r>
          </a:p>
          <a:p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</a:t>
            </a:fld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500034" y="6000768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*Joint work with Md. </a:t>
            </a:r>
            <a:r>
              <a:rPr lang="en-CA" dirty="0" err="1" smtClean="0"/>
              <a:t>Shafiul</a:t>
            </a:r>
            <a:r>
              <a:rPr lang="en-CA" dirty="0" smtClean="0"/>
              <a:t> </a:t>
            </a:r>
            <a:r>
              <a:rPr lang="en-CA" dirty="0" err="1" smtClean="0"/>
              <a:t>Alam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Quadrilateral query graph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</a:t>
            </a:fld>
            <a:endParaRPr lang="en-CA"/>
          </a:p>
        </p:txBody>
      </p:sp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3225" y="2214553"/>
            <a:ext cx="6602048" cy="231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214678" y="5214950"/>
            <a:ext cx="1816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i="1" dirty="0" smtClean="0"/>
              <a:t>n</a:t>
            </a:r>
            <a:r>
              <a:rPr lang="en-CA" sz="3200" dirty="0" smtClean="0"/>
              <a:t> = 2</a:t>
            </a:r>
            <a:r>
              <a:rPr lang="en-CA" sz="3200" i="1" dirty="0" smtClean="0"/>
              <a:t>b</a:t>
            </a:r>
            <a:r>
              <a:rPr lang="en-CA" sz="3200" dirty="0" smtClean="0"/>
              <a:t> + 4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What if…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</p:spPr>
        <p:txBody>
          <a:bodyPr/>
          <a:lstStyle/>
          <a:p>
            <a:r>
              <a:rPr lang="en-CA" dirty="0" smtClean="0"/>
              <a:t>m &gt; 6 </a:t>
            </a:r>
          </a:p>
          <a:p>
            <a:pPr lvl="1"/>
            <a:r>
              <a:rPr lang="en-CA" dirty="0" smtClean="0"/>
              <a:t>m = 8, 9</a:t>
            </a:r>
          </a:p>
          <a:p>
            <a:pPr lvl="2"/>
            <a:r>
              <a:rPr lang="en-CA" dirty="0" smtClean="0"/>
              <a:t>Once again, a potential handle is created by the adversary, using S</a:t>
            </a:r>
            <a:r>
              <a:rPr lang="en-CA" baseline="-25000" dirty="0" smtClean="0"/>
              <a:t>3</a:t>
            </a:r>
            <a:r>
              <a:rPr lang="en-CA" dirty="0" smtClean="0"/>
              <a:t> and S</a:t>
            </a:r>
            <a:r>
              <a:rPr lang="en-CA" baseline="-25000" dirty="0" smtClean="0"/>
              <a:t>4</a:t>
            </a:r>
            <a:r>
              <a:rPr lang="en-CA" dirty="0" smtClean="0"/>
              <a:t> and setting edge lengths in E</a:t>
            </a:r>
            <a:r>
              <a:rPr lang="en-CA" baseline="-25000" dirty="0" smtClean="0"/>
              <a:t>2</a:t>
            </a:r>
            <a:endParaRPr lang="en-CA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100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What if…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101</a:t>
            </a:fld>
            <a:endParaRPr lang="en-CA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786" y="1700808"/>
            <a:ext cx="8606214" cy="436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 each of these cases..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Disambiguation by the algorithm reduces the cases to m ≤ 6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B</a:t>
            </a:r>
            <a:r>
              <a:rPr lang="en-CA" baseline="-25000" dirty="0" smtClean="0"/>
              <a:t>2</a:t>
            </a:r>
            <a:endParaRPr lang="en-CA" baseline="-25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882650"/>
            <a:r>
              <a:rPr lang="en-CA" dirty="0" smtClean="0"/>
              <a:t>Heavy vertices in G</a:t>
            </a:r>
            <a:r>
              <a:rPr lang="en-CA" baseline="-25000" dirty="0" smtClean="0"/>
              <a:t>2</a:t>
            </a:r>
            <a:r>
              <a:rPr lang="en-CA" dirty="0" smtClean="0"/>
              <a:t> that are connected to at least one vertex of Type A by at least one path of degree 2 vertices in G</a:t>
            </a:r>
            <a:r>
              <a:rPr lang="en-CA" baseline="-25000" dirty="0" smtClean="0"/>
              <a:t>2</a:t>
            </a:r>
          </a:p>
          <a:p>
            <a:pPr lvl="1"/>
            <a:r>
              <a:rPr lang="en-CA" dirty="0" smtClean="0"/>
              <a:t>Let v be a type B</a:t>
            </a:r>
            <a:r>
              <a:rPr lang="en-CA" baseline="-25000" dirty="0" smtClean="0"/>
              <a:t>2</a:t>
            </a:r>
            <a:r>
              <a:rPr lang="en-CA" dirty="0" smtClean="0"/>
              <a:t> heavy vertex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103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B</a:t>
            </a:r>
            <a:r>
              <a:rPr lang="en-CA" baseline="-25000" dirty="0" smtClean="0"/>
              <a:t>2</a:t>
            </a:r>
            <a:endParaRPr lang="en-CA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Average density with 3 paths incident on v can again be argued to be ≥ 9/8  for all combinations of paths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105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2928926" y="2928934"/>
            <a:ext cx="29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End of talk </a:t>
            </a:r>
            <a:endParaRPr lang="en-C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106</a:t>
            </a:fld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195736" y="2564904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800" dirty="0" smtClean="0"/>
              <a:t>       Questions ? </a:t>
            </a:r>
            <a:endParaRPr lang="en-C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107</a:t>
            </a:fld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2267744" y="2420888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 smtClean="0"/>
              <a:t>Unused Slides </a:t>
            </a:r>
            <a:endParaRPr lang="en-CA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Our Results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New 2-round deterministic algorithm with </a:t>
            </a:r>
          </a:p>
          <a:p>
            <a:pPr lvl="1"/>
            <a:r>
              <a:rPr lang="en-CA" dirty="0" smtClean="0"/>
              <a:t>upper bound of 9n/7 + O(1) or, </a:t>
            </a:r>
          </a:p>
          <a:p>
            <a:pPr lvl="1"/>
            <a:r>
              <a:rPr lang="en-CA" dirty="0" smtClean="0"/>
              <a:t>performance ratio of 9/7 + o(1)</a:t>
            </a:r>
          </a:p>
          <a:p>
            <a:r>
              <a:rPr lang="en-CA" dirty="0" smtClean="0"/>
              <a:t>Improved lower bound of </a:t>
            </a:r>
          </a:p>
          <a:p>
            <a:pPr lvl="1"/>
            <a:r>
              <a:rPr lang="en-CA" dirty="0" smtClean="0"/>
              <a:t>9n/8 on</a:t>
            </a:r>
            <a:r>
              <a:rPr lang="en-CA" i="1" dirty="0" smtClean="0"/>
              <a:t> any </a:t>
            </a:r>
            <a:r>
              <a:rPr lang="en-CA" dirty="0" smtClean="0"/>
              <a:t>2-round deterministic algorithm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Our Results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New 2-round deterministic algorithm with </a:t>
            </a:r>
          </a:p>
          <a:p>
            <a:pPr lvl="1"/>
            <a:r>
              <a:rPr lang="en-CA" dirty="0" smtClean="0"/>
              <a:t>upper bound of 9n/7 + O(1) or, </a:t>
            </a:r>
          </a:p>
          <a:p>
            <a:pPr lvl="1"/>
            <a:r>
              <a:rPr lang="en-CA" dirty="0" smtClean="0"/>
              <a:t>performance ratio of 9/7 + o(1)</a:t>
            </a:r>
          </a:p>
          <a:p>
            <a:r>
              <a:rPr lang="en-CA" dirty="0" smtClean="0"/>
              <a:t>Improved lower bound of </a:t>
            </a:r>
          </a:p>
          <a:p>
            <a:pPr lvl="1"/>
            <a:r>
              <a:rPr lang="en-CA" dirty="0" smtClean="0"/>
              <a:t>9n/8 on</a:t>
            </a:r>
            <a:r>
              <a:rPr lang="en-CA" i="1" dirty="0" smtClean="0"/>
              <a:t> any </a:t>
            </a:r>
            <a:r>
              <a:rPr lang="en-CA" dirty="0" smtClean="0"/>
              <a:t>2-round deterministic algorithm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109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Next...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8734"/>
          </a:xfrm>
        </p:spPr>
        <p:txBody>
          <a:bodyPr/>
          <a:lstStyle/>
          <a:p>
            <a:r>
              <a:rPr lang="en-CA" dirty="0" smtClean="0"/>
              <a:t>For each 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i </a:t>
            </a:r>
            <a:r>
              <a:rPr lang="en-CA" dirty="0" smtClean="0"/>
              <a:t>, choose p</a:t>
            </a:r>
            <a:r>
              <a:rPr lang="en-CA" baseline="-25000" dirty="0" smtClean="0"/>
              <a:t>2</a:t>
            </a:r>
            <a:r>
              <a:rPr lang="en-CA" dirty="0" smtClean="0"/>
              <a:t>p</a:t>
            </a:r>
            <a:r>
              <a:rPr lang="en-CA" baseline="-25000" dirty="0" smtClean="0"/>
              <a:t>j</a:t>
            </a:r>
            <a:r>
              <a:rPr lang="en-CA" dirty="0" smtClean="0"/>
              <a:t> so that</a:t>
            </a:r>
          </a:p>
          <a:p>
            <a:pPr lvl="1"/>
            <a:r>
              <a:rPr lang="en-CA" dirty="0" smtClean="0"/>
              <a:t> |p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i</a:t>
            </a:r>
            <a:r>
              <a:rPr lang="en-CA" dirty="0" smtClean="0"/>
              <a:t>| ≠ |p</a:t>
            </a:r>
            <a:r>
              <a:rPr lang="en-CA" baseline="-25000" dirty="0" smtClean="0"/>
              <a:t>2</a:t>
            </a:r>
            <a:r>
              <a:rPr lang="en-CA" dirty="0" smtClean="0"/>
              <a:t>p</a:t>
            </a:r>
            <a:r>
              <a:rPr lang="en-CA" baseline="-25000" dirty="0" smtClean="0"/>
              <a:t>j</a:t>
            </a:r>
            <a:r>
              <a:rPr lang="en-CA" dirty="0" smtClean="0"/>
              <a:t>|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</a:t>
            </a:fld>
            <a:endParaRPr lang="en-CA"/>
          </a:p>
        </p:txBody>
      </p:sp>
      <p:cxnSp>
        <p:nvCxnSpPr>
          <p:cNvPr id="11" name="Straight Connector 10"/>
          <p:cNvCxnSpPr/>
          <p:nvPr/>
        </p:nvCxnSpPr>
        <p:spPr>
          <a:xfrm>
            <a:off x="2643174" y="3786190"/>
            <a:ext cx="321471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1678761" y="4107661"/>
            <a:ext cx="1285884" cy="6429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5536413" y="4107661"/>
            <a:ext cx="1428760" cy="7858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14546" y="3286124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1</a:t>
            </a:r>
            <a:endParaRPr lang="en-CA" sz="28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5857884" y="3286124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2</a:t>
            </a:r>
            <a:endParaRPr lang="en-CA" sz="28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1643042" y="5000636"/>
            <a:ext cx="428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i</a:t>
            </a:r>
            <a:endParaRPr lang="en-CA" sz="2800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6500826" y="5072074"/>
            <a:ext cx="431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err="1" smtClean="0"/>
              <a:t>p</a:t>
            </a:r>
            <a:r>
              <a:rPr lang="en-CA" sz="2800" baseline="-25000" dirty="0" err="1" smtClean="0"/>
              <a:t>j</a:t>
            </a:r>
            <a:endParaRPr lang="en-CA" sz="28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/>
          <a:lstStyle/>
          <a:p>
            <a:r>
              <a:rPr lang="en-CA" dirty="0" smtClean="0"/>
              <a:t>4-edges on one side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132856"/>
            <a:ext cx="6210907" cy="376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59632" y="5733256"/>
            <a:ext cx="6111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s -&gt; p3: s up r</a:t>
            </a:r>
            <a:r>
              <a:rPr lang="en-CA" baseline="-25000" dirty="0" smtClean="0"/>
              <a:t>3</a:t>
            </a:r>
            <a:r>
              <a:rPr lang="en-CA" dirty="0" smtClean="0"/>
              <a:t> right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  <a:r>
              <a:rPr lang="en-CA" dirty="0" smtClean="0"/>
              <a:t>; s right r</a:t>
            </a:r>
            <a:r>
              <a:rPr lang="en-CA" baseline="-25000" dirty="0" smtClean="0"/>
              <a:t>3</a:t>
            </a:r>
            <a:r>
              <a:rPr lang="en-CA" dirty="0" smtClean="0"/>
              <a:t> down q</a:t>
            </a:r>
            <a:r>
              <a:rPr lang="en-CA" baseline="-25000" dirty="0" smtClean="0"/>
              <a:t>3</a:t>
            </a:r>
            <a:r>
              <a:rPr lang="en-CA" dirty="0" smtClean="0"/>
              <a:t>  right p</a:t>
            </a:r>
            <a:r>
              <a:rPr lang="en-CA" baseline="-25000" dirty="0" smtClean="0"/>
              <a:t>3 </a:t>
            </a:r>
            <a:r>
              <a:rPr lang="en-CA" dirty="0" smtClean="0"/>
              <a:t>; </a:t>
            </a:r>
          </a:p>
          <a:p>
            <a:r>
              <a:rPr lang="en-CA" dirty="0" smtClean="0"/>
              <a:t>               s right r</a:t>
            </a:r>
            <a:r>
              <a:rPr lang="en-CA" baseline="-25000" dirty="0" smtClean="0"/>
              <a:t>3</a:t>
            </a:r>
            <a:r>
              <a:rPr lang="en-CA" dirty="0" smtClean="0"/>
              <a:t> right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  <a:r>
              <a:rPr lang="en-CA" dirty="0" smtClean="0"/>
              <a:t>; s right r</a:t>
            </a:r>
            <a:r>
              <a:rPr lang="en-CA" baseline="-25000" dirty="0" smtClean="0"/>
              <a:t>3</a:t>
            </a:r>
            <a:r>
              <a:rPr lang="en-CA" dirty="0" smtClean="0"/>
              <a:t> down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  <a:endParaRPr lang="en-CA" baseline="-25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4-edges on one side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s up r</a:t>
            </a:r>
            <a:r>
              <a:rPr lang="en-CA" baseline="-25000" dirty="0" smtClean="0"/>
              <a:t>3</a:t>
            </a:r>
            <a:r>
              <a:rPr lang="en-CA" dirty="0" smtClean="0"/>
              <a:t> right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3</a:t>
            </a:r>
            <a:r>
              <a:rPr lang="en-CA" dirty="0" smtClean="0"/>
              <a:t>q</a:t>
            </a:r>
            <a:r>
              <a:rPr lang="en-CA" baseline="-25000" dirty="0" smtClean="0"/>
              <a:t>3</a:t>
            </a:r>
            <a:r>
              <a:rPr lang="en-CA" dirty="0" smtClean="0"/>
              <a:t>| +/- |r</a:t>
            </a:r>
            <a:r>
              <a:rPr lang="en-CA" baseline="-25000" dirty="0" smtClean="0"/>
              <a:t>3</a:t>
            </a:r>
            <a:r>
              <a:rPr lang="en-CA" dirty="0" smtClean="0"/>
              <a:t>s| ≠ |p</a:t>
            </a:r>
            <a:r>
              <a:rPr lang="en-CA" baseline="-25000" dirty="0" smtClean="0"/>
              <a:t>2</a:t>
            </a:r>
            <a:r>
              <a:rPr lang="en-CA" dirty="0" smtClean="0"/>
              <a:t>q</a:t>
            </a:r>
            <a:r>
              <a:rPr lang="en-CA" baseline="-25000" dirty="0" smtClean="0"/>
              <a:t>2</a:t>
            </a:r>
            <a:r>
              <a:rPr lang="en-CA" dirty="0" smtClean="0"/>
              <a:t>| +/- |r</a:t>
            </a:r>
            <a:r>
              <a:rPr lang="en-CA" baseline="-25000" dirty="0" smtClean="0"/>
              <a:t>2</a:t>
            </a:r>
            <a:r>
              <a:rPr lang="en-CA" dirty="0" smtClean="0"/>
              <a:t>s| is the rigidity condition</a:t>
            </a:r>
          </a:p>
          <a:p>
            <a:r>
              <a:rPr lang="en-CA" dirty="0" smtClean="0"/>
              <a:t>s right r</a:t>
            </a:r>
            <a:r>
              <a:rPr lang="en-CA" baseline="-25000" dirty="0" smtClean="0"/>
              <a:t>3</a:t>
            </a:r>
            <a:r>
              <a:rPr lang="en-CA" dirty="0" smtClean="0"/>
              <a:t> down q</a:t>
            </a:r>
            <a:r>
              <a:rPr lang="en-CA" baseline="-25000" dirty="0" smtClean="0"/>
              <a:t>3</a:t>
            </a:r>
            <a:r>
              <a:rPr lang="en-CA" dirty="0" smtClean="0"/>
              <a:t>  right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3</a:t>
            </a:r>
            <a:r>
              <a:rPr lang="en-CA" dirty="0" smtClean="0"/>
              <a:t>q</a:t>
            </a:r>
            <a:r>
              <a:rPr lang="en-CA" baseline="-25000" dirty="0" smtClean="0"/>
              <a:t>3</a:t>
            </a:r>
            <a:r>
              <a:rPr lang="en-CA" dirty="0" smtClean="0"/>
              <a:t>| +/- |r</a:t>
            </a:r>
            <a:r>
              <a:rPr lang="en-CA" baseline="-25000" dirty="0" smtClean="0"/>
              <a:t>3</a:t>
            </a:r>
            <a:r>
              <a:rPr lang="en-CA" dirty="0" smtClean="0"/>
              <a:t>s| ≠ |p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3</a:t>
            </a:r>
            <a:r>
              <a:rPr lang="en-CA" dirty="0" smtClean="0"/>
              <a:t>|</a:t>
            </a:r>
          </a:p>
          <a:p>
            <a:r>
              <a:rPr lang="en-CA" dirty="0" smtClean="0"/>
              <a:t>s right r</a:t>
            </a:r>
            <a:r>
              <a:rPr lang="en-CA" baseline="-25000" dirty="0" smtClean="0"/>
              <a:t>3</a:t>
            </a:r>
            <a:r>
              <a:rPr lang="en-CA" dirty="0" smtClean="0"/>
              <a:t> down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3</a:t>
            </a:r>
            <a:r>
              <a:rPr lang="en-CA" dirty="0" smtClean="0"/>
              <a:t>| ≠ |sr</a:t>
            </a:r>
            <a:r>
              <a:rPr lang="en-CA" baseline="-25000" dirty="0" smtClean="0"/>
              <a:t>3</a:t>
            </a:r>
            <a:r>
              <a:rPr lang="en-CA" dirty="0" smtClean="0"/>
              <a:t>|</a:t>
            </a:r>
          </a:p>
          <a:p>
            <a:r>
              <a:rPr lang="en-CA" dirty="0" smtClean="0"/>
              <a:t>s right r</a:t>
            </a:r>
            <a:r>
              <a:rPr lang="en-CA" baseline="-25000" dirty="0" smtClean="0"/>
              <a:t>3</a:t>
            </a:r>
            <a:r>
              <a:rPr lang="en-CA" dirty="0" smtClean="0"/>
              <a:t> right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3</a:t>
            </a:r>
            <a:r>
              <a:rPr lang="en-CA" dirty="0" smtClean="0"/>
              <a:t>q</a:t>
            </a:r>
            <a:r>
              <a:rPr lang="en-CA" baseline="-25000" dirty="0" smtClean="0"/>
              <a:t>3</a:t>
            </a:r>
            <a:r>
              <a:rPr lang="en-CA" dirty="0" smtClean="0"/>
              <a:t>| ≠ |p</a:t>
            </a:r>
            <a:r>
              <a:rPr lang="en-CA" baseline="-25000" dirty="0" smtClean="0"/>
              <a:t>2</a:t>
            </a:r>
            <a:r>
              <a:rPr lang="en-CA" dirty="0" smtClean="0"/>
              <a:t>q</a:t>
            </a:r>
            <a:r>
              <a:rPr lang="en-CA" baseline="-25000" dirty="0" smtClean="0"/>
              <a:t>2</a:t>
            </a:r>
            <a:r>
              <a:rPr lang="en-CA" dirty="0" smtClean="0"/>
              <a:t>| +/- |r</a:t>
            </a:r>
            <a:r>
              <a:rPr lang="en-CA" baseline="-25000" dirty="0" smtClean="0"/>
              <a:t>2</a:t>
            </a:r>
            <a:r>
              <a:rPr lang="en-CA" dirty="0" smtClean="0"/>
              <a:t>s| </a:t>
            </a:r>
          </a:p>
          <a:p>
            <a:pPr lvl="1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4-edges on one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 additional sets of conditions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 edges on one side and the other 2 on an adjacent side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143116"/>
            <a:ext cx="6816689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3 edges on one side and 2 on an adjacent side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s up r</a:t>
            </a:r>
            <a:r>
              <a:rPr lang="en-CA" baseline="-25000" dirty="0" smtClean="0"/>
              <a:t>3</a:t>
            </a:r>
            <a:r>
              <a:rPr lang="en-CA" dirty="0" smtClean="0"/>
              <a:t> right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3</a:t>
            </a:r>
            <a:r>
              <a:rPr lang="en-CA" dirty="0" smtClean="0"/>
              <a:t>q</a:t>
            </a:r>
            <a:r>
              <a:rPr lang="en-CA" baseline="-25000" dirty="0" smtClean="0"/>
              <a:t>3</a:t>
            </a:r>
            <a:r>
              <a:rPr lang="en-CA" dirty="0" smtClean="0"/>
              <a:t>| +/- |r</a:t>
            </a:r>
            <a:r>
              <a:rPr lang="en-CA" baseline="-25000" dirty="0" smtClean="0"/>
              <a:t>3</a:t>
            </a:r>
            <a:r>
              <a:rPr lang="en-CA" dirty="0" smtClean="0"/>
              <a:t>s| ≠ |p</a:t>
            </a:r>
            <a:r>
              <a:rPr lang="en-CA" baseline="-25000" dirty="0" smtClean="0"/>
              <a:t>2</a:t>
            </a:r>
            <a:r>
              <a:rPr lang="en-CA" dirty="0" smtClean="0"/>
              <a:t>q</a:t>
            </a:r>
            <a:r>
              <a:rPr lang="en-CA" baseline="-25000" dirty="0" smtClean="0"/>
              <a:t>2</a:t>
            </a:r>
            <a:r>
              <a:rPr lang="en-CA" dirty="0" smtClean="0"/>
              <a:t>| +/- |r</a:t>
            </a:r>
            <a:r>
              <a:rPr lang="en-CA" baseline="-25000" dirty="0" smtClean="0"/>
              <a:t>2</a:t>
            </a:r>
            <a:r>
              <a:rPr lang="en-CA" dirty="0" smtClean="0"/>
              <a:t>s| is the rigidity condition</a:t>
            </a:r>
          </a:p>
          <a:p>
            <a:r>
              <a:rPr lang="en-CA" dirty="0" smtClean="0"/>
              <a:t>s right r</a:t>
            </a:r>
            <a:r>
              <a:rPr lang="en-CA" baseline="-25000" dirty="0" smtClean="0"/>
              <a:t>3</a:t>
            </a:r>
            <a:r>
              <a:rPr lang="en-CA" dirty="0" smtClean="0"/>
              <a:t> down q</a:t>
            </a:r>
            <a:r>
              <a:rPr lang="en-CA" baseline="-25000" dirty="0" smtClean="0"/>
              <a:t>3</a:t>
            </a:r>
            <a:r>
              <a:rPr lang="en-CA" dirty="0" smtClean="0"/>
              <a:t>  right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3</a:t>
            </a:r>
            <a:r>
              <a:rPr lang="en-CA" dirty="0" smtClean="0"/>
              <a:t>q</a:t>
            </a:r>
            <a:r>
              <a:rPr lang="en-CA" baseline="-25000" dirty="0" smtClean="0"/>
              <a:t>3</a:t>
            </a:r>
            <a:r>
              <a:rPr lang="en-CA" dirty="0" smtClean="0"/>
              <a:t>| +/- |r</a:t>
            </a:r>
            <a:r>
              <a:rPr lang="en-CA" baseline="-25000" dirty="0" smtClean="0"/>
              <a:t>3</a:t>
            </a:r>
            <a:r>
              <a:rPr lang="en-CA" dirty="0" smtClean="0"/>
              <a:t>s| ≠ |p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3</a:t>
            </a:r>
            <a:r>
              <a:rPr lang="en-CA" dirty="0" smtClean="0"/>
              <a:t>|</a:t>
            </a:r>
          </a:p>
          <a:p>
            <a:r>
              <a:rPr lang="en-CA" dirty="0" smtClean="0"/>
              <a:t>s right r</a:t>
            </a:r>
            <a:r>
              <a:rPr lang="en-CA" baseline="-25000" dirty="0" smtClean="0"/>
              <a:t>3</a:t>
            </a:r>
            <a:r>
              <a:rPr lang="en-CA" dirty="0" smtClean="0"/>
              <a:t> down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3</a:t>
            </a:r>
            <a:r>
              <a:rPr lang="en-CA" dirty="0" smtClean="0"/>
              <a:t>| ≠ |sr</a:t>
            </a:r>
            <a:r>
              <a:rPr lang="en-CA" baseline="-25000" dirty="0" smtClean="0"/>
              <a:t>3</a:t>
            </a:r>
            <a:r>
              <a:rPr lang="en-CA" dirty="0" smtClean="0"/>
              <a:t>|</a:t>
            </a:r>
          </a:p>
          <a:p>
            <a:r>
              <a:rPr lang="en-CA" dirty="0" smtClean="0"/>
              <a:t>s right r</a:t>
            </a:r>
            <a:r>
              <a:rPr lang="en-CA" baseline="-25000" dirty="0" smtClean="0"/>
              <a:t>3</a:t>
            </a:r>
            <a:r>
              <a:rPr lang="en-CA" dirty="0" smtClean="0"/>
              <a:t> right q</a:t>
            </a:r>
            <a:r>
              <a:rPr lang="en-CA" baseline="-25000" dirty="0" smtClean="0"/>
              <a:t>3</a:t>
            </a:r>
            <a:r>
              <a:rPr lang="en-CA" dirty="0" smtClean="0"/>
              <a:t> down p</a:t>
            </a:r>
            <a:r>
              <a:rPr lang="en-CA" baseline="-25000" dirty="0" smtClean="0"/>
              <a:t>3</a:t>
            </a:r>
          </a:p>
          <a:p>
            <a:pPr lvl="1"/>
            <a:r>
              <a:rPr lang="en-CA" dirty="0" smtClean="0"/>
              <a:t>|p</a:t>
            </a:r>
            <a:r>
              <a:rPr lang="en-CA" baseline="-25000" dirty="0" smtClean="0"/>
              <a:t>3</a:t>
            </a:r>
            <a:r>
              <a:rPr lang="en-CA" dirty="0" smtClean="0"/>
              <a:t>q</a:t>
            </a:r>
            <a:r>
              <a:rPr lang="en-CA" baseline="-25000" dirty="0" smtClean="0"/>
              <a:t>3</a:t>
            </a:r>
            <a:r>
              <a:rPr lang="en-CA" dirty="0" smtClean="0"/>
              <a:t>| ≠ |p</a:t>
            </a:r>
            <a:r>
              <a:rPr lang="en-CA" baseline="-25000" dirty="0" smtClean="0"/>
              <a:t>2</a:t>
            </a:r>
            <a:r>
              <a:rPr lang="en-CA" dirty="0" smtClean="0"/>
              <a:t>q</a:t>
            </a:r>
            <a:r>
              <a:rPr lang="en-CA" baseline="-25000" dirty="0" smtClean="0"/>
              <a:t>2</a:t>
            </a:r>
            <a:r>
              <a:rPr lang="en-CA" dirty="0" smtClean="0"/>
              <a:t>| +/- |r</a:t>
            </a:r>
            <a:r>
              <a:rPr lang="en-CA" baseline="-25000" dirty="0" smtClean="0"/>
              <a:t>2</a:t>
            </a:r>
            <a:r>
              <a:rPr lang="en-CA" dirty="0" smtClean="0"/>
              <a:t>s| </a:t>
            </a:r>
          </a:p>
          <a:p>
            <a:pPr lvl="1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Previous results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i="1" dirty="0" smtClean="0"/>
              <a:t>Upper bound </a:t>
            </a:r>
          </a:p>
          <a:p>
            <a:pPr lvl="1"/>
            <a:r>
              <a:rPr lang="en-CA" dirty="0" err="1" smtClean="0"/>
              <a:t>Damaschke</a:t>
            </a:r>
            <a:r>
              <a:rPr lang="en-CA" dirty="0" smtClean="0"/>
              <a:t>, 2003, 8</a:t>
            </a:r>
            <a:r>
              <a:rPr lang="en-CA" i="1" dirty="0" smtClean="0"/>
              <a:t>n</a:t>
            </a:r>
            <a:r>
              <a:rPr lang="en-CA" dirty="0" smtClean="0"/>
              <a:t>/5 queries, 1-round</a:t>
            </a:r>
          </a:p>
          <a:p>
            <a:pPr lvl="1"/>
            <a:r>
              <a:rPr lang="en-CA" dirty="0" err="1" smtClean="0"/>
              <a:t>Damaschke</a:t>
            </a:r>
            <a:r>
              <a:rPr lang="en-CA" dirty="0" smtClean="0"/>
              <a:t>, 2003,  3</a:t>
            </a:r>
            <a:r>
              <a:rPr lang="en-CA" i="1" dirty="0" smtClean="0"/>
              <a:t>n</a:t>
            </a:r>
            <a:r>
              <a:rPr lang="en-CA" dirty="0" smtClean="0"/>
              <a:t>/2 queries, 2-round</a:t>
            </a:r>
          </a:p>
          <a:p>
            <a:pPr lvl="1"/>
            <a:r>
              <a:rPr lang="en-CA" dirty="0" smtClean="0"/>
              <a:t>Chin et al, 2007, 4</a:t>
            </a:r>
            <a:r>
              <a:rPr lang="en-CA" i="1" dirty="0" smtClean="0"/>
              <a:t>n</a:t>
            </a:r>
            <a:r>
              <a:rPr lang="en-CA" dirty="0" smtClean="0"/>
              <a:t>/3 + O(√n) queries, 2-round</a:t>
            </a:r>
          </a:p>
          <a:p>
            <a:pPr lvl="1"/>
            <a:r>
              <a:rPr lang="en-CA" dirty="0" smtClean="0"/>
              <a:t>Chin et al, 2007, 5</a:t>
            </a:r>
            <a:r>
              <a:rPr lang="en-CA" i="1" dirty="0" smtClean="0"/>
              <a:t>n</a:t>
            </a:r>
            <a:r>
              <a:rPr lang="en-CA" dirty="0" smtClean="0"/>
              <a:t>/4 + O(√n) queries, 3-round</a:t>
            </a:r>
          </a:p>
          <a:p>
            <a:pPr lvl="1"/>
            <a:r>
              <a:rPr lang="en-CA" dirty="0" err="1" smtClean="0"/>
              <a:t>Alam</a:t>
            </a:r>
            <a:r>
              <a:rPr lang="en-CA" dirty="0" smtClean="0"/>
              <a:t> , </a:t>
            </a:r>
            <a:r>
              <a:rPr lang="en-CA" dirty="0" err="1" smtClean="0"/>
              <a:t>Mukhopadhyay</a:t>
            </a:r>
            <a:r>
              <a:rPr lang="en-CA" dirty="0" smtClean="0"/>
              <a:t> &amp; </a:t>
            </a:r>
            <a:r>
              <a:rPr lang="en-CA" dirty="0" err="1" smtClean="0"/>
              <a:t>Sarker</a:t>
            </a:r>
            <a:r>
              <a:rPr lang="en-CA" dirty="0" smtClean="0"/>
              <a:t>, 2009, 10</a:t>
            </a:r>
            <a:r>
              <a:rPr lang="en-CA" i="1" dirty="0" smtClean="0"/>
              <a:t>n</a:t>
            </a:r>
            <a:r>
              <a:rPr lang="en-CA" dirty="0" smtClean="0"/>
              <a:t>/7 +O(1) queries, 2-round</a:t>
            </a:r>
          </a:p>
          <a:p>
            <a:pPr lvl="1"/>
            <a:r>
              <a:rPr lang="en-CA" dirty="0" err="1" smtClean="0"/>
              <a:t>Alam</a:t>
            </a:r>
            <a:r>
              <a:rPr lang="en-CA" dirty="0" smtClean="0"/>
              <a:t> &amp; </a:t>
            </a:r>
            <a:r>
              <a:rPr lang="en-CA" dirty="0" err="1" smtClean="0"/>
              <a:t>Mukhopadhyay</a:t>
            </a:r>
            <a:r>
              <a:rPr lang="en-CA" dirty="0" smtClean="0"/>
              <a:t>, 2010, 4</a:t>
            </a:r>
            <a:r>
              <a:rPr lang="en-CA" i="1" dirty="0" smtClean="0"/>
              <a:t>n</a:t>
            </a:r>
            <a:r>
              <a:rPr lang="en-CA" dirty="0" smtClean="0"/>
              <a:t>/3 +O(1) queries, 2-round</a:t>
            </a:r>
          </a:p>
          <a:p>
            <a:pPr lvl="1"/>
            <a:endParaRPr lang="en-CA" dirty="0" smtClean="0"/>
          </a:p>
          <a:p>
            <a:pPr lvl="1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Previous results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i="1" dirty="0" smtClean="0"/>
              <a:t>Lower bound </a:t>
            </a:r>
          </a:p>
          <a:p>
            <a:pPr lvl="1"/>
            <a:r>
              <a:rPr lang="en-CA" dirty="0" err="1" smtClean="0"/>
              <a:t>Damaschke</a:t>
            </a:r>
            <a:r>
              <a:rPr lang="en-CA" dirty="0" smtClean="0"/>
              <a:t>, 2003, 4n/3 queries, 1-round</a:t>
            </a:r>
          </a:p>
          <a:p>
            <a:pPr lvl="1"/>
            <a:r>
              <a:rPr lang="en-CA" dirty="0" err="1" smtClean="0"/>
              <a:t>Damaschke</a:t>
            </a:r>
            <a:r>
              <a:rPr lang="en-CA" dirty="0" smtClean="0"/>
              <a:t>, 2006,  30n/29 , 2-round</a:t>
            </a:r>
          </a:p>
          <a:p>
            <a:pPr lvl="1"/>
            <a:r>
              <a:rPr lang="en-CA" dirty="0" smtClean="0"/>
              <a:t>Chin et al, 2007, 17n/16 , 2-round</a:t>
            </a:r>
          </a:p>
          <a:p>
            <a:pPr lvl="1"/>
            <a:r>
              <a:rPr lang="en-CA" dirty="0" err="1" smtClean="0"/>
              <a:t>Alam</a:t>
            </a:r>
            <a:r>
              <a:rPr lang="en-CA" dirty="0" smtClean="0"/>
              <a:t> &amp; </a:t>
            </a:r>
            <a:r>
              <a:rPr lang="en-CA" dirty="0" err="1" smtClean="0"/>
              <a:t>Mukhopadhyay</a:t>
            </a:r>
            <a:r>
              <a:rPr lang="en-CA" dirty="0" smtClean="0"/>
              <a:t>, 2010, 14n/13, 2-round</a:t>
            </a:r>
          </a:p>
          <a:p>
            <a:pPr lvl="1">
              <a:buNone/>
            </a:pPr>
            <a:endParaRPr lang="en-CA" dirty="0" smtClean="0"/>
          </a:p>
          <a:p>
            <a:pPr lvl="1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handles in G</a:t>
            </a:r>
            <a:r>
              <a:rPr lang="en-CA" baseline="-25000" dirty="0" smtClean="0"/>
              <a:t>1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>
            <a:normAutofit lnSpcReduction="10000"/>
          </a:bodyPr>
          <a:lstStyle/>
          <a:p>
            <a:pPr lvl="1"/>
            <a:r>
              <a:rPr lang="en-CA" dirty="0" smtClean="0"/>
              <a:t>Adversary’s strategy</a:t>
            </a:r>
          </a:p>
          <a:p>
            <a:pPr lvl="2"/>
            <a:r>
              <a:rPr lang="en-CA" dirty="0" smtClean="0"/>
              <a:t>When p</a:t>
            </a:r>
            <a:r>
              <a:rPr lang="en-CA" baseline="-25000" dirty="0" smtClean="0"/>
              <a:t>0</a:t>
            </a:r>
            <a:r>
              <a:rPr lang="en-CA" dirty="0" smtClean="0"/>
              <a:t> and p</a:t>
            </a:r>
            <a:r>
              <a:rPr lang="en-CA" baseline="-25000" dirty="0" smtClean="0"/>
              <a:t>k+1</a:t>
            </a:r>
            <a:r>
              <a:rPr lang="en-CA" dirty="0" smtClean="0"/>
              <a:t> are of degree 3 or more, handles are created </a:t>
            </a:r>
            <a:r>
              <a:rPr lang="en-CA" i="1" dirty="0" smtClean="0"/>
              <a:t>periodically</a:t>
            </a:r>
            <a:r>
              <a:rPr lang="en-CA" dirty="0" smtClean="0"/>
              <a:t> by setting |p</a:t>
            </a:r>
            <a:r>
              <a:rPr lang="en-CA" baseline="-25000" dirty="0" smtClean="0"/>
              <a:t>i-1</a:t>
            </a:r>
            <a:r>
              <a:rPr lang="en-CA" dirty="0" smtClean="0"/>
              <a:t>p</a:t>
            </a:r>
            <a:r>
              <a:rPr lang="en-CA" baseline="-25000" dirty="0" smtClean="0"/>
              <a:t>i</a:t>
            </a:r>
            <a:r>
              <a:rPr lang="en-CA" dirty="0" smtClean="0"/>
              <a:t>|=|p</a:t>
            </a:r>
            <a:r>
              <a:rPr lang="en-CA" baseline="-25000" dirty="0" smtClean="0"/>
              <a:t>i+1</a:t>
            </a:r>
            <a:r>
              <a:rPr lang="en-CA" dirty="0" smtClean="0"/>
              <a:t>p</a:t>
            </a:r>
            <a:r>
              <a:rPr lang="en-CA" baseline="-25000" dirty="0" smtClean="0"/>
              <a:t>i+2</a:t>
            </a:r>
            <a:r>
              <a:rPr lang="en-CA" dirty="0" smtClean="0"/>
              <a:t>| and |p</a:t>
            </a:r>
            <a:r>
              <a:rPr lang="en-CA" baseline="-25000" dirty="0" smtClean="0"/>
              <a:t>i</a:t>
            </a:r>
            <a:r>
              <a:rPr lang="en-CA" dirty="0" smtClean="0"/>
              <a:t>p</a:t>
            </a:r>
            <a:r>
              <a:rPr lang="en-CA" baseline="-25000" dirty="0" smtClean="0"/>
              <a:t>i+1</a:t>
            </a:r>
            <a:r>
              <a:rPr lang="en-CA" dirty="0" smtClean="0"/>
              <a:t>| = p</a:t>
            </a:r>
            <a:r>
              <a:rPr lang="en-CA" baseline="-25000" dirty="0" smtClean="0"/>
              <a:t>i-1</a:t>
            </a:r>
            <a:r>
              <a:rPr lang="en-CA" dirty="0" smtClean="0"/>
              <a:t>p</a:t>
            </a:r>
            <a:r>
              <a:rPr lang="en-CA" baseline="-25000" dirty="0" smtClean="0"/>
              <a:t>i+2</a:t>
            </a:r>
            <a:r>
              <a:rPr lang="en-CA" dirty="0" smtClean="0"/>
              <a:t>| for </a:t>
            </a:r>
            <a:r>
              <a:rPr lang="en-CA" dirty="0" err="1" smtClean="0"/>
              <a:t>i</a:t>
            </a:r>
            <a:r>
              <a:rPr lang="en-CA" dirty="0" smtClean="0"/>
              <a:t> = 1 (mod 3)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117</a:t>
            </a:fld>
            <a:endParaRPr lang="en-CA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1" y="3663468"/>
            <a:ext cx="4104456" cy="263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Lower bound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/>
          <a:lstStyle/>
          <a:p>
            <a:pPr lvl="1"/>
            <a:r>
              <a:rPr lang="en-CA" dirty="0" smtClean="0"/>
              <a:t>Adversary’s strategy</a:t>
            </a:r>
          </a:p>
          <a:p>
            <a:pPr lvl="2"/>
            <a:r>
              <a:rPr lang="en-CA" dirty="0" smtClean="0"/>
              <a:t>Let 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2</a:t>
            </a:r>
            <a:r>
              <a:rPr lang="en-CA" dirty="0" smtClean="0"/>
              <a:t>…</a:t>
            </a:r>
            <a:r>
              <a:rPr lang="en-CA" dirty="0" err="1" smtClean="0"/>
              <a:t>p</a:t>
            </a:r>
            <a:r>
              <a:rPr lang="en-CA" baseline="-25000" dirty="0" err="1" smtClean="0"/>
              <a:t>k</a:t>
            </a:r>
            <a:r>
              <a:rPr lang="en-CA" dirty="0" smtClean="0"/>
              <a:t> (k ≥2) be a path of degree 2 vertices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118</a:t>
            </a:fld>
            <a:endParaRPr lang="en-CA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501008"/>
            <a:ext cx="5918380" cy="231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75856" y="5949280"/>
            <a:ext cx="2151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A path p</a:t>
            </a:r>
            <a:r>
              <a:rPr lang="en-CA" sz="2400" baseline="-25000" dirty="0" smtClean="0"/>
              <a:t>1</a:t>
            </a:r>
            <a:r>
              <a:rPr lang="en-CA" sz="2400" dirty="0" smtClean="0"/>
              <a:t>p</a:t>
            </a:r>
            <a:r>
              <a:rPr lang="en-CA" sz="2400" baseline="-25000" dirty="0" smtClean="0"/>
              <a:t>2</a:t>
            </a:r>
            <a:r>
              <a:rPr lang="en-CA" sz="2400" dirty="0" smtClean="0"/>
              <a:t>…p</a:t>
            </a:r>
            <a:r>
              <a:rPr lang="en-CA" sz="2400" baseline="-25000" dirty="0" smtClean="0"/>
              <a:t>5</a:t>
            </a:r>
            <a:r>
              <a:rPr lang="en-CA" sz="2400" dirty="0" smtClean="0"/>
              <a:t> 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consequence of </a:t>
            </a:r>
            <a:r>
              <a:rPr lang="en-CA" i="1" dirty="0" smtClean="0"/>
              <a:t>S</a:t>
            </a:r>
            <a:r>
              <a:rPr lang="en-CA" i="1" baseline="-25000" dirty="0" smtClean="0"/>
              <a:t>2</a:t>
            </a:r>
            <a:r>
              <a:rPr lang="en-CA" dirty="0" smtClean="0"/>
              <a:t> and </a:t>
            </a:r>
            <a:r>
              <a:rPr lang="en-CA" i="1" dirty="0" smtClean="0"/>
              <a:t>S</a:t>
            </a:r>
            <a:r>
              <a:rPr lang="en-CA" i="1" baseline="-25000" dirty="0" smtClean="0"/>
              <a:t>3</a:t>
            </a:r>
            <a:endParaRPr lang="en-CA" i="1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CA" dirty="0" smtClean="0"/>
              <a:t>Lemma:</a:t>
            </a:r>
          </a:p>
          <a:p>
            <a:pPr lvl="1"/>
            <a:r>
              <a:rPr lang="en-CA" dirty="0" smtClean="0"/>
              <a:t>A maximal path  </a:t>
            </a:r>
            <a:r>
              <a:rPr lang="en-CA" i="1" dirty="0" smtClean="0"/>
              <a:t>P</a:t>
            </a:r>
            <a:r>
              <a:rPr lang="en-CA" dirty="0" smtClean="0"/>
              <a:t> of degree-2 nodes in </a:t>
            </a:r>
            <a:r>
              <a:rPr lang="en-CA" i="1" dirty="0" smtClean="0"/>
              <a:t>G</a:t>
            </a:r>
            <a:r>
              <a:rPr lang="en-CA" i="1" baseline="-25000" dirty="0" smtClean="0"/>
              <a:t>2</a:t>
            </a:r>
            <a:r>
              <a:rPr lang="en-CA" dirty="0" smtClean="0"/>
              <a:t> has at most 3 nodes</a:t>
            </a:r>
          </a:p>
          <a:p>
            <a:r>
              <a:rPr lang="en-CA" dirty="0" smtClean="0"/>
              <a:t>Proof:</a:t>
            </a:r>
          </a:p>
          <a:p>
            <a:pPr lvl="1"/>
            <a:r>
              <a:rPr lang="en-CA" dirty="0" smtClean="0"/>
              <a:t>If the path consists of edges in E</a:t>
            </a:r>
            <a:r>
              <a:rPr lang="en-CA" baseline="-25000" dirty="0" smtClean="0"/>
              <a:t>1</a:t>
            </a:r>
            <a:r>
              <a:rPr lang="en-CA" dirty="0" smtClean="0"/>
              <a:t> only, then by S</a:t>
            </a:r>
            <a:r>
              <a:rPr lang="en-CA" baseline="-25000" dirty="0" smtClean="0"/>
              <a:t> 2</a:t>
            </a:r>
            <a:r>
              <a:rPr lang="en-CA" dirty="0" smtClean="0"/>
              <a:t> it can have at most 3  degree-2 nodes; for if the handles are periodic, then we can have 3 consecutive nodes, </a:t>
            </a:r>
          </a:p>
          <a:p>
            <a:pPr lvl="1"/>
            <a:r>
              <a:rPr lang="en-CA" dirty="0" smtClean="0"/>
              <a:t>Else, any 3 consecutive edges can be used to create a handle; then, we can have only 2 consecutive degree- 2 nodes </a:t>
            </a:r>
          </a:p>
          <a:p>
            <a:pPr lvl="1"/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119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Possible 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Yes! Because of the </a:t>
            </a:r>
          </a:p>
          <a:p>
            <a:pPr lvl="1"/>
            <a:r>
              <a:rPr lang="en-CA" dirty="0" smtClean="0"/>
              <a:t>2 extra edges at p</a:t>
            </a:r>
            <a:r>
              <a:rPr lang="en-CA" baseline="-25000" dirty="0" smtClean="0"/>
              <a:t>2</a:t>
            </a:r>
            <a:r>
              <a:rPr lang="en-CA" dirty="0" smtClean="0"/>
              <a:t> </a:t>
            </a:r>
            <a:r>
              <a:rPr lang="en-CA" i="1" dirty="0" smtClean="0"/>
              <a:t>and </a:t>
            </a:r>
          </a:p>
          <a:p>
            <a:pPr lvl="1"/>
            <a:r>
              <a:rPr lang="en-CA" dirty="0" smtClean="0"/>
              <a:t>The observation that</a:t>
            </a:r>
          </a:p>
          <a:p>
            <a:pPr lvl="2"/>
            <a:r>
              <a:rPr lang="en-CA" dirty="0" smtClean="0"/>
              <a:t>At most two equal length edges can be incident to any vertex in a </a:t>
            </a:r>
            <a:r>
              <a:rPr lang="en-CA" dirty="0" err="1" smtClean="0"/>
              <a:t>ppg</a:t>
            </a:r>
            <a:r>
              <a:rPr lang="en-CA" dirty="0" smtClean="0"/>
              <a:t>.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Proof of Lemma contd.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Proof:</a:t>
            </a:r>
          </a:p>
          <a:p>
            <a:pPr lvl="1"/>
            <a:r>
              <a:rPr lang="en-CA" dirty="0" smtClean="0"/>
              <a:t>Let P have at least one edge in E</a:t>
            </a:r>
            <a:r>
              <a:rPr lang="en-CA" baseline="-25000" dirty="0" smtClean="0"/>
              <a:t>2</a:t>
            </a:r>
            <a:r>
              <a:rPr lang="en-CA" dirty="0" smtClean="0"/>
              <a:t>. </a:t>
            </a:r>
          </a:p>
          <a:p>
            <a:pPr lvl="1"/>
            <a:r>
              <a:rPr lang="en-CA" dirty="0" smtClean="0"/>
              <a:t>By  S</a:t>
            </a:r>
            <a:r>
              <a:rPr lang="en-CA" baseline="-25000" dirty="0" smtClean="0"/>
              <a:t>2 </a:t>
            </a:r>
            <a:r>
              <a:rPr lang="en-CA" dirty="0" smtClean="0"/>
              <a:t>, there can be at most 2 consecutive edges in E</a:t>
            </a:r>
            <a:r>
              <a:rPr lang="en-CA" baseline="-25000" dirty="0" smtClean="0"/>
              <a:t>1</a:t>
            </a:r>
            <a:r>
              <a:rPr lang="en-CA" dirty="0" smtClean="0"/>
              <a:t>. </a:t>
            </a:r>
          </a:p>
          <a:p>
            <a:pPr lvl="1"/>
            <a:r>
              <a:rPr lang="en-CA" dirty="0" smtClean="0"/>
              <a:t>Let</a:t>
            </a:r>
            <a:r>
              <a:rPr lang="en-CA" i="1" dirty="0" smtClean="0"/>
              <a:t> P </a:t>
            </a:r>
            <a:r>
              <a:rPr lang="en-CA" dirty="0" smtClean="0"/>
              <a:t>have 4 degree-2 nodes, p</a:t>
            </a:r>
            <a:r>
              <a:rPr lang="en-CA" baseline="-25000" dirty="0" smtClean="0"/>
              <a:t>1</a:t>
            </a:r>
            <a:r>
              <a:rPr lang="en-CA" dirty="0" smtClean="0"/>
              <a:t>, p</a:t>
            </a:r>
            <a:r>
              <a:rPr lang="en-CA" baseline="-25000" dirty="0" smtClean="0"/>
              <a:t>2</a:t>
            </a:r>
            <a:r>
              <a:rPr lang="en-CA" dirty="0" smtClean="0"/>
              <a:t>, p</a:t>
            </a:r>
            <a:r>
              <a:rPr lang="en-CA" baseline="-25000" dirty="0" smtClean="0"/>
              <a:t>3</a:t>
            </a:r>
            <a:r>
              <a:rPr lang="en-CA" dirty="0" smtClean="0"/>
              <a:t> and p</a:t>
            </a:r>
            <a:r>
              <a:rPr lang="en-CA" baseline="-25000" dirty="0" smtClean="0"/>
              <a:t>4</a:t>
            </a:r>
            <a:r>
              <a:rPr lang="en-CA" dirty="0" smtClean="0"/>
              <a:t> and p</a:t>
            </a:r>
            <a:r>
              <a:rPr lang="en-CA" baseline="-25000" dirty="0" smtClean="0"/>
              <a:t>0</a:t>
            </a:r>
            <a:r>
              <a:rPr lang="en-CA" dirty="0" smtClean="0"/>
              <a:t> and p</a:t>
            </a:r>
            <a:r>
              <a:rPr lang="en-CA" baseline="-25000" dirty="0" smtClean="0"/>
              <a:t>5</a:t>
            </a:r>
            <a:r>
              <a:rPr lang="en-CA" dirty="0" smtClean="0"/>
              <a:t> are adjacent to p</a:t>
            </a:r>
            <a:r>
              <a:rPr lang="en-CA" baseline="-25000" dirty="0" smtClean="0"/>
              <a:t>1</a:t>
            </a:r>
            <a:r>
              <a:rPr lang="en-CA" dirty="0" smtClean="0"/>
              <a:t> and p</a:t>
            </a:r>
            <a:r>
              <a:rPr lang="en-CA" baseline="-25000" dirty="0" smtClean="0"/>
              <a:t>4</a:t>
            </a:r>
            <a:r>
              <a:rPr lang="en-CA" dirty="0" smtClean="0"/>
              <a:t> respectively. </a:t>
            </a:r>
          </a:p>
          <a:p>
            <a:pPr lvl="1"/>
            <a:r>
              <a:rPr lang="en-CA" dirty="0" smtClean="0"/>
              <a:t>Then P has one of the following combinations of edge types (next slide)</a:t>
            </a:r>
          </a:p>
          <a:p>
            <a:pPr lvl="2"/>
            <a:endParaRPr lang="en-CA" dirty="0" smtClean="0"/>
          </a:p>
          <a:p>
            <a:pPr lvl="2"/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120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Proof of Lemma contd.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CA" sz="3200" dirty="0" smtClean="0"/>
              <a:t>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</a:p>
          <a:p>
            <a:pPr lvl="2"/>
            <a:r>
              <a:rPr lang="en-CA" sz="3200" dirty="0" smtClean="0"/>
              <a:t>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</a:p>
          <a:p>
            <a:pPr lvl="2"/>
            <a:r>
              <a:rPr lang="en-CA" sz="3200" dirty="0" smtClean="0"/>
              <a:t>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</a:p>
          <a:p>
            <a:pPr lvl="2"/>
            <a:r>
              <a:rPr lang="en-CA" sz="3200" dirty="0" smtClean="0"/>
              <a:t>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</a:p>
          <a:p>
            <a:pPr lvl="2"/>
            <a:r>
              <a:rPr lang="en-CA" sz="3200" dirty="0" smtClean="0"/>
              <a:t>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, E</a:t>
            </a:r>
            <a:r>
              <a:rPr lang="en-CA" sz="3200" baseline="-25000" dirty="0" smtClean="0"/>
              <a:t>1</a:t>
            </a:r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121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Proof of Lemma contd.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1"/>
          </a:xfrm>
        </p:spPr>
        <p:txBody>
          <a:bodyPr>
            <a:normAutofit fontScale="92500"/>
          </a:bodyPr>
          <a:lstStyle/>
          <a:p>
            <a:r>
              <a:rPr lang="en-CA" dirty="0" smtClean="0"/>
              <a:t>Proof:</a:t>
            </a:r>
          </a:p>
          <a:p>
            <a:pPr lvl="1"/>
            <a:r>
              <a:rPr lang="en-CA" dirty="0" smtClean="0"/>
              <a:t>Consider combination 1. </a:t>
            </a:r>
          </a:p>
          <a:p>
            <a:pPr lvl="1"/>
            <a:r>
              <a:rPr lang="en-CA" dirty="0" smtClean="0"/>
              <a:t>The figure below shows that the 2 edges in E</a:t>
            </a:r>
            <a:r>
              <a:rPr lang="en-CA" baseline="-25000" dirty="0" smtClean="0"/>
              <a:t>2</a:t>
            </a:r>
            <a:r>
              <a:rPr lang="en-CA" dirty="0" smtClean="0"/>
              <a:t> can be set by the adversary to create a generalized handle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122</a:t>
            </a:fld>
            <a:endParaRPr lang="en-CA"/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857646"/>
            <a:ext cx="34004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Proof of Lemma contd.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5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Proof:</a:t>
            </a:r>
          </a:p>
          <a:p>
            <a:pPr lvl="1"/>
            <a:r>
              <a:rPr lang="en-CA" dirty="0" smtClean="0"/>
              <a:t>As an example of the application of S</a:t>
            </a:r>
            <a:r>
              <a:rPr lang="en-CA" baseline="-25000" dirty="0" smtClean="0"/>
              <a:t>3</a:t>
            </a:r>
            <a:r>
              <a:rPr lang="en-CA" dirty="0" smtClean="0"/>
              <a:t> by the adversary, consider combination 5 : E</a:t>
            </a:r>
            <a:r>
              <a:rPr lang="en-CA" baseline="-25000" dirty="0" smtClean="0"/>
              <a:t>1</a:t>
            </a:r>
            <a:r>
              <a:rPr lang="en-CA" dirty="0" smtClean="0"/>
              <a:t>, E</a:t>
            </a:r>
            <a:r>
              <a:rPr lang="en-CA" baseline="-25000" dirty="0" smtClean="0"/>
              <a:t>1</a:t>
            </a:r>
            <a:r>
              <a:rPr lang="en-CA" dirty="0" smtClean="0"/>
              <a:t>, E</a:t>
            </a:r>
            <a:r>
              <a:rPr lang="en-CA" baseline="-25000" dirty="0" smtClean="0"/>
              <a:t>2</a:t>
            </a:r>
            <a:r>
              <a:rPr lang="en-CA" dirty="0" smtClean="0"/>
              <a:t>, E</a:t>
            </a:r>
            <a:r>
              <a:rPr lang="en-CA" baseline="-25000" dirty="0" smtClean="0"/>
              <a:t>1</a:t>
            </a:r>
            <a:r>
              <a:rPr lang="en-CA" dirty="0" smtClean="0"/>
              <a:t>, E</a:t>
            </a:r>
            <a:r>
              <a:rPr lang="en-CA" baseline="-25000" dirty="0" smtClean="0"/>
              <a:t>1</a:t>
            </a:r>
          </a:p>
          <a:p>
            <a:pPr lvl="1"/>
            <a:r>
              <a:rPr lang="en-CA" dirty="0" smtClean="0"/>
              <a:t>Setting  |p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2</a:t>
            </a:r>
            <a:r>
              <a:rPr lang="en-CA" dirty="0" smtClean="0"/>
              <a:t>| =|p</a:t>
            </a:r>
            <a:r>
              <a:rPr lang="en-CA" baseline="-25000" dirty="0" smtClean="0"/>
              <a:t>3</a:t>
            </a:r>
            <a:r>
              <a:rPr lang="en-CA" dirty="0" smtClean="0"/>
              <a:t>p</a:t>
            </a:r>
            <a:r>
              <a:rPr lang="en-CA" baseline="-25000" dirty="0" smtClean="0"/>
              <a:t>4</a:t>
            </a:r>
            <a:r>
              <a:rPr lang="en-CA" dirty="0" smtClean="0"/>
              <a:t>| = c and the length of the edge in E</a:t>
            </a:r>
            <a:r>
              <a:rPr lang="en-CA" baseline="-25000" dirty="0" smtClean="0"/>
              <a:t>2</a:t>
            </a:r>
            <a:r>
              <a:rPr lang="en-CA" dirty="0" smtClean="0"/>
              <a:t> to  |p</a:t>
            </a:r>
            <a:r>
              <a:rPr lang="en-CA" baseline="-25000" dirty="0" smtClean="0"/>
              <a:t>4</a:t>
            </a:r>
            <a:r>
              <a:rPr lang="en-CA" dirty="0" smtClean="0"/>
              <a:t>p</a:t>
            </a:r>
            <a:r>
              <a:rPr lang="en-CA" baseline="-25000" dirty="0" smtClean="0"/>
              <a:t>5</a:t>
            </a:r>
            <a:r>
              <a:rPr lang="en-CA" dirty="0" smtClean="0"/>
              <a:t>| + |p</a:t>
            </a:r>
            <a:r>
              <a:rPr lang="en-CA" baseline="-25000" dirty="0" smtClean="0"/>
              <a:t>5</a:t>
            </a:r>
            <a:r>
              <a:rPr lang="en-CA" dirty="0" smtClean="0"/>
              <a:t>p</a:t>
            </a:r>
            <a:r>
              <a:rPr lang="en-CA" baseline="-25000" dirty="0" smtClean="0"/>
              <a:t>0</a:t>
            </a:r>
            <a:r>
              <a:rPr lang="en-CA" dirty="0" smtClean="0"/>
              <a:t>| +|p</a:t>
            </a:r>
            <a:r>
              <a:rPr lang="en-CA" baseline="-25000" dirty="0" smtClean="0"/>
              <a:t>0</a:t>
            </a:r>
            <a:r>
              <a:rPr lang="en-CA" dirty="0" smtClean="0"/>
              <a:t>p</a:t>
            </a:r>
            <a:r>
              <a:rPr lang="en-CA" baseline="-25000" dirty="0" smtClean="0"/>
              <a:t>1</a:t>
            </a:r>
            <a:r>
              <a:rPr lang="en-CA" dirty="0" smtClean="0"/>
              <a:t>| the adversary can create a generalized handle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123</a:t>
            </a:fld>
            <a:endParaRPr lang="en-CA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861048"/>
            <a:ext cx="3248025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Improved lower bound on 2-round algorithms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First round</a:t>
            </a:r>
          </a:p>
          <a:p>
            <a:pPr lvl="1"/>
            <a:r>
              <a:rPr lang="en-CA" dirty="0" smtClean="0"/>
              <a:t>Query Graph : G</a:t>
            </a:r>
            <a:r>
              <a:rPr lang="en-CA" baseline="-25000" dirty="0" smtClean="0"/>
              <a:t>1</a:t>
            </a:r>
            <a:r>
              <a:rPr lang="en-CA" dirty="0" smtClean="0"/>
              <a:t> = (V, E</a:t>
            </a:r>
            <a:r>
              <a:rPr lang="en-CA" baseline="-25000" dirty="0" smtClean="0"/>
              <a:t>1</a:t>
            </a:r>
            <a:r>
              <a:rPr lang="en-CA" dirty="0" smtClean="0"/>
              <a:t>)</a:t>
            </a:r>
          </a:p>
          <a:p>
            <a:pPr lvl="1"/>
            <a:r>
              <a:rPr lang="en-CA" dirty="0" smtClean="0"/>
              <a:t>Adversary’s strategy</a:t>
            </a:r>
          </a:p>
          <a:p>
            <a:pPr lvl="2"/>
            <a:r>
              <a:rPr lang="en-CA" dirty="0" smtClean="0"/>
              <a:t>S</a:t>
            </a:r>
            <a:r>
              <a:rPr lang="en-CA" baseline="-25000" dirty="0" smtClean="0"/>
              <a:t>1</a:t>
            </a:r>
            <a:r>
              <a:rPr lang="en-CA" dirty="0" smtClean="0"/>
              <a:t>:  Fix the layout of all vertices of degree 3 more and report the lengths of edges, connecting pairs of these vertices in E</a:t>
            </a:r>
            <a:r>
              <a:rPr lang="en-CA" baseline="-25000" dirty="0" smtClean="0"/>
              <a:t>1</a:t>
            </a:r>
            <a:r>
              <a:rPr lang="en-CA" dirty="0" smtClean="0"/>
              <a:t>, consistent with this layout.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124</a:t>
            </a:fld>
            <a:endParaRPr lang="en-CA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725144"/>
            <a:ext cx="574175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Lower bound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19"/>
          </a:xfrm>
        </p:spPr>
        <p:txBody>
          <a:bodyPr>
            <a:normAutofit/>
          </a:bodyPr>
          <a:lstStyle/>
          <a:p>
            <a:pPr lvl="1"/>
            <a:r>
              <a:rPr lang="en-CA" dirty="0" smtClean="0"/>
              <a:t>Adversary’s strategy</a:t>
            </a:r>
          </a:p>
          <a:p>
            <a:pPr lvl="2"/>
            <a:r>
              <a:rPr lang="en-CA" i="1" dirty="0" smtClean="0"/>
              <a:t>When, say, p</a:t>
            </a:r>
            <a:r>
              <a:rPr lang="en-CA" i="1" baseline="-25000" dirty="0" smtClean="0"/>
              <a:t>k+1</a:t>
            </a:r>
            <a:r>
              <a:rPr lang="en-CA" i="1" dirty="0" smtClean="0"/>
              <a:t> , is of degree 1</a:t>
            </a:r>
            <a:r>
              <a:rPr lang="en-CA" dirty="0" smtClean="0"/>
              <a:t>, set |p</a:t>
            </a:r>
            <a:r>
              <a:rPr lang="en-CA" baseline="-25000" dirty="0" smtClean="0"/>
              <a:t>i-1</a:t>
            </a:r>
            <a:r>
              <a:rPr lang="en-CA" dirty="0" smtClean="0"/>
              <a:t>p</a:t>
            </a:r>
            <a:r>
              <a:rPr lang="en-CA" baseline="-25000" dirty="0" smtClean="0"/>
              <a:t>i</a:t>
            </a:r>
            <a:r>
              <a:rPr lang="en-CA" dirty="0" smtClean="0"/>
              <a:t>|=|p</a:t>
            </a:r>
            <a:r>
              <a:rPr lang="en-CA" baseline="-25000" dirty="0" smtClean="0"/>
              <a:t>i+1</a:t>
            </a:r>
            <a:r>
              <a:rPr lang="en-CA" dirty="0" smtClean="0"/>
              <a:t>p</a:t>
            </a:r>
            <a:r>
              <a:rPr lang="en-CA" baseline="-25000" dirty="0" smtClean="0"/>
              <a:t>i+2</a:t>
            </a:r>
            <a:r>
              <a:rPr lang="en-CA" dirty="0" smtClean="0"/>
              <a:t>|  for </a:t>
            </a:r>
            <a:r>
              <a:rPr lang="en-CA" dirty="0" err="1" smtClean="0"/>
              <a:t>i</a:t>
            </a:r>
            <a:r>
              <a:rPr lang="en-CA" dirty="0" smtClean="0"/>
              <a:t> = 1 (mod 3), and the length of alternate edges equal, that is, |p</a:t>
            </a:r>
            <a:r>
              <a:rPr lang="en-CA" baseline="-25000" dirty="0" smtClean="0"/>
              <a:t>i-1</a:t>
            </a:r>
            <a:r>
              <a:rPr lang="en-CA" dirty="0" smtClean="0"/>
              <a:t>p</a:t>
            </a:r>
            <a:r>
              <a:rPr lang="en-CA" baseline="-25000" dirty="0" smtClean="0"/>
              <a:t>i</a:t>
            </a:r>
            <a:r>
              <a:rPr lang="en-CA" dirty="0" smtClean="0"/>
              <a:t>|=|p</a:t>
            </a:r>
            <a:r>
              <a:rPr lang="en-CA" baseline="-25000" dirty="0" smtClean="0"/>
              <a:t>i+1</a:t>
            </a:r>
            <a:r>
              <a:rPr lang="en-CA" dirty="0" smtClean="0"/>
              <a:t>p</a:t>
            </a:r>
            <a:r>
              <a:rPr lang="en-CA" baseline="-25000" dirty="0" smtClean="0"/>
              <a:t>i+2</a:t>
            </a:r>
            <a:r>
              <a:rPr lang="en-CA" dirty="0" smtClean="0"/>
              <a:t>| for </a:t>
            </a:r>
            <a:r>
              <a:rPr lang="en-CA" dirty="0" err="1" smtClean="0"/>
              <a:t>i</a:t>
            </a:r>
            <a:r>
              <a:rPr lang="en-CA" dirty="0" smtClean="0"/>
              <a:t> = 1 (mod 2) </a:t>
            </a:r>
          </a:p>
          <a:p>
            <a:pPr lvl="2"/>
            <a:r>
              <a:rPr lang="en-CA" dirty="0" smtClean="0"/>
              <a:t>The latter condition allows </a:t>
            </a:r>
            <a:r>
              <a:rPr lang="en-CA" smtClean="0"/>
              <a:t>a handle </a:t>
            </a:r>
            <a:r>
              <a:rPr lang="en-CA" dirty="0" smtClean="0"/>
              <a:t>to be created with </a:t>
            </a:r>
            <a:r>
              <a:rPr lang="en-CA" i="1" dirty="0" smtClean="0"/>
              <a:t>any 3 consecutive edges</a:t>
            </a:r>
          </a:p>
          <a:p>
            <a:pPr lvl="2"/>
            <a:endParaRPr lang="en-CA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125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Lower bound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19"/>
          </a:xfrm>
        </p:spPr>
        <p:txBody>
          <a:bodyPr>
            <a:normAutofit/>
          </a:bodyPr>
          <a:lstStyle/>
          <a:p>
            <a:pPr lvl="1"/>
            <a:r>
              <a:rPr lang="en-CA" dirty="0" smtClean="0"/>
              <a:t>Adversary’s strategy</a:t>
            </a:r>
          </a:p>
          <a:p>
            <a:pPr lvl="2"/>
            <a:r>
              <a:rPr lang="en-CA" b="1" dirty="0" smtClean="0"/>
              <a:t>S</a:t>
            </a:r>
            <a:r>
              <a:rPr lang="en-CA" b="1" baseline="-25000" dirty="0" smtClean="0"/>
              <a:t>3</a:t>
            </a:r>
            <a:r>
              <a:rPr lang="en-CA" dirty="0" smtClean="0"/>
              <a:t>: For all degree 2 nodes, if one of the incident edges is  also incident on a degree 1 node, set the length of any of the incident edges to</a:t>
            </a:r>
            <a:r>
              <a:rPr lang="en-CA" i="1" dirty="0" smtClean="0"/>
              <a:t> c</a:t>
            </a:r>
          </a:p>
          <a:p>
            <a:pPr lvl="2"/>
            <a:r>
              <a:rPr lang="en-CA" dirty="0" smtClean="0"/>
              <a:t>Let P</a:t>
            </a:r>
            <a:r>
              <a:rPr lang="en-CA" baseline="-25000" dirty="0" smtClean="0"/>
              <a:t>1</a:t>
            </a:r>
            <a:r>
              <a:rPr lang="en-CA" dirty="0" smtClean="0"/>
              <a:t>, P</a:t>
            </a:r>
            <a:r>
              <a:rPr lang="en-CA" baseline="-25000" dirty="0" smtClean="0"/>
              <a:t>2</a:t>
            </a:r>
            <a:r>
              <a:rPr lang="en-CA" dirty="0" smtClean="0"/>
              <a:t> and P</a:t>
            </a:r>
            <a:r>
              <a:rPr lang="en-CA" baseline="-25000" dirty="0" smtClean="0"/>
              <a:t>3</a:t>
            </a:r>
            <a:r>
              <a:rPr lang="en-CA" dirty="0" smtClean="0"/>
              <a:t> be the maximal paths of degree 2 nodes, incident on a degree 3 node of V</a:t>
            </a:r>
          </a:p>
          <a:p>
            <a:pPr lvl="2"/>
            <a:r>
              <a:rPr lang="en-CA" b="1" dirty="0" smtClean="0"/>
              <a:t>S</a:t>
            </a:r>
            <a:r>
              <a:rPr lang="en-CA" b="1" baseline="-25000" dirty="0" smtClean="0"/>
              <a:t>4</a:t>
            </a:r>
            <a:r>
              <a:rPr lang="en-CA" dirty="0" smtClean="0"/>
              <a:t>:  If P</a:t>
            </a:r>
            <a:r>
              <a:rPr lang="en-CA" baseline="-25000" dirty="0" smtClean="0"/>
              <a:t>1</a:t>
            </a:r>
            <a:r>
              <a:rPr lang="en-CA" dirty="0" smtClean="0"/>
              <a:t> and P</a:t>
            </a:r>
            <a:r>
              <a:rPr lang="en-CA" baseline="-25000" dirty="0" smtClean="0"/>
              <a:t>2</a:t>
            </a:r>
            <a:r>
              <a:rPr lang="en-CA" dirty="0" smtClean="0"/>
              <a:t> are terminated by a degree 1 node, while P</a:t>
            </a:r>
            <a:r>
              <a:rPr lang="en-CA" baseline="-25000" dirty="0" smtClean="0"/>
              <a:t>3</a:t>
            </a:r>
            <a:r>
              <a:rPr lang="en-CA" dirty="0" smtClean="0"/>
              <a:t> is terminated by a heavy node, then one of the edges of P</a:t>
            </a:r>
            <a:r>
              <a:rPr lang="en-CA" baseline="-25000" dirty="0" smtClean="0"/>
              <a:t>3</a:t>
            </a:r>
            <a:r>
              <a:rPr lang="en-CA" dirty="0" smtClean="0"/>
              <a:t> is set to</a:t>
            </a:r>
            <a:r>
              <a:rPr lang="en-CA" i="1" dirty="0" smtClean="0"/>
              <a:t> 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Remarks on strategies S</a:t>
            </a:r>
            <a:r>
              <a:rPr lang="en-CA" baseline="-25000" dirty="0" smtClean="0"/>
              <a:t>3</a:t>
            </a:r>
            <a:r>
              <a:rPr lang="en-CA" dirty="0" smtClean="0"/>
              <a:t> and S</a:t>
            </a:r>
            <a:r>
              <a:rPr lang="en-CA" baseline="-25000" dirty="0" smtClean="0"/>
              <a:t>4</a:t>
            </a:r>
            <a:endParaRPr lang="en-CA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These are used by the adversary to create a </a:t>
            </a:r>
            <a:r>
              <a:rPr lang="en-CA" i="1" dirty="0" smtClean="0"/>
              <a:t>generalized handle </a:t>
            </a:r>
            <a:r>
              <a:rPr lang="en-CA" dirty="0" smtClean="0"/>
              <a:t>in the second round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Vertex classification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smtClean="0"/>
              <a:t>Proof  (contd.):</a:t>
            </a:r>
          </a:p>
          <a:p>
            <a:pPr lvl="1"/>
            <a:r>
              <a:rPr lang="en-CA" dirty="0" smtClean="0"/>
              <a:t>The nodes are divided between 2 bins</a:t>
            </a:r>
          </a:p>
          <a:p>
            <a:pPr lvl="1"/>
            <a:r>
              <a:rPr lang="en-CA" b="1" dirty="0" err="1" smtClean="0"/>
              <a:t>binOne</a:t>
            </a:r>
            <a:r>
              <a:rPr lang="en-CA" dirty="0" smtClean="0"/>
              <a:t> consists of nodes of degree 2 in a maximal path  in G</a:t>
            </a:r>
            <a:r>
              <a:rPr lang="en-CA" baseline="-25000" dirty="0" smtClean="0"/>
              <a:t>1</a:t>
            </a:r>
            <a:r>
              <a:rPr lang="en-CA" dirty="0" smtClean="0"/>
              <a:t>, with at least 2 nodes of degree 2 and terminated by heavy nodes present in  G</a:t>
            </a:r>
            <a:r>
              <a:rPr lang="en-CA" baseline="-25000" dirty="0" smtClean="0"/>
              <a:t>1</a:t>
            </a:r>
            <a:r>
              <a:rPr lang="en-CA" dirty="0" smtClean="0"/>
              <a:t>;</a:t>
            </a:r>
            <a:r>
              <a:rPr lang="en-CA" baseline="-25000" dirty="0" smtClean="0"/>
              <a:t> </a:t>
            </a:r>
            <a:r>
              <a:rPr lang="en-CA" dirty="0" smtClean="0"/>
              <a:t> </a:t>
            </a:r>
          </a:p>
          <a:p>
            <a:pPr lvl="2"/>
            <a:r>
              <a:rPr lang="en-CA" dirty="0" smtClean="0"/>
              <a:t>these are Type A nodes</a:t>
            </a:r>
            <a:endParaRPr lang="en-CA" baseline="-25000" dirty="0" smtClean="0"/>
          </a:p>
          <a:p>
            <a:pPr lvl="1"/>
            <a:r>
              <a:rPr lang="en-CA" dirty="0" smtClean="0"/>
              <a:t>To estimate the minimum density of such nodes we note that edges in E</a:t>
            </a:r>
            <a:r>
              <a:rPr lang="en-CA" baseline="-25000" dirty="0" smtClean="0"/>
              <a:t>2</a:t>
            </a:r>
            <a:r>
              <a:rPr lang="en-CA" dirty="0" smtClean="0"/>
              <a:t> are possibly attached to these nodes to remove the ambiguity caused by the creation of handles.  </a:t>
            </a:r>
          </a:p>
          <a:p>
            <a:pPr lvl="2"/>
            <a:r>
              <a:rPr lang="en-CA" dirty="0" smtClean="0"/>
              <a:t>Each such attached edge is split in a 1:1 ratio between its end-nodes. </a:t>
            </a:r>
          </a:p>
          <a:p>
            <a:pPr lvl="2"/>
            <a:r>
              <a:rPr lang="en-CA" dirty="0" smtClean="0"/>
              <a:t>Such edges are added periodically, with a period of 3.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128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final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Proof  (contd.):</a:t>
            </a:r>
          </a:p>
          <a:p>
            <a:pPr lvl="1"/>
            <a:r>
              <a:rPr lang="en-CA" dirty="0" smtClean="0"/>
              <a:t>With k degree -2 nodes,  the average density of Type A node is :</a:t>
            </a:r>
          </a:p>
          <a:p>
            <a:pPr lvl="2"/>
            <a:r>
              <a:rPr lang="en-CA" dirty="0" smtClean="0"/>
              <a:t>1/k[ 2x1/2 + k-1 + floor((k+1)/3)x1/2]</a:t>
            </a:r>
          </a:p>
          <a:p>
            <a:pPr lvl="3"/>
            <a:r>
              <a:rPr lang="en-CA" dirty="0" smtClean="0"/>
              <a:t> the first term is due to the terminal heavy nodes,</a:t>
            </a:r>
          </a:p>
          <a:p>
            <a:pPr lvl="3"/>
            <a:r>
              <a:rPr lang="en-CA" dirty="0" smtClean="0"/>
              <a:t> the second due to the k-1 intermediate edges in E</a:t>
            </a:r>
            <a:r>
              <a:rPr lang="en-CA" baseline="-25000" dirty="0" smtClean="0"/>
              <a:t>1</a:t>
            </a:r>
            <a:r>
              <a:rPr lang="en-CA" dirty="0" smtClean="0"/>
              <a:t>, </a:t>
            </a:r>
          </a:p>
          <a:p>
            <a:pPr lvl="3"/>
            <a:r>
              <a:rPr lang="en-CA" dirty="0" smtClean="0"/>
              <a:t> the last due to the edges attached, at worst, to  every third node to remove ambiguity caused by the creation of handles by the adversary.  </a:t>
            </a:r>
          </a:p>
          <a:p>
            <a:pPr lvl="2"/>
            <a:r>
              <a:rPr lang="en-CA" dirty="0" smtClean="0"/>
              <a:t> 1/k[ 2x1/2 + k-1 + floor((k+1)/3)x1/2] </a:t>
            </a:r>
            <a:r>
              <a:rPr lang="en-CA" dirty="0" smtClean="0">
                <a:latin typeface="Calibri"/>
              </a:rPr>
              <a:t>≥</a:t>
            </a:r>
            <a:r>
              <a:rPr lang="en-CA" dirty="0" smtClean="0"/>
              <a:t> 9/8, with equality attained for k=4. </a:t>
            </a:r>
          </a:p>
          <a:p>
            <a:pPr lvl="2"/>
            <a:r>
              <a:rPr lang="en-CA" dirty="0" smtClean="0"/>
              <a:t>Thus 9/8 is a lower bound on the minimum density of such nodes. 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129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Second round queries (1)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5858"/>
          </a:xfrm>
        </p:spPr>
        <p:txBody>
          <a:bodyPr/>
          <a:lstStyle/>
          <a:p>
            <a:r>
              <a:rPr lang="en-CA" dirty="0" smtClean="0"/>
              <a:t>Query</a:t>
            </a:r>
            <a:r>
              <a:rPr lang="en-CA" i="1" dirty="0" smtClean="0"/>
              <a:t> b </a:t>
            </a:r>
            <a:r>
              <a:rPr lang="en-CA" dirty="0" smtClean="0"/>
              <a:t>edges </a:t>
            </a:r>
            <a:r>
              <a:rPr lang="en-CA" dirty="0" err="1" smtClean="0"/>
              <a:t>p</a:t>
            </a:r>
            <a:r>
              <a:rPr lang="en-CA" baseline="-25000" dirty="0" err="1" smtClean="0"/>
              <a:t>i</a:t>
            </a:r>
            <a:r>
              <a:rPr lang="en-CA" dirty="0" err="1" smtClean="0"/>
              <a:t>p</a:t>
            </a:r>
            <a:r>
              <a:rPr lang="en-CA" baseline="-25000" dirty="0" err="1" smtClean="0"/>
              <a:t>j</a:t>
            </a:r>
            <a:r>
              <a:rPr lang="en-CA" dirty="0" smtClean="0"/>
              <a:t> ( this gives </a:t>
            </a:r>
            <a:r>
              <a:rPr lang="en-CA" i="1" dirty="0" smtClean="0"/>
              <a:t>b</a:t>
            </a:r>
            <a:r>
              <a:rPr lang="en-CA" dirty="0" smtClean="0"/>
              <a:t> line-rigid quadrilaterals ) and </a:t>
            </a:r>
          </a:p>
          <a:p>
            <a:pPr>
              <a:buNone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13</a:t>
            </a:fld>
            <a:endParaRPr lang="en-CA"/>
          </a:p>
        </p:txBody>
      </p:sp>
      <p:cxnSp>
        <p:nvCxnSpPr>
          <p:cNvPr id="6" name="Straight Connector 5"/>
          <p:cNvCxnSpPr/>
          <p:nvPr/>
        </p:nvCxnSpPr>
        <p:spPr>
          <a:xfrm>
            <a:off x="2643174" y="3786190"/>
            <a:ext cx="321471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678761" y="4107661"/>
            <a:ext cx="1285884" cy="6429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5536413" y="4107661"/>
            <a:ext cx="1428760" cy="7858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14546" y="3286124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1</a:t>
            </a:r>
            <a:endParaRPr lang="en-CA" sz="28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5857884" y="3286124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2</a:t>
            </a:r>
            <a:endParaRPr lang="en-CA" sz="28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43042" y="5000636"/>
            <a:ext cx="428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i</a:t>
            </a:r>
            <a:endParaRPr lang="en-CA" sz="28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500826" y="5072074"/>
            <a:ext cx="431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err="1" smtClean="0"/>
              <a:t>p</a:t>
            </a:r>
            <a:r>
              <a:rPr lang="en-CA" sz="2800" baseline="-25000" dirty="0" err="1" smtClean="0"/>
              <a:t>j</a:t>
            </a:r>
            <a:endParaRPr lang="en-CA" sz="28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00232" y="5072074"/>
            <a:ext cx="4643470" cy="14287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final theorem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130</a:t>
            </a:fld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0" y="3143248"/>
            <a:ext cx="1294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Heavy node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500958" y="3143248"/>
            <a:ext cx="1294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Heavy node</a:t>
            </a:r>
            <a:endParaRPr lang="en-US" dirty="0"/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857364"/>
            <a:ext cx="6143668" cy="2896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051720" y="5589240"/>
            <a:ext cx="57013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Type A nodes (black discs) </a:t>
            </a:r>
            <a:endParaRPr lang="en-CA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i="1" dirty="0" err="1" smtClean="0"/>
              <a:t>nbr</a:t>
            </a:r>
            <a:r>
              <a:rPr lang="en-US" i="1" dirty="0" smtClean="0"/>
              <a:t>-</a:t>
            </a:r>
            <a:r>
              <a:rPr lang="en-US" dirty="0" smtClean="0"/>
              <a:t>hood of a heavy node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131</a:t>
            </a:fld>
            <a:endParaRPr lang="en-CA"/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785926"/>
            <a:ext cx="3448057" cy="462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Lower bound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/>
          <a:lstStyle/>
          <a:p>
            <a:pPr lvl="1"/>
            <a:r>
              <a:rPr lang="en-CA" dirty="0" smtClean="0"/>
              <a:t>Adversary’s strategy</a:t>
            </a:r>
          </a:p>
          <a:p>
            <a:pPr lvl="2"/>
            <a:r>
              <a:rPr lang="en-CA" dirty="0" smtClean="0"/>
              <a:t>S</a:t>
            </a:r>
            <a:r>
              <a:rPr lang="en-CA" baseline="-25000" dirty="0" smtClean="0"/>
              <a:t>2</a:t>
            </a:r>
            <a:r>
              <a:rPr lang="en-CA" dirty="0" smtClean="0"/>
              <a:t>: Creating ambiguity in layout by means of </a:t>
            </a:r>
            <a:r>
              <a:rPr lang="en-CA" i="1" dirty="0" smtClean="0"/>
              <a:t> handles </a:t>
            </a:r>
            <a:endParaRPr lang="en-CA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71802" y="6215082"/>
            <a:ext cx="2895600" cy="365125"/>
          </a:xfrm>
        </p:spPr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132</a:t>
            </a:fld>
            <a:endParaRPr lang="en-CA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6408712" cy="255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355976" y="5733256"/>
            <a:ext cx="1555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A handle </a:t>
            </a:r>
            <a:endParaRPr lang="en-CA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Second round queries (2)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14420"/>
          </a:xfrm>
        </p:spPr>
        <p:txBody>
          <a:bodyPr/>
          <a:lstStyle/>
          <a:p>
            <a:r>
              <a:rPr lang="en-CA" dirty="0" smtClean="0"/>
              <a:t>For the two extra edges at p</a:t>
            </a:r>
            <a:r>
              <a:rPr lang="en-CA" baseline="-25000" dirty="0" smtClean="0"/>
              <a:t>2</a:t>
            </a:r>
            <a:r>
              <a:rPr lang="en-CA" dirty="0" smtClean="0"/>
              <a:t>, query the edges p</a:t>
            </a:r>
            <a:r>
              <a:rPr lang="en-CA" baseline="-25000" dirty="0" smtClean="0"/>
              <a:t>1</a:t>
            </a:r>
            <a:r>
              <a:rPr lang="en-CA" dirty="0" smtClean="0"/>
              <a:t>p</a:t>
            </a:r>
            <a:r>
              <a:rPr lang="en-CA" baseline="-25000" dirty="0" smtClean="0"/>
              <a:t>j </a:t>
            </a:r>
            <a:r>
              <a:rPr lang="en-CA" dirty="0" smtClean="0"/>
              <a:t> ( this gives two line-rigid triangles )</a:t>
            </a:r>
            <a:endParaRPr lang="en-CA" baseline="-25000" dirty="0" smtClean="0"/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14</a:t>
            </a:fld>
            <a:endParaRPr lang="en-CA"/>
          </a:p>
        </p:txBody>
      </p:sp>
      <p:cxnSp>
        <p:nvCxnSpPr>
          <p:cNvPr id="6" name="Straight Connector 5"/>
          <p:cNvCxnSpPr/>
          <p:nvPr/>
        </p:nvCxnSpPr>
        <p:spPr>
          <a:xfrm>
            <a:off x="2643174" y="3786190"/>
            <a:ext cx="321471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5536413" y="4107661"/>
            <a:ext cx="1428760" cy="7858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5984" y="3214686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1</a:t>
            </a:r>
            <a:endParaRPr lang="en-CA" sz="28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5857884" y="3286124"/>
            <a:ext cx="495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p</a:t>
            </a:r>
            <a:r>
              <a:rPr lang="en-CA" sz="2800" baseline="-25000" dirty="0" smtClean="0"/>
              <a:t>2</a:t>
            </a:r>
            <a:endParaRPr lang="en-CA" sz="28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6500826" y="5072074"/>
            <a:ext cx="431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err="1" smtClean="0"/>
              <a:t>p</a:t>
            </a:r>
            <a:r>
              <a:rPr lang="en-CA" sz="2800" baseline="-25000" dirty="0" err="1" smtClean="0"/>
              <a:t>j</a:t>
            </a:r>
            <a:endParaRPr lang="en-CA" sz="2800" baseline="-250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2643174" y="3786190"/>
            <a:ext cx="4000528" cy="1428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Query complexity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3n/2 - 1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15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16</a:t>
            </a:fld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28596" y="2276872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/>
              <a:t>      Our two rounds algorithm</a:t>
            </a:r>
            <a:endParaRPr lang="en-C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17</a:t>
            </a:fld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428596" y="2276872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/>
              <a:t>            Part 1: Upper Bound </a:t>
            </a:r>
            <a:endParaRPr lang="en-C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Upper Bounds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18</a:t>
            </a:fld>
            <a:endParaRPr lang="en-CA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85852" y="2000237"/>
          <a:ext cx="6381752" cy="3065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438"/>
                <a:gridCol w="1595438"/>
                <a:gridCol w="1595438"/>
                <a:gridCol w="1595438"/>
              </a:tblGrid>
              <a:tr h="4269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Year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#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Rounds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# Queries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Author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69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2003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8n/5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Damaschke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0333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2003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3n/2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Damaschke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69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4n/3 +</a:t>
                      </a:r>
                      <a:r>
                        <a:rPr lang="en-CA" sz="2000" dirty="0" smtClean="0">
                          <a:solidFill>
                            <a:schemeClr val="tx1"/>
                          </a:solidFill>
                        </a:rPr>
                        <a:t>O(√n)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Chin et al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69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5n/4+</a:t>
                      </a:r>
                      <a:r>
                        <a:rPr lang="en-CA" sz="2000" dirty="0" smtClean="0">
                          <a:solidFill>
                            <a:schemeClr val="tx1"/>
                          </a:solidFill>
                        </a:rPr>
                        <a:t>O(√n)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Chin et 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69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2009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10n/7+O(1)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Alam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 et al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69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4n/3+O(1)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Alam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 et 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Our result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Upper bound of 9n/7 + O(1) on the query complexity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Talk Outline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Problem statement</a:t>
            </a:r>
          </a:p>
          <a:p>
            <a:r>
              <a:rPr lang="en-CA" dirty="0" smtClean="0"/>
              <a:t>A simple and illustrative two rounds algorithm </a:t>
            </a:r>
          </a:p>
          <a:p>
            <a:r>
              <a:rPr lang="en-CA" dirty="0" smtClean="0"/>
              <a:t>Our two rounds algorithm</a:t>
            </a:r>
          </a:p>
          <a:p>
            <a:pPr lvl="1"/>
            <a:r>
              <a:rPr lang="en-CA" dirty="0" smtClean="0"/>
              <a:t>Part 1: Upper bound </a:t>
            </a:r>
          </a:p>
          <a:p>
            <a:pPr lvl="1"/>
            <a:r>
              <a:rPr lang="en-CA" dirty="0" smtClean="0"/>
              <a:t>Part 2: Lower bound</a:t>
            </a:r>
          </a:p>
          <a:p>
            <a:r>
              <a:rPr lang="en-CA" dirty="0" smtClean="0"/>
              <a:t>Questions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 aside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1828800"/>
          </a:xfrm>
        </p:spPr>
        <p:txBody>
          <a:bodyPr>
            <a:normAutofit fontScale="70000" lnSpcReduction="20000"/>
          </a:bodyPr>
          <a:lstStyle/>
          <a:p>
            <a:r>
              <a:rPr lang="en-CA" sz="4500" b="1" dirty="0" smtClean="0"/>
              <a:t>Asymptotic density</a:t>
            </a:r>
          </a:p>
          <a:p>
            <a:pPr lvl="1"/>
            <a:r>
              <a:rPr lang="en-CA" sz="4500" dirty="0" smtClean="0"/>
              <a:t>Query </a:t>
            </a:r>
            <a:r>
              <a:rPr lang="en-CA" sz="4500" dirty="0" smtClean="0"/>
              <a:t>complexity /number of points,  as </a:t>
            </a:r>
            <a:r>
              <a:rPr lang="en-CA" sz="4500" i="1" dirty="0" smtClean="0"/>
              <a:t>n</a:t>
            </a:r>
            <a:r>
              <a:rPr lang="en-CA" sz="4500" dirty="0" smtClean="0"/>
              <a:t> goes to infinity</a:t>
            </a:r>
          </a:p>
          <a:p>
            <a:r>
              <a:rPr lang="en-CA" sz="4500" dirty="0" smtClean="0"/>
              <a:t>In our case</a:t>
            </a:r>
            <a:r>
              <a:rPr lang="en-CA" dirty="0" smtClean="0"/>
              <a:t>: 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20</a:t>
            </a:fld>
            <a:endParaRPr lang="en-CA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428728" y="4429132"/>
          <a:ext cx="5572164" cy="686979"/>
        </p:xfrm>
        <a:graphic>
          <a:graphicData uri="http://schemas.openxmlformats.org/presentationml/2006/ole">
            <p:oleObj spid="_x0000_s124930" name="Equation" r:id="rId3" imgW="18540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Layer Graphs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Defining properties</a:t>
            </a:r>
          </a:p>
          <a:p>
            <a:pPr lvl="1"/>
            <a:r>
              <a:rPr lang="en-CA" dirty="0" smtClean="0"/>
              <a:t>Each edge parallel to one of  two orthogonal  (or non-parallel ) directions</a:t>
            </a:r>
          </a:p>
          <a:p>
            <a:pPr lvl="1"/>
            <a:r>
              <a:rPr lang="en-CA" dirty="0" smtClean="0"/>
              <a:t>Not all edges parallel to the same direction (implies a two-dimensional extent).</a:t>
            </a:r>
          </a:p>
          <a:p>
            <a:pPr lvl="1"/>
            <a:r>
              <a:rPr lang="en-CA" dirty="0" smtClean="0"/>
              <a:t>length of an edge  ( =  distance between corresponding vertices in the </a:t>
            </a:r>
            <a:r>
              <a:rPr lang="en-CA" dirty="0" err="1" smtClean="0"/>
              <a:t>ppg</a:t>
            </a:r>
            <a:r>
              <a:rPr lang="en-CA" dirty="0" smtClean="0"/>
              <a:t>)</a:t>
            </a:r>
          </a:p>
          <a:p>
            <a:pPr lvl="1"/>
            <a:r>
              <a:rPr lang="en-CA" dirty="0" smtClean="0"/>
              <a:t>When the layer graph is folded onto a line, either to the left or to the right, </a:t>
            </a:r>
            <a:r>
              <a:rPr lang="en-CA" i="1" dirty="0" smtClean="0"/>
              <a:t>no two vertices coincide.</a:t>
            </a:r>
            <a:r>
              <a:rPr lang="en-CA" dirty="0" smtClean="0"/>
              <a:t> </a:t>
            </a:r>
          </a:p>
          <a:p>
            <a:pPr lvl="2"/>
            <a:endParaRPr lang="en-CA" dirty="0" smtClean="0"/>
          </a:p>
          <a:p>
            <a:pPr lvl="2"/>
            <a:endParaRPr lang="en-CA" dirty="0" smtClean="0"/>
          </a:p>
          <a:p>
            <a:pPr lvl="2"/>
            <a:endParaRPr lang="en-CA" dirty="0" smtClean="0"/>
          </a:p>
          <a:p>
            <a:pPr lvl="2"/>
            <a:endParaRPr lang="en-CA" dirty="0" smtClean="0"/>
          </a:p>
          <a:p>
            <a:pPr lvl="2"/>
            <a:endParaRPr lang="en-CA" dirty="0" smtClean="0"/>
          </a:p>
          <a:p>
            <a:pPr lvl="2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 graphs of a 7-cycle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22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060848"/>
            <a:ext cx="7020272" cy="3798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Main Tool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Theorem:</a:t>
            </a:r>
          </a:p>
          <a:p>
            <a:pPr lvl="1"/>
            <a:r>
              <a:rPr lang="en-CA" dirty="0" smtClean="0"/>
              <a:t>A </a:t>
            </a:r>
            <a:r>
              <a:rPr lang="en-CA" i="1" dirty="0" err="1" smtClean="0"/>
              <a:t>ppg</a:t>
            </a:r>
            <a:r>
              <a:rPr lang="en-CA" i="1" dirty="0" smtClean="0"/>
              <a:t>,</a:t>
            </a:r>
            <a:r>
              <a:rPr lang="en-CA" dirty="0" smtClean="0"/>
              <a:t> G,  is line-rigid </a:t>
            </a:r>
            <a:r>
              <a:rPr lang="en-CA" dirty="0" err="1" smtClean="0"/>
              <a:t>iff</a:t>
            </a:r>
            <a:r>
              <a:rPr lang="en-CA" dirty="0" smtClean="0"/>
              <a:t> it </a:t>
            </a:r>
            <a:r>
              <a:rPr lang="en-CA" i="1" dirty="0" smtClean="0"/>
              <a:t>cannot</a:t>
            </a:r>
            <a:r>
              <a:rPr lang="en-CA" dirty="0" smtClean="0"/>
              <a:t> be drawn as a layer graph</a:t>
            </a:r>
          </a:p>
          <a:p>
            <a:pPr lvl="1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graph that can’t be drawn as a layer graph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24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3658862" cy="253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928802"/>
            <a:ext cx="4996521" cy="234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14348" y="5286388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The jewel graph </a:t>
            </a:r>
            <a:endParaRPr lang="en-CA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5214950"/>
            <a:ext cx="53532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dirty="0" smtClean="0"/>
              <a:t>Not a layer graph as vertices t and z</a:t>
            </a:r>
          </a:p>
          <a:p>
            <a:r>
              <a:rPr lang="en-CA" sz="2800" dirty="0" smtClean="0"/>
              <a:t> coincide</a:t>
            </a:r>
            <a:endParaRPr lang="en-CA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Our invention</a:t>
            </a:r>
            <a:endParaRPr lang="en-C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988840"/>
            <a:ext cx="641985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3357554" y="5214950"/>
            <a:ext cx="2685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800" dirty="0" smtClean="0"/>
              <a:t>The 3-path graph</a:t>
            </a:r>
            <a:endParaRPr lang="en-C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What’s the big deal 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Relative to fixed p</a:t>
            </a:r>
            <a:r>
              <a:rPr lang="en-CA" baseline="-25000" dirty="0" smtClean="0"/>
              <a:t>1</a:t>
            </a:r>
            <a:r>
              <a:rPr lang="en-CA" dirty="0" smtClean="0"/>
              <a:t>, p</a:t>
            </a:r>
            <a:r>
              <a:rPr lang="en-CA" baseline="-25000" dirty="0" smtClean="0"/>
              <a:t>2</a:t>
            </a:r>
            <a:r>
              <a:rPr lang="en-CA" dirty="0" smtClean="0"/>
              <a:t>, p</a:t>
            </a:r>
            <a:r>
              <a:rPr lang="en-CA" baseline="-25000" dirty="0" smtClean="0"/>
              <a:t>3</a:t>
            </a:r>
            <a:r>
              <a:rPr lang="en-CA" dirty="0" smtClean="0"/>
              <a:t>, 9 edges queried against the addition of 7 points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 the question is...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Can we build </a:t>
            </a:r>
          </a:p>
          <a:p>
            <a:pPr lvl="1"/>
            <a:r>
              <a:rPr lang="en-CA" dirty="0" smtClean="0"/>
              <a:t>arbitrarily large graphs </a:t>
            </a:r>
          </a:p>
          <a:p>
            <a:pPr lvl="1"/>
            <a:r>
              <a:rPr lang="en-CA" dirty="0" smtClean="0"/>
              <a:t>of  asymptotic density 9/7, </a:t>
            </a:r>
          </a:p>
          <a:p>
            <a:pPr lvl="1"/>
            <a:r>
              <a:rPr lang="en-CA" dirty="0" smtClean="0"/>
              <a:t>using the 3-path graph </a:t>
            </a:r>
          </a:p>
          <a:p>
            <a:pPr lvl="1"/>
            <a:r>
              <a:rPr lang="en-CA" dirty="0" smtClean="0"/>
              <a:t>as a basic building block ?</a:t>
            </a:r>
          </a:p>
          <a:p>
            <a:r>
              <a:rPr lang="en-CA" dirty="0" smtClean="0"/>
              <a:t>Yes! we can, provided rigidity conditions can be </a:t>
            </a:r>
            <a:r>
              <a:rPr lang="en-CA" dirty="0" smtClean="0"/>
              <a:t>determined for the 3-path graph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Finding rigidity conditions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238"/>
          </a:xfrm>
        </p:spPr>
        <p:txBody>
          <a:bodyPr>
            <a:normAutofit/>
          </a:bodyPr>
          <a:lstStyle/>
          <a:p>
            <a:r>
              <a:rPr lang="en-CA" dirty="0" smtClean="0"/>
              <a:t>Treat the 3-path graph as:</a:t>
            </a:r>
          </a:p>
          <a:p>
            <a:pPr lvl="1"/>
            <a:r>
              <a:rPr lang="en-CA" dirty="0" smtClean="0"/>
              <a:t>A 7-cycle :  &lt;p</a:t>
            </a:r>
            <a:r>
              <a:rPr lang="en-CA" baseline="-25000" dirty="0" smtClean="0"/>
              <a:t>1</a:t>
            </a:r>
            <a:r>
              <a:rPr lang="en-CA" dirty="0" smtClean="0"/>
              <a:t>, q</a:t>
            </a:r>
            <a:r>
              <a:rPr lang="en-CA" baseline="-25000" dirty="0" smtClean="0"/>
              <a:t>1</a:t>
            </a:r>
            <a:r>
              <a:rPr lang="en-CA" dirty="0" smtClean="0"/>
              <a:t>, r</a:t>
            </a:r>
            <a:r>
              <a:rPr lang="en-CA" baseline="-25000" dirty="0" smtClean="0"/>
              <a:t>1</a:t>
            </a:r>
            <a:r>
              <a:rPr lang="en-CA" dirty="0" smtClean="0"/>
              <a:t>, s, r</a:t>
            </a:r>
            <a:r>
              <a:rPr lang="en-CA" baseline="-25000" dirty="0" smtClean="0"/>
              <a:t>2</a:t>
            </a:r>
            <a:r>
              <a:rPr lang="en-CA" dirty="0" smtClean="0"/>
              <a:t>, q</a:t>
            </a:r>
            <a:r>
              <a:rPr lang="en-CA" baseline="-25000" dirty="0" smtClean="0"/>
              <a:t>2</a:t>
            </a:r>
            <a:r>
              <a:rPr lang="en-CA" dirty="0" smtClean="0"/>
              <a:t>, p</a:t>
            </a:r>
            <a:r>
              <a:rPr lang="en-CA" baseline="-25000" dirty="0" smtClean="0"/>
              <a:t>2</a:t>
            </a:r>
            <a:r>
              <a:rPr lang="en-CA" dirty="0" smtClean="0"/>
              <a:t>&gt;  </a:t>
            </a:r>
            <a:r>
              <a:rPr lang="en-CA" i="1" dirty="0" smtClean="0"/>
              <a:t>and </a:t>
            </a:r>
            <a:r>
              <a:rPr lang="en-CA" dirty="0" smtClean="0"/>
              <a:t> </a:t>
            </a:r>
          </a:p>
          <a:p>
            <a:pPr lvl="1"/>
            <a:r>
              <a:rPr lang="en-CA" dirty="0" smtClean="0"/>
              <a:t>A 4-cycle :  &lt;s, r</a:t>
            </a:r>
            <a:r>
              <a:rPr lang="en-CA" baseline="-25000" dirty="0" smtClean="0"/>
              <a:t>3</a:t>
            </a:r>
            <a:r>
              <a:rPr lang="en-CA" dirty="0" smtClean="0"/>
              <a:t>, q</a:t>
            </a:r>
            <a:r>
              <a:rPr lang="en-CA" baseline="-25000" dirty="0" smtClean="0"/>
              <a:t>3</a:t>
            </a:r>
            <a:r>
              <a:rPr lang="en-CA" dirty="0" smtClean="0"/>
              <a:t>, p</a:t>
            </a:r>
            <a:r>
              <a:rPr lang="en-CA" baseline="-25000" dirty="0" smtClean="0"/>
              <a:t>3</a:t>
            </a:r>
            <a:r>
              <a:rPr lang="en-CA" dirty="0" smtClean="0"/>
              <a:t>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643314"/>
            <a:ext cx="5634032" cy="253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3-path = 4-cycle + 7-cycle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CALDAM, IIT Kanpur, February 2015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29</a:t>
            </a:fld>
            <a:endParaRPr lang="en-CA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571612"/>
            <a:ext cx="4714908" cy="211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643446"/>
            <a:ext cx="2928958" cy="162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4357718" cy="302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problem (1)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791"/>
          </a:xfrm>
        </p:spPr>
        <p:txBody>
          <a:bodyPr/>
          <a:lstStyle/>
          <a:p>
            <a:r>
              <a:rPr lang="en-CA" dirty="0" smtClean="0"/>
              <a:t>Given: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857356" y="3929066"/>
            <a:ext cx="550072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143108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Oval 10"/>
          <p:cNvSpPr/>
          <p:nvPr/>
        </p:nvSpPr>
        <p:spPr>
          <a:xfrm>
            <a:off x="5857884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Oval 12"/>
          <p:cNvSpPr/>
          <p:nvPr/>
        </p:nvSpPr>
        <p:spPr>
          <a:xfrm>
            <a:off x="3857620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/>
          <p:cNvSpPr/>
          <p:nvPr/>
        </p:nvSpPr>
        <p:spPr>
          <a:xfrm>
            <a:off x="4429124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Oval 16"/>
          <p:cNvSpPr/>
          <p:nvPr/>
        </p:nvSpPr>
        <p:spPr>
          <a:xfrm>
            <a:off x="5072066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/>
          <p:cNvSpPr/>
          <p:nvPr/>
        </p:nvSpPr>
        <p:spPr>
          <a:xfrm>
            <a:off x="6500826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/>
          <p:cNvSpPr/>
          <p:nvPr/>
        </p:nvSpPr>
        <p:spPr>
          <a:xfrm>
            <a:off x="2857488" y="3891942"/>
            <a:ext cx="108000" cy="10856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 animBg="1"/>
      <p:bldP spid="17" grpId="0" animBg="1"/>
      <p:bldP spid="18" grpId="0" animBg="1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Finding rigidity conditions (contd.)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4"/>
          </a:xfrm>
        </p:spPr>
        <p:txBody>
          <a:bodyPr/>
          <a:lstStyle/>
          <a:p>
            <a:r>
              <a:rPr lang="en-CA" dirty="0" smtClean="0"/>
              <a:t>Fix </a:t>
            </a:r>
            <a:r>
              <a:rPr lang="en-CA" i="1" dirty="0" smtClean="0"/>
              <a:t>p</a:t>
            </a:r>
            <a:r>
              <a:rPr lang="en-CA" i="1" baseline="-25000" dirty="0" smtClean="0"/>
              <a:t>1</a:t>
            </a:r>
            <a:r>
              <a:rPr lang="en-CA" i="1" dirty="0" smtClean="0"/>
              <a:t>, p</a:t>
            </a:r>
            <a:r>
              <a:rPr lang="en-CA" i="1" baseline="-25000" dirty="0" smtClean="0"/>
              <a:t>2</a:t>
            </a:r>
            <a:r>
              <a:rPr lang="en-CA" i="1" dirty="0" smtClean="0"/>
              <a:t>, p</a:t>
            </a:r>
            <a:r>
              <a:rPr lang="en-CA" i="1" baseline="-25000" dirty="0" smtClean="0"/>
              <a:t>3</a:t>
            </a:r>
            <a:r>
              <a:rPr lang="en-CA" i="1" dirty="0" smtClean="0"/>
              <a:t> </a:t>
            </a:r>
            <a:r>
              <a:rPr lang="en-CA" dirty="0" smtClean="0"/>
              <a:t>by a set of first round queries</a:t>
            </a:r>
          </a:p>
          <a:p>
            <a:r>
              <a:rPr lang="en-CA" dirty="0" smtClean="0"/>
              <a:t>Find  rigidity conditions for the 7-cycle: &lt;</a:t>
            </a:r>
            <a:r>
              <a:rPr lang="en-CA" i="1" dirty="0" smtClean="0"/>
              <a:t>p</a:t>
            </a:r>
            <a:r>
              <a:rPr lang="en-CA" i="1" baseline="-25000" dirty="0" smtClean="0"/>
              <a:t>1</a:t>
            </a:r>
            <a:r>
              <a:rPr lang="en-CA" i="1" dirty="0" smtClean="0"/>
              <a:t>, q</a:t>
            </a:r>
            <a:r>
              <a:rPr lang="en-CA" i="1" baseline="-25000" dirty="0" smtClean="0"/>
              <a:t>1</a:t>
            </a:r>
            <a:r>
              <a:rPr lang="en-CA" i="1" dirty="0" smtClean="0"/>
              <a:t>, r</a:t>
            </a:r>
            <a:r>
              <a:rPr lang="en-CA" i="1" baseline="-25000" dirty="0" smtClean="0"/>
              <a:t>1</a:t>
            </a:r>
            <a:r>
              <a:rPr lang="en-CA" i="1" dirty="0" smtClean="0"/>
              <a:t>, s, r</a:t>
            </a:r>
            <a:r>
              <a:rPr lang="en-CA" i="1" baseline="-25000" dirty="0" smtClean="0"/>
              <a:t>2</a:t>
            </a:r>
            <a:r>
              <a:rPr lang="en-CA" i="1" dirty="0" smtClean="0"/>
              <a:t>, q</a:t>
            </a:r>
            <a:r>
              <a:rPr lang="en-CA" i="1" baseline="-25000" dirty="0" smtClean="0"/>
              <a:t>2</a:t>
            </a:r>
            <a:r>
              <a:rPr lang="en-CA" i="1" dirty="0" smtClean="0"/>
              <a:t>, p</a:t>
            </a:r>
            <a:r>
              <a:rPr lang="en-CA" i="1" baseline="-25000" dirty="0" smtClean="0"/>
              <a:t>2</a:t>
            </a:r>
            <a:r>
              <a:rPr lang="en-CA" dirty="0" smtClean="0"/>
              <a:t>&gt;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30</a:t>
            </a:fld>
            <a:endParaRPr lang="en-CA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14818"/>
            <a:ext cx="429052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357562"/>
            <a:ext cx="4429156" cy="3072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Finding rigidity conditions (contd.)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7295"/>
          </a:xfrm>
        </p:spPr>
        <p:txBody>
          <a:bodyPr/>
          <a:lstStyle/>
          <a:p>
            <a:r>
              <a:rPr lang="en-CA" dirty="0" smtClean="0"/>
              <a:t>Relative to </a:t>
            </a:r>
            <a:r>
              <a:rPr lang="en-CA" b="1" dirty="0" smtClean="0"/>
              <a:t>fixed</a:t>
            </a:r>
            <a:r>
              <a:rPr lang="en-CA" i="1" dirty="0" smtClean="0"/>
              <a:t> s </a:t>
            </a:r>
            <a:r>
              <a:rPr lang="en-CA" dirty="0" smtClean="0"/>
              <a:t>and </a:t>
            </a:r>
            <a:r>
              <a:rPr lang="en-CA" i="1" dirty="0" smtClean="0"/>
              <a:t>p</a:t>
            </a:r>
            <a:r>
              <a:rPr lang="en-CA" i="1" baseline="-25000" dirty="0" smtClean="0"/>
              <a:t>3</a:t>
            </a:r>
            <a:r>
              <a:rPr lang="en-CA" dirty="0" smtClean="0"/>
              <a:t>, find rigidity conditions of the 4-cycle  &lt;</a:t>
            </a:r>
            <a:r>
              <a:rPr lang="en-CA" i="1" dirty="0" smtClean="0"/>
              <a:t>s, r</a:t>
            </a:r>
            <a:r>
              <a:rPr lang="en-CA" i="1" baseline="-25000" dirty="0" smtClean="0"/>
              <a:t>3</a:t>
            </a:r>
            <a:r>
              <a:rPr lang="en-CA" i="1" dirty="0" smtClean="0"/>
              <a:t>,  q</a:t>
            </a:r>
            <a:r>
              <a:rPr lang="en-CA" i="1" baseline="-25000" dirty="0" smtClean="0"/>
              <a:t>3</a:t>
            </a:r>
            <a:r>
              <a:rPr lang="en-CA" i="1" dirty="0" smtClean="0"/>
              <a:t>, p</a:t>
            </a:r>
            <a:r>
              <a:rPr lang="en-CA" i="1" baseline="-25000" dirty="0" smtClean="0"/>
              <a:t>3</a:t>
            </a:r>
            <a:r>
              <a:rPr lang="en-CA" dirty="0" smtClean="0"/>
              <a:t>&gt;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31</a:t>
            </a:fld>
            <a:endParaRPr lang="en-CA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643314"/>
            <a:ext cx="556179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286256"/>
            <a:ext cx="3343262" cy="185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Finding rigidity conditions (contd.)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7361"/>
          </a:xfrm>
        </p:spPr>
        <p:txBody>
          <a:bodyPr>
            <a:normAutofit/>
          </a:bodyPr>
          <a:lstStyle/>
          <a:p>
            <a:r>
              <a:rPr lang="en-CA" dirty="0" smtClean="0"/>
              <a:t>Rigidity conditions of the 7-cycle are framed sans edges </a:t>
            </a:r>
            <a:r>
              <a:rPr lang="en-CA" i="1" dirty="0" smtClean="0"/>
              <a:t>q</a:t>
            </a:r>
            <a:r>
              <a:rPr lang="en-CA" i="1" baseline="-25000" dirty="0" smtClean="0"/>
              <a:t>1</a:t>
            </a:r>
            <a:r>
              <a:rPr lang="en-CA" i="1" dirty="0" smtClean="0"/>
              <a:t>r</a:t>
            </a:r>
            <a:r>
              <a:rPr lang="en-CA" i="1" baseline="-25000" dirty="0" smtClean="0"/>
              <a:t>1</a:t>
            </a:r>
            <a:r>
              <a:rPr lang="en-CA" dirty="0" smtClean="0"/>
              <a:t>, </a:t>
            </a:r>
            <a:r>
              <a:rPr lang="en-CA" i="1" dirty="0" smtClean="0"/>
              <a:t>q</a:t>
            </a:r>
            <a:r>
              <a:rPr lang="en-CA" i="1" baseline="-25000" dirty="0" smtClean="0"/>
              <a:t>2</a:t>
            </a:r>
            <a:r>
              <a:rPr lang="en-CA" i="1" dirty="0" smtClean="0"/>
              <a:t>r</a:t>
            </a:r>
            <a:r>
              <a:rPr lang="en-CA" i="1" baseline="-25000" dirty="0" smtClean="0"/>
              <a:t>2</a:t>
            </a:r>
            <a:r>
              <a:rPr lang="en-CA" dirty="0" smtClean="0"/>
              <a:t>, </a:t>
            </a:r>
            <a:r>
              <a:rPr lang="en-CA" i="1" dirty="0" smtClean="0"/>
              <a:t>q</a:t>
            </a:r>
            <a:r>
              <a:rPr lang="en-CA" i="1" baseline="-25000" dirty="0" smtClean="0"/>
              <a:t>3</a:t>
            </a:r>
            <a:r>
              <a:rPr lang="en-CA" i="1" dirty="0" smtClean="0"/>
              <a:t>r</a:t>
            </a:r>
            <a:r>
              <a:rPr lang="en-CA" i="1" baseline="-25000" dirty="0" smtClean="0"/>
              <a:t>3</a:t>
            </a:r>
          </a:p>
          <a:p>
            <a:r>
              <a:rPr lang="en-CA" dirty="0" smtClean="0"/>
              <a:t>These are queried in the </a:t>
            </a:r>
            <a:r>
              <a:rPr lang="en-CA" i="1" dirty="0" smtClean="0"/>
              <a:t>second round…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714752"/>
            <a:ext cx="641985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 rot="2400000">
            <a:off x="3519849" y="4800841"/>
            <a:ext cx="357190" cy="8572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00562" y="4786322"/>
            <a:ext cx="357190" cy="8572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-2400000">
            <a:off x="5448676" y="4800841"/>
            <a:ext cx="357190" cy="8572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Rigidity conditions for 7-cycle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Are found </a:t>
            </a:r>
          </a:p>
          <a:p>
            <a:pPr lvl="1"/>
            <a:r>
              <a:rPr lang="en-CA" dirty="0" smtClean="0"/>
              <a:t>by drawing the 7-cycle as a layer graph</a:t>
            </a:r>
          </a:p>
          <a:p>
            <a:r>
              <a:rPr lang="en-CA" dirty="0" smtClean="0"/>
              <a:t>We have</a:t>
            </a:r>
          </a:p>
          <a:p>
            <a:pPr lvl="1"/>
            <a:r>
              <a:rPr lang="en-CA" dirty="0" smtClean="0"/>
              <a:t>42 different layer graph representations in 6 groups</a:t>
            </a:r>
          </a:p>
          <a:p>
            <a:r>
              <a:rPr lang="en-CA" dirty="0" smtClean="0"/>
              <a:t>Leading to</a:t>
            </a:r>
          </a:p>
          <a:p>
            <a:pPr lvl="1"/>
            <a:r>
              <a:rPr lang="en-CA" dirty="0" smtClean="0"/>
              <a:t> 42 different rigidity conditions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6 groups of layer graphs for the 7-cycle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060848"/>
            <a:ext cx="7020272" cy="3798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57295"/>
          </a:xfrm>
        </p:spPr>
        <p:txBody>
          <a:bodyPr>
            <a:normAutofit/>
          </a:bodyPr>
          <a:lstStyle/>
          <a:p>
            <a:r>
              <a:rPr lang="en-US" dirty="0" smtClean="0"/>
              <a:t>Configuration: </a:t>
            </a:r>
          </a:p>
          <a:p>
            <a:pPr lvl="1"/>
            <a:r>
              <a:rPr lang="en-US" dirty="0" smtClean="0"/>
              <a:t> 3 points on one side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35</a:t>
            </a:fld>
            <a:endParaRPr lang="en-CA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214686"/>
            <a:ext cx="4786346" cy="26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72518" cy="798496"/>
          </a:xfrm>
        </p:spPr>
        <p:txBody>
          <a:bodyPr>
            <a:normAutofit/>
          </a:bodyPr>
          <a:lstStyle/>
          <a:p>
            <a:r>
              <a:rPr lang="en-US" sz="4000" b="0" dirty="0" smtClean="0"/>
              <a:t>       Rigidity conditions for a 7-cycle</a:t>
            </a:r>
            <a:endParaRPr lang="en-US" sz="40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428596" y="1643050"/>
            <a:ext cx="3471858" cy="4708544"/>
          </a:xfrm>
        </p:spPr>
        <p:txBody>
          <a:bodyPr/>
          <a:lstStyle/>
          <a:p>
            <a:r>
              <a:rPr lang="en-US" sz="2800" dirty="0" smtClean="0"/>
              <a:t>These are: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| ≠ |q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| ≠ |q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q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| ≠ |r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| ≠ |r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|q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| ≠ |r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r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| ≠ |r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sz="2800" dirty="0" smtClean="0"/>
              <a:t>|p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q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| ≠ |p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q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|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36</a:t>
            </a:fld>
            <a:endParaRPr lang="en-CA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428868"/>
            <a:ext cx="4786346" cy="26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14420"/>
          </a:xfrm>
        </p:spPr>
        <p:txBody>
          <a:bodyPr>
            <a:noAutofit/>
          </a:bodyPr>
          <a:lstStyle/>
          <a:p>
            <a:pPr marL="342900" lvl="1" indent="-342900"/>
            <a:r>
              <a:rPr lang="en-US" sz="3200" dirty="0" smtClean="0"/>
              <a:t>Configuration: </a:t>
            </a:r>
          </a:p>
          <a:p>
            <a:pPr marL="742950" lvl="2" indent="-342900"/>
            <a:r>
              <a:rPr lang="en-US" dirty="0" smtClean="0"/>
              <a:t>2 points on one side and 1 on the opp. side</a:t>
            </a:r>
          </a:p>
          <a:p>
            <a:endParaRPr 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37</a:t>
            </a:fld>
            <a:endParaRPr lang="en-CA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500438"/>
            <a:ext cx="3548068" cy="288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These are: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</a:t>
            </a:r>
            <a:r>
              <a:rPr lang="en-US" dirty="0" smtClean="0">
                <a:latin typeface="Calibri"/>
              </a:rPr>
              <a:t>≠ |r</a:t>
            </a:r>
            <a:r>
              <a:rPr lang="en-US" baseline="-25000" dirty="0" smtClean="0">
                <a:latin typeface="Calibri"/>
              </a:rPr>
              <a:t>2</a:t>
            </a:r>
            <a:r>
              <a:rPr lang="en-US" dirty="0" smtClean="0">
                <a:latin typeface="Calibri"/>
              </a:rPr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≠ |r</a:t>
            </a:r>
            <a:r>
              <a:rPr lang="en-US" baseline="-25000" dirty="0" smtClean="0"/>
              <a:t>1</a:t>
            </a:r>
            <a:r>
              <a:rPr lang="en-US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|r</a:t>
            </a:r>
            <a:r>
              <a:rPr lang="en-US" baseline="-25000" dirty="0" smtClean="0"/>
              <a:t>1</a:t>
            </a:r>
            <a:r>
              <a:rPr lang="en-US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||</a:t>
            </a:r>
          </a:p>
          <a:p>
            <a:pPr lvl="1">
              <a:buNone/>
            </a:pPr>
            <a:r>
              <a:rPr lang="en-US" dirty="0" smtClean="0"/>
              <a:t>       ≠ ||r</a:t>
            </a:r>
            <a:r>
              <a:rPr lang="en-US" baseline="-25000" dirty="0" smtClean="0"/>
              <a:t>1</a:t>
            </a:r>
            <a:r>
              <a:rPr lang="en-US" dirty="0" smtClean="0"/>
              <a:t>s|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 ≠ |r</a:t>
            </a:r>
            <a:r>
              <a:rPr lang="en-US" baseline="-25000" dirty="0" smtClean="0"/>
              <a:t>2</a:t>
            </a:r>
            <a:r>
              <a:rPr lang="en-US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38</a:t>
            </a:fld>
            <a:endParaRPr lang="en-CA"/>
          </a:p>
        </p:txBody>
      </p:sp>
      <p:graphicFrame>
        <p:nvGraphicFramePr>
          <p:cNvPr id="6" name="Object 5"/>
          <p:cNvGraphicFramePr>
            <a:graphicFrameLocks/>
          </p:cNvGraphicFramePr>
          <p:nvPr/>
        </p:nvGraphicFramePr>
        <p:xfrm>
          <a:off x="3500430" y="3643314"/>
          <a:ext cx="274638" cy="274637"/>
        </p:xfrm>
        <a:graphic>
          <a:graphicData uri="http://schemas.openxmlformats.org/presentationml/2006/ole">
            <p:oleObj spid="_x0000_s37889" name="Equation" r:id="rId4" imgW="139680" imgH="152280" progId="Equation.3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/>
          </p:cNvGraphicFramePr>
          <p:nvPr/>
        </p:nvGraphicFramePr>
        <p:xfrm>
          <a:off x="2714612" y="4071942"/>
          <a:ext cx="274638" cy="274638"/>
        </p:xfrm>
        <a:graphic>
          <a:graphicData uri="http://schemas.openxmlformats.org/presentationml/2006/ole">
            <p:oleObj spid="_x0000_s37891" name="Equation" r:id="rId5" imgW="139680" imgH="152280" progId="Equation.3">
              <p:embed/>
            </p:oleObj>
          </a:graphicData>
        </a:graphic>
      </p:graphicFrame>
      <p:graphicFrame>
        <p:nvGraphicFramePr>
          <p:cNvPr id="37892" name="Object 4"/>
          <p:cNvGraphicFramePr>
            <a:graphicFrameLocks/>
          </p:cNvGraphicFramePr>
          <p:nvPr/>
        </p:nvGraphicFramePr>
        <p:xfrm>
          <a:off x="2357422" y="3643314"/>
          <a:ext cx="274638" cy="274638"/>
        </p:xfrm>
        <a:graphic>
          <a:graphicData uri="http://schemas.openxmlformats.org/presentationml/2006/ole">
            <p:oleObj spid="_x0000_s37892" name="Equation" r:id="rId6" imgW="139680" imgH="152280" progId="Equation.3">
              <p:embed/>
            </p:oleObj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2500306"/>
            <a:ext cx="3284716" cy="2673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14420"/>
          </a:xfrm>
        </p:spPr>
        <p:txBody>
          <a:bodyPr>
            <a:normAutofit/>
          </a:bodyPr>
          <a:lstStyle/>
          <a:p>
            <a:r>
              <a:rPr lang="en-US" dirty="0" smtClean="0"/>
              <a:t>Configuration: </a:t>
            </a:r>
          </a:p>
          <a:p>
            <a:pPr lvl="1"/>
            <a:r>
              <a:rPr lang="en-US" dirty="0" smtClean="0"/>
              <a:t>1 point on each of 3 adjacent sides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39</a:t>
            </a:fld>
            <a:endParaRPr lang="en-CA"/>
          </a:p>
        </p:txBody>
      </p:sp>
      <p:pic>
        <p:nvPicPr>
          <p:cNvPr id="839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357562"/>
            <a:ext cx="3262316" cy="293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problem (2)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Find the placements of the points</a:t>
            </a:r>
          </a:p>
          <a:p>
            <a:pPr lvl="1"/>
            <a:r>
              <a:rPr lang="en-CA" i="1" dirty="0" smtClean="0"/>
              <a:t>up to </a:t>
            </a:r>
            <a:r>
              <a:rPr lang="en-CA" dirty="0" smtClean="0"/>
              <a:t>translation and reflection </a:t>
            </a:r>
          </a:p>
          <a:p>
            <a:pPr lvl="1"/>
            <a:r>
              <a:rPr lang="en-CA" i="1" dirty="0" smtClean="0"/>
              <a:t>by</a:t>
            </a:r>
            <a:r>
              <a:rPr lang="en-CA" dirty="0" smtClean="0"/>
              <a:t> </a:t>
            </a:r>
            <a:r>
              <a:rPr lang="en-CA" dirty="0" err="1" smtClean="0"/>
              <a:t>pairwise</a:t>
            </a:r>
            <a:r>
              <a:rPr lang="en-CA" dirty="0" smtClean="0"/>
              <a:t>  (adversarial) distance queries</a:t>
            </a:r>
          </a:p>
          <a:p>
            <a:pPr lvl="1"/>
            <a:r>
              <a:rPr lang="en-CA" i="1" dirty="0" smtClean="0"/>
              <a:t>in</a:t>
            </a:r>
            <a:r>
              <a:rPr lang="en-CA" dirty="0" smtClean="0"/>
              <a:t> one or more rounds 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554356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These are: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 |r</a:t>
            </a:r>
            <a:r>
              <a:rPr lang="en-US" baseline="-25000" dirty="0" smtClean="0"/>
              <a:t>1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 |r</a:t>
            </a:r>
            <a:r>
              <a:rPr lang="en-US" baseline="-25000" dirty="0" smtClean="0"/>
              <a:t>1</a:t>
            </a:r>
            <a:r>
              <a:rPr lang="en-US" dirty="0" smtClean="0"/>
              <a:t>s|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|r</a:t>
            </a:r>
            <a:r>
              <a:rPr lang="en-US" baseline="-25000" dirty="0" smtClean="0"/>
              <a:t>1</a:t>
            </a:r>
            <a:r>
              <a:rPr lang="en-US" dirty="0" smtClean="0"/>
              <a:t>s|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  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  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≠ ||r</a:t>
            </a:r>
            <a:r>
              <a:rPr lang="en-US" baseline="-25000" dirty="0" smtClean="0"/>
              <a:t>1</a:t>
            </a:r>
            <a:r>
              <a:rPr lang="en-US" dirty="0" smtClean="0"/>
              <a:t>s| 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40</a:t>
            </a:fld>
            <a:endParaRPr lang="en-CA"/>
          </a:p>
        </p:txBody>
      </p:sp>
      <p:graphicFrame>
        <p:nvGraphicFramePr>
          <p:cNvPr id="33793" name="Object 1"/>
          <p:cNvGraphicFramePr>
            <a:graphicFrameLocks/>
          </p:cNvGraphicFramePr>
          <p:nvPr/>
        </p:nvGraphicFramePr>
        <p:xfrm>
          <a:off x="3500430" y="2285992"/>
          <a:ext cx="274637" cy="274638"/>
        </p:xfrm>
        <a:graphic>
          <a:graphicData uri="http://schemas.openxmlformats.org/presentationml/2006/ole">
            <p:oleObj spid="_x0000_s33793" name="Equation" r:id="rId4" imgW="139680" imgH="152280" progId="Equation.3">
              <p:embed/>
            </p:oleObj>
          </a:graphicData>
        </a:graphic>
      </p:graphicFrame>
      <p:graphicFrame>
        <p:nvGraphicFramePr>
          <p:cNvPr id="33794" name="Object 2"/>
          <p:cNvGraphicFramePr>
            <a:graphicFrameLocks/>
          </p:cNvGraphicFramePr>
          <p:nvPr/>
        </p:nvGraphicFramePr>
        <p:xfrm>
          <a:off x="3500430" y="2786058"/>
          <a:ext cx="274637" cy="274638"/>
        </p:xfrm>
        <a:graphic>
          <a:graphicData uri="http://schemas.openxmlformats.org/presentationml/2006/ole">
            <p:oleObj spid="_x0000_s33794" name="Equation" r:id="rId5" imgW="139680" imgH="152280" progId="Equation.3">
              <p:embed/>
            </p:oleObj>
          </a:graphicData>
        </a:graphic>
      </p:graphicFrame>
      <p:graphicFrame>
        <p:nvGraphicFramePr>
          <p:cNvPr id="33795" name="Object 3"/>
          <p:cNvGraphicFramePr>
            <a:graphicFrameLocks/>
          </p:cNvGraphicFramePr>
          <p:nvPr/>
        </p:nvGraphicFramePr>
        <p:xfrm>
          <a:off x="3500430" y="3286124"/>
          <a:ext cx="274637" cy="274638"/>
        </p:xfrm>
        <a:graphic>
          <a:graphicData uri="http://schemas.openxmlformats.org/presentationml/2006/ole">
            <p:oleObj spid="_x0000_s33795" name="Equation" r:id="rId6" imgW="139680" imgH="152280" progId="Equation.3">
              <p:embed/>
            </p:oleObj>
          </a:graphicData>
        </a:graphic>
      </p:graphicFrame>
      <p:graphicFrame>
        <p:nvGraphicFramePr>
          <p:cNvPr id="33796" name="Object 4"/>
          <p:cNvGraphicFramePr>
            <a:graphicFrameLocks/>
          </p:cNvGraphicFramePr>
          <p:nvPr/>
        </p:nvGraphicFramePr>
        <p:xfrm>
          <a:off x="4572000" y="3357562"/>
          <a:ext cx="274638" cy="274637"/>
        </p:xfrm>
        <a:graphic>
          <a:graphicData uri="http://schemas.openxmlformats.org/presentationml/2006/ole">
            <p:oleObj spid="_x0000_s33796" name="Equation" r:id="rId7" imgW="139680" imgH="152280" progId="Equation.3">
              <p:embed/>
            </p:oleObj>
          </a:graphicData>
        </a:graphic>
      </p:graphicFrame>
      <p:graphicFrame>
        <p:nvGraphicFramePr>
          <p:cNvPr id="33797" name="Object 5"/>
          <p:cNvGraphicFramePr>
            <a:graphicFrameLocks/>
          </p:cNvGraphicFramePr>
          <p:nvPr/>
        </p:nvGraphicFramePr>
        <p:xfrm>
          <a:off x="3500430" y="3857628"/>
          <a:ext cx="274638" cy="274637"/>
        </p:xfrm>
        <a:graphic>
          <a:graphicData uri="http://schemas.openxmlformats.org/presentationml/2006/ole">
            <p:oleObj spid="_x0000_s33797" name="Equation" r:id="rId8" imgW="139680" imgH="152280" progId="Equation.3">
              <p:embed/>
            </p:oleObj>
          </a:graphicData>
        </a:graphic>
      </p:graphicFrame>
      <p:graphicFrame>
        <p:nvGraphicFramePr>
          <p:cNvPr id="33798" name="Object 6"/>
          <p:cNvGraphicFramePr>
            <a:graphicFrameLocks/>
          </p:cNvGraphicFramePr>
          <p:nvPr/>
        </p:nvGraphicFramePr>
        <p:xfrm>
          <a:off x="4500562" y="3857628"/>
          <a:ext cx="274638" cy="274637"/>
        </p:xfrm>
        <a:graphic>
          <a:graphicData uri="http://schemas.openxmlformats.org/presentationml/2006/ole">
            <p:oleObj spid="_x0000_s33798" name="Equation" r:id="rId9" imgW="139680" imgH="152280" progId="Equation.3">
              <p:embed/>
            </p:oleObj>
          </a:graphicData>
        </a:graphic>
      </p:graphicFrame>
      <p:graphicFrame>
        <p:nvGraphicFramePr>
          <p:cNvPr id="33799" name="Object 7"/>
          <p:cNvGraphicFramePr>
            <a:graphicFrameLocks/>
          </p:cNvGraphicFramePr>
          <p:nvPr/>
        </p:nvGraphicFramePr>
        <p:xfrm>
          <a:off x="3500430" y="4357694"/>
          <a:ext cx="274638" cy="274637"/>
        </p:xfrm>
        <a:graphic>
          <a:graphicData uri="http://schemas.openxmlformats.org/presentationml/2006/ole">
            <p:oleObj spid="_x0000_s33799" name="Equation" r:id="rId10" imgW="139680" imgH="152280" progId="Equation.3">
              <p:embed/>
            </p:oleObj>
          </a:graphicData>
        </a:graphic>
      </p:graphicFrame>
      <p:graphicFrame>
        <p:nvGraphicFramePr>
          <p:cNvPr id="33800" name="Object 8"/>
          <p:cNvGraphicFramePr>
            <a:graphicFrameLocks/>
          </p:cNvGraphicFramePr>
          <p:nvPr/>
        </p:nvGraphicFramePr>
        <p:xfrm>
          <a:off x="3500430" y="4857760"/>
          <a:ext cx="274638" cy="274637"/>
        </p:xfrm>
        <a:graphic>
          <a:graphicData uri="http://schemas.openxmlformats.org/presentationml/2006/ole">
            <p:oleObj spid="_x0000_s33800" name="Equation" r:id="rId11" imgW="139680" imgH="152280" progId="Equation.3">
              <p:embed/>
            </p:oleObj>
          </a:graphicData>
        </a:graphic>
      </p:graphicFrame>
      <p:graphicFrame>
        <p:nvGraphicFramePr>
          <p:cNvPr id="33801" name="Object 9"/>
          <p:cNvGraphicFramePr>
            <a:graphicFrameLocks/>
          </p:cNvGraphicFramePr>
          <p:nvPr/>
        </p:nvGraphicFramePr>
        <p:xfrm>
          <a:off x="3286116" y="5357826"/>
          <a:ext cx="274638" cy="274637"/>
        </p:xfrm>
        <a:graphic>
          <a:graphicData uri="http://schemas.openxmlformats.org/presentationml/2006/ole">
            <p:oleObj spid="_x0000_s33801" name="Equation" r:id="rId12" imgW="139680" imgH="152280" progId="Equation.3">
              <p:embed/>
            </p:oleObj>
          </a:graphicData>
        </a:graphic>
      </p:graphicFrame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13142" y="2285992"/>
            <a:ext cx="286300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0010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Configuration: </a:t>
            </a:r>
          </a:p>
          <a:p>
            <a:pPr lvl="1"/>
            <a:r>
              <a:rPr lang="en-US" dirty="0" smtClean="0"/>
              <a:t>The staircase structure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41</a:t>
            </a:fld>
            <a:endParaRPr lang="en-CA"/>
          </a:p>
        </p:txBody>
      </p:sp>
      <p:pic>
        <p:nvPicPr>
          <p:cNvPr id="870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8742" y="3211417"/>
            <a:ext cx="3515376" cy="286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are: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|| ≠ 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|r</a:t>
            </a:r>
            <a:r>
              <a:rPr lang="en-US" baseline="-25000" dirty="0" smtClean="0"/>
              <a:t>1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 ≠ 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|r</a:t>
            </a:r>
            <a:r>
              <a:rPr lang="en-US" baseline="-25000" dirty="0" smtClean="0"/>
              <a:t>1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|r</a:t>
            </a:r>
            <a:r>
              <a:rPr lang="en-US" baseline="-25000" dirty="0" smtClean="0"/>
              <a:t>1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|r</a:t>
            </a:r>
            <a:r>
              <a:rPr lang="en-US" baseline="-25000" dirty="0" smtClean="0"/>
              <a:t>1</a:t>
            </a:r>
            <a:r>
              <a:rPr lang="en-US" dirty="0" smtClean="0"/>
              <a:t>s|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42</a:t>
            </a:fld>
            <a:endParaRPr lang="en-CA"/>
          </a:p>
        </p:txBody>
      </p:sp>
      <p:graphicFrame>
        <p:nvGraphicFramePr>
          <p:cNvPr id="29697" name="Object 1"/>
          <p:cNvGraphicFramePr>
            <a:graphicFrameLocks/>
          </p:cNvGraphicFramePr>
          <p:nvPr/>
        </p:nvGraphicFramePr>
        <p:xfrm>
          <a:off x="2357422" y="2285992"/>
          <a:ext cx="274638" cy="274637"/>
        </p:xfrm>
        <a:graphic>
          <a:graphicData uri="http://schemas.openxmlformats.org/presentationml/2006/ole">
            <p:oleObj spid="_x0000_s29697" name="Equation" r:id="rId4" imgW="139680" imgH="152280" progId="Equation.3">
              <p:embed/>
            </p:oleObj>
          </a:graphicData>
        </a:graphic>
      </p:graphicFrame>
      <p:graphicFrame>
        <p:nvGraphicFramePr>
          <p:cNvPr id="29698" name="Object 2"/>
          <p:cNvGraphicFramePr>
            <a:graphicFrameLocks/>
          </p:cNvGraphicFramePr>
          <p:nvPr/>
        </p:nvGraphicFramePr>
        <p:xfrm>
          <a:off x="5072066" y="2285992"/>
          <a:ext cx="274638" cy="274637"/>
        </p:xfrm>
        <a:graphic>
          <a:graphicData uri="http://schemas.openxmlformats.org/presentationml/2006/ole">
            <p:oleObj spid="_x0000_s29698" name="Equation" r:id="rId5" imgW="139680" imgH="152280" progId="Equation.3">
              <p:embed/>
            </p:oleObj>
          </a:graphicData>
        </a:graphic>
      </p:graphicFrame>
      <p:graphicFrame>
        <p:nvGraphicFramePr>
          <p:cNvPr id="29699" name="Object 3"/>
          <p:cNvGraphicFramePr>
            <a:graphicFrameLocks/>
          </p:cNvGraphicFramePr>
          <p:nvPr/>
        </p:nvGraphicFramePr>
        <p:xfrm>
          <a:off x="2357422" y="2857496"/>
          <a:ext cx="274638" cy="274637"/>
        </p:xfrm>
        <a:graphic>
          <a:graphicData uri="http://schemas.openxmlformats.org/presentationml/2006/ole">
            <p:oleObj spid="_x0000_s29699" name="Equation" r:id="rId6" imgW="139680" imgH="152280" progId="Equation.3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/>
          </p:cNvGraphicFramePr>
          <p:nvPr/>
        </p:nvGraphicFramePr>
        <p:xfrm>
          <a:off x="5072066" y="2857496"/>
          <a:ext cx="274638" cy="274637"/>
        </p:xfrm>
        <a:graphic>
          <a:graphicData uri="http://schemas.openxmlformats.org/presentationml/2006/ole">
            <p:oleObj spid="_x0000_s29700" name="Equation" r:id="rId7" imgW="139680" imgH="152280" progId="Equation.3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/>
          </p:cNvGraphicFramePr>
          <p:nvPr/>
        </p:nvGraphicFramePr>
        <p:xfrm>
          <a:off x="3571868" y="3357562"/>
          <a:ext cx="274638" cy="274637"/>
        </p:xfrm>
        <a:graphic>
          <a:graphicData uri="http://schemas.openxmlformats.org/presentationml/2006/ole">
            <p:oleObj spid="_x0000_s29701" name="Equation" r:id="rId8" imgW="139680" imgH="152280" progId="Equation.3">
              <p:embed/>
            </p:oleObj>
          </a:graphicData>
        </a:graphic>
      </p:graphicFrame>
      <p:graphicFrame>
        <p:nvGraphicFramePr>
          <p:cNvPr id="29702" name="Object 6"/>
          <p:cNvGraphicFramePr>
            <a:graphicFrameLocks/>
          </p:cNvGraphicFramePr>
          <p:nvPr/>
        </p:nvGraphicFramePr>
        <p:xfrm>
          <a:off x="3571868" y="3857628"/>
          <a:ext cx="274638" cy="274637"/>
        </p:xfrm>
        <a:graphic>
          <a:graphicData uri="http://schemas.openxmlformats.org/presentationml/2006/ole">
            <p:oleObj spid="_x0000_s29702" name="Equation" r:id="rId9" imgW="139680" imgH="152280" progId="Equation.3">
              <p:embed/>
            </p:oleObj>
          </a:graphicData>
        </a:graphic>
      </p:graphicFrame>
      <p:graphicFrame>
        <p:nvGraphicFramePr>
          <p:cNvPr id="29703" name="Object 7"/>
          <p:cNvGraphicFramePr>
            <a:graphicFrameLocks/>
          </p:cNvGraphicFramePr>
          <p:nvPr/>
        </p:nvGraphicFramePr>
        <p:xfrm>
          <a:off x="3643306" y="4357694"/>
          <a:ext cx="274638" cy="274637"/>
        </p:xfrm>
        <a:graphic>
          <a:graphicData uri="http://schemas.openxmlformats.org/presentationml/2006/ole">
            <p:oleObj spid="_x0000_s29703" name="Equation" r:id="rId10" imgW="139680" imgH="152280" progId="Equation.3">
              <p:embed/>
            </p:oleObj>
          </a:graphicData>
        </a:graphic>
      </p:graphicFrame>
      <p:graphicFrame>
        <p:nvGraphicFramePr>
          <p:cNvPr id="29704" name="Object 8"/>
          <p:cNvGraphicFramePr>
            <a:graphicFrameLocks/>
          </p:cNvGraphicFramePr>
          <p:nvPr/>
        </p:nvGraphicFramePr>
        <p:xfrm>
          <a:off x="3643306" y="4929198"/>
          <a:ext cx="274638" cy="274637"/>
        </p:xfrm>
        <a:graphic>
          <a:graphicData uri="http://schemas.openxmlformats.org/presentationml/2006/ole">
            <p:oleObj spid="_x0000_s29704" name="Equation" r:id="rId11" imgW="139680" imgH="152280" progId="Equation.3">
              <p:embed/>
            </p:oleObj>
          </a:graphicData>
        </a:graphic>
      </p:graphicFrame>
      <p:graphicFrame>
        <p:nvGraphicFramePr>
          <p:cNvPr id="29705" name="Object 9"/>
          <p:cNvGraphicFramePr>
            <a:graphicFrameLocks/>
          </p:cNvGraphicFramePr>
          <p:nvPr/>
        </p:nvGraphicFramePr>
        <p:xfrm>
          <a:off x="3643306" y="5357826"/>
          <a:ext cx="274638" cy="274637"/>
        </p:xfrm>
        <a:graphic>
          <a:graphicData uri="http://schemas.openxmlformats.org/presentationml/2006/ole">
            <p:oleObj spid="_x0000_s29705" name="Equation" r:id="rId12" imgW="139680" imgH="152280" progId="Equation.3">
              <p:embed/>
            </p:oleObj>
          </a:graphicData>
        </a:graphic>
      </p:graphicFrame>
      <p:graphicFrame>
        <p:nvGraphicFramePr>
          <p:cNvPr id="29706" name="Object 10"/>
          <p:cNvGraphicFramePr>
            <a:graphicFrameLocks/>
          </p:cNvGraphicFramePr>
          <p:nvPr/>
        </p:nvGraphicFramePr>
        <p:xfrm>
          <a:off x="4572000" y="5357826"/>
          <a:ext cx="274638" cy="274637"/>
        </p:xfrm>
        <a:graphic>
          <a:graphicData uri="http://schemas.openxmlformats.org/presentationml/2006/ole">
            <p:oleObj spid="_x0000_s29706" name="Equation" r:id="rId13" imgW="139680" imgH="152280" progId="Equation.3">
              <p:embed/>
            </p:oleObj>
          </a:graphicData>
        </a:graphic>
      </p:graphicFrame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72198" y="3357562"/>
            <a:ext cx="2658120" cy="216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1285884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Configuration:  </a:t>
            </a:r>
          </a:p>
          <a:p>
            <a:pPr lvl="1"/>
            <a:r>
              <a:rPr lang="en-US" sz="2400" dirty="0" smtClean="0"/>
              <a:t>2 points on one side and a third on an adjacent side clockwise to it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43</a:t>
            </a:fld>
            <a:endParaRPr lang="en-CA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143248"/>
            <a:ext cx="279303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are: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|r</a:t>
            </a:r>
            <a:r>
              <a:rPr lang="en-US" baseline="-25000" dirty="0" smtClean="0"/>
              <a:t>1</a:t>
            </a:r>
            <a:r>
              <a:rPr lang="en-US" dirty="0" smtClean="0"/>
              <a:t>s|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 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|r</a:t>
            </a:r>
            <a:r>
              <a:rPr lang="en-US" baseline="-25000" dirty="0" smtClean="0"/>
              <a:t>2</a:t>
            </a:r>
            <a:r>
              <a:rPr lang="en-US" dirty="0" smtClean="0"/>
              <a:t>s|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 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|r</a:t>
            </a:r>
            <a:r>
              <a:rPr lang="en-US" baseline="-25000" dirty="0" smtClean="0"/>
              <a:t>2</a:t>
            </a:r>
            <a:r>
              <a:rPr lang="en-US" dirty="0" smtClean="0"/>
              <a:t>s|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 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||r</a:t>
            </a:r>
            <a:r>
              <a:rPr lang="en-US" baseline="-25000" dirty="0" smtClean="0"/>
              <a:t>1</a:t>
            </a:r>
            <a:r>
              <a:rPr lang="en-US" dirty="0" smtClean="0"/>
              <a:t>s| 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≠ ||q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 ≠ 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||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44</a:t>
            </a:fld>
            <a:endParaRPr lang="en-CA"/>
          </a:p>
        </p:txBody>
      </p:sp>
      <p:graphicFrame>
        <p:nvGraphicFramePr>
          <p:cNvPr id="25601" name="Object 1"/>
          <p:cNvGraphicFramePr>
            <a:graphicFrameLocks/>
          </p:cNvGraphicFramePr>
          <p:nvPr/>
        </p:nvGraphicFramePr>
        <p:xfrm>
          <a:off x="3428992" y="2285992"/>
          <a:ext cx="274638" cy="274637"/>
        </p:xfrm>
        <a:graphic>
          <a:graphicData uri="http://schemas.openxmlformats.org/presentationml/2006/ole">
            <p:oleObj spid="_x0000_s25601" name="Equation" r:id="rId4" imgW="139680" imgH="152280" progId="Equation.3">
              <p:embed/>
            </p:oleObj>
          </a:graphicData>
        </a:graphic>
      </p:graphicFrame>
      <p:graphicFrame>
        <p:nvGraphicFramePr>
          <p:cNvPr id="25602" name="Object 2"/>
          <p:cNvGraphicFramePr>
            <a:graphicFrameLocks/>
          </p:cNvGraphicFramePr>
          <p:nvPr/>
        </p:nvGraphicFramePr>
        <p:xfrm>
          <a:off x="3428992" y="2857496"/>
          <a:ext cx="274638" cy="274637"/>
        </p:xfrm>
        <a:graphic>
          <a:graphicData uri="http://schemas.openxmlformats.org/presentationml/2006/ole">
            <p:oleObj spid="_x0000_s25602" name="Equation" r:id="rId5" imgW="139680" imgH="152280" progId="Equation.3">
              <p:embed/>
            </p:oleObj>
          </a:graphicData>
        </a:graphic>
      </p:graphicFrame>
      <p:graphicFrame>
        <p:nvGraphicFramePr>
          <p:cNvPr id="25603" name="Object 3"/>
          <p:cNvGraphicFramePr>
            <a:graphicFrameLocks/>
          </p:cNvGraphicFramePr>
          <p:nvPr/>
        </p:nvGraphicFramePr>
        <p:xfrm>
          <a:off x="3428992" y="3357562"/>
          <a:ext cx="274638" cy="274637"/>
        </p:xfrm>
        <a:graphic>
          <a:graphicData uri="http://schemas.openxmlformats.org/presentationml/2006/ole">
            <p:oleObj spid="_x0000_s25603" name="Equation" r:id="rId6" imgW="139680" imgH="152280" progId="Equation.3">
              <p:embed/>
            </p:oleObj>
          </a:graphicData>
        </a:graphic>
      </p:graphicFrame>
      <p:graphicFrame>
        <p:nvGraphicFramePr>
          <p:cNvPr id="25604" name="Object 4"/>
          <p:cNvGraphicFramePr>
            <a:graphicFrameLocks/>
          </p:cNvGraphicFramePr>
          <p:nvPr/>
        </p:nvGraphicFramePr>
        <p:xfrm>
          <a:off x="4643438" y="3357562"/>
          <a:ext cx="274638" cy="274637"/>
        </p:xfrm>
        <a:graphic>
          <a:graphicData uri="http://schemas.openxmlformats.org/presentationml/2006/ole">
            <p:oleObj spid="_x0000_s25604" name="Equation" r:id="rId7" imgW="139680" imgH="152280" progId="Equation.3">
              <p:embed/>
            </p:oleObj>
          </a:graphicData>
        </a:graphic>
      </p:graphicFrame>
      <p:graphicFrame>
        <p:nvGraphicFramePr>
          <p:cNvPr id="25605" name="Object 5"/>
          <p:cNvGraphicFramePr>
            <a:graphicFrameLocks/>
          </p:cNvGraphicFramePr>
          <p:nvPr/>
        </p:nvGraphicFramePr>
        <p:xfrm>
          <a:off x="3428992" y="3857628"/>
          <a:ext cx="274638" cy="274637"/>
        </p:xfrm>
        <a:graphic>
          <a:graphicData uri="http://schemas.openxmlformats.org/presentationml/2006/ole">
            <p:oleObj spid="_x0000_s25605" name="Equation" r:id="rId8" imgW="139680" imgH="152280" progId="Equation.3">
              <p:embed/>
            </p:oleObj>
          </a:graphicData>
        </a:graphic>
      </p:graphicFrame>
      <p:graphicFrame>
        <p:nvGraphicFramePr>
          <p:cNvPr id="25606" name="Object 6"/>
          <p:cNvGraphicFramePr>
            <a:graphicFrameLocks/>
          </p:cNvGraphicFramePr>
          <p:nvPr/>
        </p:nvGraphicFramePr>
        <p:xfrm>
          <a:off x="3571868" y="4357694"/>
          <a:ext cx="274638" cy="274637"/>
        </p:xfrm>
        <a:graphic>
          <a:graphicData uri="http://schemas.openxmlformats.org/presentationml/2006/ole">
            <p:oleObj spid="_x0000_s25606" name="Equation" r:id="rId9" imgW="139680" imgH="152280" progId="Equation.3">
              <p:embed/>
            </p:oleObj>
          </a:graphicData>
        </a:graphic>
      </p:graphicFrame>
      <p:graphicFrame>
        <p:nvGraphicFramePr>
          <p:cNvPr id="25607" name="Object 7"/>
          <p:cNvGraphicFramePr>
            <a:graphicFrameLocks/>
          </p:cNvGraphicFramePr>
          <p:nvPr/>
        </p:nvGraphicFramePr>
        <p:xfrm>
          <a:off x="3643306" y="4857760"/>
          <a:ext cx="274638" cy="274637"/>
        </p:xfrm>
        <a:graphic>
          <a:graphicData uri="http://schemas.openxmlformats.org/presentationml/2006/ole">
            <p:oleObj spid="_x0000_s25607" name="Equation" r:id="rId10" imgW="139680" imgH="152280" progId="Equation.3">
              <p:embed/>
            </p:oleObj>
          </a:graphicData>
        </a:graphic>
      </p:graphicFrame>
      <p:graphicFrame>
        <p:nvGraphicFramePr>
          <p:cNvPr id="25608" name="Object 8"/>
          <p:cNvGraphicFramePr>
            <a:graphicFrameLocks/>
          </p:cNvGraphicFramePr>
          <p:nvPr/>
        </p:nvGraphicFramePr>
        <p:xfrm>
          <a:off x="3571868" y="5357826"/>
          <a:ext cx="274638" cy="274637"/>
        </p:xfrm>
        <a:graphic>
          <a:graphicData uri="http://schemas.openxmlformats.org/presentationml/2006/ole">
            <p:oleObj spid="_x0000_s25608" name="Equation" r:id="rId11" imgW="139680" imgH="152280" progId="Equation.3">
              <p:embed/>
            </p:oleObj>
          </a:graphicData>
        </a:graphic>
      </p:graphicFrame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86512" y="2786058"/>
            <a:ext cx="259353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1257296"/>
          </a:xfrm>
        </p:spPr>
        <p:txBody>
          <a:bodyPr>
            <a:noAutofit/>
          </a:bodyPr>
          <a:lstStyle/>
          <a:p>
            <a:r>
              <a:rPr lang="en-US" sz="2800" dirty="0" smtClean="0"/>
              <a:t>Configuration:  </a:t>
            </a:r>
          </a:p>
          <a:p>
            <a:pPr lvl="1"/>
            <a:r>
              <a:rPr lang="en-US" sz="2400" dirty="0" smtClean="0"/>
              <a:t>2 points on one side and a third on an adjacent side counter-clockwise to it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45</a:t>
            </a:fld>
            <a:endParaRPr lang="en-CA"/>
          </a:p>
        </p:txBody>
      </p:sp>
      <p:pic>
        <p:nvPicPr>
          <p:cNvPr id="931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3357562"/>
            <a:ext cx="3084968" cy="301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Rigidity conditions for a 7-cycle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are: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|r</a:t>
            </a:r>
            <a:r>
              <a:rPr lang="en-US" baseline="-25000" dirty="0" smtClean="0"/>
              <a:t>2</a:t>
            </a:r>
            <a:r>
              <a:rPr lang="en-US" dirty="0" smtClean="0"/>
              <a:t>s|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|r</a:t>
            </a:r>
            <a:r>
              <a:rPr lang="en-US" baseline="-25000" dirty="0" smtClean="0"/>
              <a:t>2</a:t>
            </a:r>
            <a:r>
              <a:rPr lang="en-US" dirty="0" smtClean="0"/>
              <a:t>s| ≠ ||p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  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|r</a:t>
            </a:r>
            <a:r>
              <a:rPr lang="en-US" baseline="-25000" dirty="0" smtClean="0"/>
              <a:t>1</a:t>
            </a:r>
            <a:r>
              <a:rPr lang="en-US" dirty="0" smtClean="0"/>
              <a:t>s| ≠ ||p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  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≠ ||r</a:t>
            </a:r>
            <a:r>
              <a:rPr lang="en-US" baseline="-25000" dirty="0" smtClean="0"/>
              <a:t>1</a:t>
            </a:r>
            <a:r>
              <a:rPr lang="en-US" dirty="0" smtClean="0"/>
              <a:t>s| 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 ≠ ||q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   |r</a:t>
            </a:r>
            <a:r>
              <a:rPr lang="en-US" baseline="-25000" dirty="0" smtClean="0"/>
              <a:t>1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1</a:t>
            </a:r>
            <a:r>
              <a:rPr lang="en-US" dirty="0" smtClean="0"/>
              <a:t>q</a:t>
            </a:r>
            <a:r>
              <a:rPr lang="en-US" baseline="-25000" dirty="0" smtClean="0"/>
              <a:t>1</a:t>
            </a:r>
            <a:r>
              <a:rPr lang="en-US" dirty="0" smtClean="0"/>
              <a:t>|   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||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46</a:t>
            </a:fld>
            <a:endParaRPr lang="en-CA"/>
          </a:p>
        </p:txBody>
      </p:sp>
      <p:graphicFrame>
        <p:nvGraphicFramePr>
          <p:cNvPr id="21505" name="Object 1"/>
          <p:cNvGraphicFramePr>
            <a:graphicFrameLocks/>
          </p:cNvGraphicFramePr>
          <p:nvPr/>
        </p:nvGraphicFramePr>
        <p:xfrm>
          <a:off x="3428992" y="2285992"/>
          <a:ext cx="274638" cy="274637"/>
        </p:xfrm>
        <a:graphic>
          <a:graphicData uri="http://schemas.openxmlformats.org/presentationml/2006/ole">
            <p:oleObj spid="_x0000_s21505" name="Equation" r:id="rId4" imgW="139680" imgH="152280" progId="Equation.3">
              <p:embed/>
            </p:oleObj>
          </a:graphicData>
        </a:graphic>
      </p:graphicFrame>
      <p:graphicFrame>
        <p:nvGraphicFramePr>
          <p:cNvPr id="21506" name="Object 2"/>
          <p:cNvGraphicFramePr>
            <a:graphicFrameLocks/>
          </p:cNvGraphicFramePr>
          <p:nvPr/>
        </p:nvGraphicFramePr>
        <p:xfrm>
          <a:off x="3428992" y="2857496"/>
          <a:ext cx="274638" cy="274637"/>
        </p:xfrm>
        <a:graphic>
          <a:graphicData uri="http://schemas.openxmlformats.org/presentationml/2006/ole">
            <p:oleObj spid="_x0000_s21506" name="Equation" r:id="rId5" imgW="139680" imgH="152280" progId="Equation.3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/>
          </p:cNvGraphicFramePr>
          <p:nvPr/>
        </p:nvGraphicFramePr>
        <p:xfrm>
          <a:off x="3428992" y="3357562"/>
          <a:ext cx="274638" cy="274637"/>
        </p:xfrm>
        <a:graphic>
          <a:graphicData uri="http://schemas.openxmlformats.org/presentationml/2006/ole">
            <p:oleObj spid="_x0000_s21507" name="Equation" r:id="rId6" imgW="139680" imgH="152280" progId="Equation.3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0" y="3357562"/>
          <a:ext cx="274638" cy="274637"/>
        </p:xfrm>
        <a:graphic>
          <a:graphicData uri="http://schemas.openxmlformats.org/presentationml/2006/ole">
            <p:oleObj spid="_x0000_s21508" name="Equation" r:id="rId7" imgW="139680" imgH="152280" progId="Equation.3">
              <p:embed/>
            </p:oleObj>
          </a:graphicData>
        </a:graphic>
      </p:graphicFrame>
      <p:graphicFrame>
        <p:nvGraphicFramePr>
          <p:cNvPr id="21509" name="Object 5"/>
          <p:cNvGraphicFramePr>
            <a:graphicFrameLocks/>
          </p:cNvGraphicFramePr>
          <p:nvPr/>
        </p:nvGraphicFramePr>
        <p:xfrm>
          <a:off x="3428992" y="3857628"/>
          <a:ext cx="274638" cy="274637"/>
        </p:xfrm>
        <a:graphic>
          <a:graphicData uri="http://schemas.openxmlformats.org/presentationml/2006/ole">
            <p:oleObj spid="_x0000_s21509" name="Equation" r:id="rId8" imgW="139680" imgH="152280" progId="Equation.3">
              <p:embed/>
            </p:oleObj>
          </a:graphicData>
        </a:graphic>
      </p:graphicFrame>
      <p:graphicFrame>
        <p:nvGraphicFramePr>
          <p:cNvPr id="21510" name="Object 6"/>
          <p:cNvGraphicFramePr>
            <a:graphicFrameLocks/>
          </p:cNvGraphicFramePr>
          <p:nvPr/>
        </p:nvGraphicFramePr>
        <p:xfrm>
          <a:off x="3571868" y="4357694"/>
          <a:ext cx="274638" cy="274637"/>
        </p:xfrm>
        <a:graphic>
          <a:graphicData uri="http://schemas.openxmlformats.org/presentationml/2006/ole">
            <p:oleObj spid="_x0000_s21510" name="Equation" r:id="rId9" imgW="139680" imgH="152280" progId="Equation.3">
              <p:embed/>
            </p:oleObj>
          </a:graphicData>
        </a:graphic>
      </p:graphicFrame>
      <p:graphicFrame>
        <p:nvGraphicFramePr>
          <p:cNvPr id="21511" name="Object 7"/>
          <p:cNvGraphicFramePr>
            <a:graphicFrameLocks/>
          </p:cNvGraphicFramePr>
          <p:nvPr/>
        </p:nvGraphicFramePr>
        <p:xfrm>
          <a:off x="3714744" y="4857760"/>
          <a:ext cx="274638" cy="274637"/>
        </p:xfrm>
        <a:graphic>
          <a:graphicData uri="http://schemas.openxmlformats.org/presentationml/2006/ole">
            <p:oleObj spid="_x0000_s21511" name="Equation" r:id="rId10" imgW="139680" imgH="152280" progId="Equation.3">
              <p:embed/>
            </p:oleObj>
          </a:graphicData>
        </a:graphic>
      </p:graphicFrame>
      <p:graphicFrame>
        <p:nvGraphicFramePr>
          <p:cNvPr id="21512" name="Object 8"/>
          <p:cNvGraphicFramePr>
            <a:graphicFrameLocks/>
          </p:cNvGraphicFramePr>
          <p:nvPr/>
        </p:nvGraphicFramePr>
        <p:xfrm>
          <a:off x="3571868" y="5357826"/>
          <a:ext cx="274638" cy="274637"/>
        </p:xfrm>
        <a:graphic>
          <a:graphicData uri="http://schemas.openxmlformats.org/presentationml/2006/ole">
            <p:oleObj spid="_x0000_s21512" name="Equation" r:id="rId11" imgW="139680" imgH="152280" progId="Equation.3">
              <p:embed/>
            </p:oleObj>
          </a:graphicData>
        </a:graphic>
      </p:graphicFrame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36" y="1928803"/>
            <a:ext cx="2799216" cy="273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Reworking 20 </a:t>
            </a:r>
            <a:r>
              <a:rPr lang="en-US" dirty="0" smtClean="0"/>
              <a:t>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That  involve  |</a:t>
            </a:r>
            <a:r>
              <a:rPr lang="en-US" i="1" dirty="0" smtClean="0"/>
              <a:t>q</a:t>
            </a:r>
            <a:r>
              <a:rPr lang="en-US" i="1" baseline="-25000" dirty="0" smtClean="0"/>
              <a:t>1</a:t>
            </a:r>
            <a:r>
              <a:rPr lang="en-US" i="1" dirty="0" smtClean="0"/>
              <a:t>r</a:t>
            </a:r>
            <a:r>
              <a:rPr lang="en-US" i="1" baseline="-25000" dirty="0" smtClean="0"/>
              <a:t>1</a:t>
            </a:r>
            <a:r>
              <a:rPr lang="en-US" dirty="0" smtClean="0"/>
              <a:t>|,|</a:t>
            </a:r>
            <a:r>
              <a:rPr lang="en-US" i="1" dirty="0" smtClean="0"/>
              <a:t>q</a:t>
            </a:r>
            <a:r>
              <a:rPr lang="en-US" i="1" baseline="-25000" dirty="0" smtClean="0"/>
              <a:t>2</a:t>
            </a:r>
            <a:r>
              <a:rPr lang="en-US" i="1" dirty="0" smtClean="0"/>
              <a:t>r</a:t>
            </a:r>
            <a:r>
              <a:rPr lang="en-US" i="1" baseline="-25000" dirty="0" smtClean="0"/>
              <a:t>2</a:t>
            </a:r>
            <a:r>
              <a:rPr lang="en-US" dirty="0" smtClean="0"/>
              <a:t>|, |</a:t>
            </a:r>
            <a:r>
              <a:rPr lang="en-US" i="1" dirty="0" smtClean="0"/>
              <a:t>q</a:t>
            </a:r>
            <a:r>
              <a:rPr lang="en-US" i="1" baseline="-25000" dirty="0" smtClean="0"/>
              <a:t>3</a:t>
            </a:r>
            <a:r>
              <a:rPr lang="en-US" i="1" dirty="0" smtClean="0"/>
              <a:t>r</a:t>
            </a:r>
            <a:r>
              <a:rPr lang="en-US" i="1" baseline="-25000" dirty="0" smtClean="0"/>
              <a:t>3</a:t>
            </a:r>
            <a:r>
              <a:rPr lang="en-US" dirty="0" smtClean="0"/>
              <a:t>|</a:t>
            </a:r>
          </a:p>
          <a:p>
            <a:r>
              <a:rPr lang="en-US" b="1" dirty="0" smtClean="0"/>
              <a:t>Goal: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Meet rigidity conditions without these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|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i="1" dirty="0" smtClean="0"/>
              <a:t>p</a:t>
            </a:r>
            <a:r>
              <a:rPr lang="en-US" i="1" baseline="-25000" dirty="0" smtClean="0"/>
              <a:t>2</a:t>
            </a:r>
            <a:r>
              <a:rPr lang="en-US" dirty="0" smtClean="0"/>
              <a:t>| </a:t>
            </a:r>
            <a:r>
              <a:rPr lang="en-US" dirty="0" smtClean="0">
                <a:latin typeface="Calibri"/>
              </a:rPr>
              <a:t>≠ |</a:t>
            </a:r>
            <a:r>
              <a:rPr lang="en-US" i="1" dirty="0" smtClean="0">
                <a:latin typeface="Calibri"/>
              </a:rPr>
              <a:t>q</a:t>
            </a:r>
            <a:r>
              <a:rPr lang="en-US" i="1" baseline="-25000" dirty="0" smtClean="0">
                <a:latin typeface="Calibri"/>
              </a:rPr>
              <a:t>2</a:t>
            </a:r>
            <a:r>
              <a:rPr lang="en-US" i="1" dirty="0" smtClean="0">
                <a:latin typeface="Calibri"/>
              </a:rPr>
              <a:t>r</a:t>
            </a:r>
            <a:r>
              <a:rPr lang="en-US" i="1" baseline="-25000" dirty="0" smtClean="0">
                <a:latin typeface="Calibri"/>
              </a:rPr>
              <a:t>2</a:t>
            </a:r>
            <a:r>
              <a:rPr lang="en-US" dirty="0" smtClean="0">
                <a:latin typeface="Calibri"/>
              </a:rPr>
              <a:t>|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r>
              <a:rPr lang="en-US" dirty="0" smtClean="0"/>
              <a:t>Idea:</a:t>
            </a:r>
          </a:p>
          <a:p>
            <a:pPr lvl="1"/>
            <a:r>
              <a:rPr lang="en-US" dirty="0" smtClean="0"/>
              <a:t> Consider the 7-cycle concurrently with the 4-cycle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48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071810"/>
            <a:ext cx="5572164" cy="337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expanded figure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49</a:t>
            </a:fld>
            <a:endParaRPr lang="en-CA"/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357298"/>
            <a:ext cx="71818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problem (3)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Queried distances are presented as a </a:t>
            </a:r>
          </a:p>
          <a:p>
            <a:pPr lvl="1"/>
            <a:r>
              <a:rPr lang="en-CA" dirty="0" smtClean="0"/>
              <a:t>Query graph </a:t>
            </a:r>
            <a:r>
              <a:rPr lang="en-CA" i="1" dirty="0" smtClean="0"/>
              <a:t>or</a:t>
            </a:r>
            <a:r>
              <a:rPr lang="en-CA" dirty="0" smtClean="0"/>
              <a:t> point placement graph (</a:t>
            </a:r>
            <a:r>
              <a:rPr lang="en-CA" dirty="0" err="1" smtClean="0"/>
              <a:t>ppg</a:t>
            </a:r>
            <a:r>
              <a:rPr lang="en-CA" dirty="0" smtClean="0"/>
              <a:t>)</a:t>
            </a:r>
          </a:p>
          <a:p>
            <a:pPr lvl="1"/>
            <a:r>
              <a:rPr lang="en-CA" dirty="0" smtClean="0"/>
              <a:t>Vertices of the graph correspond to points on the line</a:t>
            </a:r>
          </a:p>
          <a:p>
            <a:r>
              <a:rPr lang="en-CA" dirty="0" smtClean="0"/>
              <a:t>Assumption</a:t>
            </a:r>
          </a:p>
          <a:p>
            <a:pPr lvl="1"/>
            <a:r>
              <a:rPr lang="en-CA" dirty="0" smtClean="0"/>
              <a:t>Distances returned by the adversary are </a:t>
            </a:r>
            <a:r>
              <a:rPr lang="en-CA" i="1" dirty="0" smtClean="0"/>
              <a:t>valid</a:t>
            </a:r>
          </a:p>
          <a:p>
            <a:pPr lvl="2"/>
            <a:r>
              <a:rPr lang="en-CA" dirty="0" smtClean="0"/>
              <a:t>Implies a placement of the points exists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2913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Considering the 4 different  drawings of &lt;sr</a:t>
            </a:r>
            <a:r>
              <a:rPr lang="en-US" baseline="-25000" dirty="0" smtClean="0"/>
              <a:t>3</a:t>
            </a:r>
            <a:r>
              <a:rPr lang="en-US" dirty="0" smtClean="0"/>
              <a:t>q</a:t>
            </a:r>
            <a:r>
              <a:rPr lang="en-US" baseline="-25000" dirty="0" smtClean="0"/>
              <a:t>3</a:t>
            </a:r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&gt;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| </a:t>
            </a:r>
            <a:r>
              <a:rPr lang="en-US" dirty="0" smtClean="0">
                <a:latin typeface="Calibri"/>
              </a:rPr>
              <a:t>≠ ||p</a:t>
            </a:r>
            <a:r>
              <a:rPr lang="en-US" baseline="-25000" dirty="0" smtClean="0">
                <a:latin typeface="Calibri"/>
              </a:rPr>
              <a:t>3</a:t>
            </a:r>
            <a:r>
              <a:rPr lang="en-US" dirty="0" smtClean="0">
                <a:latin typeface="Calibri"/>
              </a:rPr>
              <a:t>q</a:t>
            </a:r>
            <a:r>
              <a:rPr lang="en-US" baseline="-25000" dirty="0" smtClean="0">
                <a:latin typeface="Calibri"/>
              </a:rPr>
              <a:t>3</a:t>
            </a:r>
            <a:r>
              <a:rPr lang="en-US" dirty="0" smtClean="0">
                <a:latin typeface="Calibri"/>
              </a:rPr>
              <a:t>|    |r</a:t>
            </a:r>
            <a:r>
              <a:rPr lang="en-US" baseline="-25000" dirty="0" smtClean="0">
                <a:latin typeface="Calibri"/>
              </a:rPr>
              <a:t>3</a:t>
            </a:r>
            <a:r>
              <a:rPr lang="en-US" dirty="0" smtClean="0">
                <a:latin typeface="Calibri"/>
              </a:rPr>
              <a:t>s||            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1</a:t>
            </a:r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| ≠ |r</a:t>
            </a:r>
            <a:r>
              <a:rPr lang="en-US" baseline="-25000" dirty="0" smtClean="0"/>
              <a:t>3</a:t>
            </a:r>
            <a:r>
              <a:rPr lang="en-US" dirty="0" smtClean="0"/>
              <a:t>s|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3</a:t>
            </a:r>
            <a:r>
              <a:rPr lang="en-US" dirty="0" smtClean="0"/>
              <a:t>q</a:t>
            </a:r>
            <a:r>
              <a:rPr lang="en-US" baseline="-25000" dirty="0" smtClean="0"/>
              <a:t>3</a:t>
            </a:r>
            <a:r>
              <a:rPr lang="en-US" dirty="0" smtClean="0"/>
              <a:t>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|p</a:t>
            </a:r>
            <a:r>
              <a:rPr lang="en-US" baseline="-25000" dirty="0" smtClean="0"/>
              <a:t>2</a:t>
            </a:r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| ≠ ||p</a:t>
            </a:r>
            <a:r>
              <a:rPr lang="en-US" baseline="-25000" dirty="0" smtClean="0"/>
              <a:t>3</a:t>
            </a:r>
            <a:r>
              <a:rPr lang="en-US" dirty="0" smtClean="0"/>
              <a:t>q</a:t>
            </a:r>
            <a:r>
              <a:rPr lang="en-US" baseline="-25000" dirty="0" smtClean="0"/>
              <a:t>3</a:t>
            </a:r>
            <a:r>
              <a:rPr lang="en-US" dirty="0" smtClean="0"/>
              <a:t>|   |r</a:t>
            </a:r>
            <a:r>
              <a:rPr lang="en-US" baseline="-25000" dirty="0" smtClean="0"/>
              <a:t>3</a:t>
            </a:r>
            <a:r>
              <a:rPr lang="en-US" dirty="0" smtClean="0"/>
              <a:t>s|   |r</a:t>
            </a:r>
            <a:r>
              <a:rPr lang="en-US" baseline="-25000" dirty="0" smtClean="0"/>
              <a:t>2</a:t>
            </a:r>
            <a:r>
              <a:rPr lang="en-US" dirty="0" smtClean="0"/>
              <a:t>s||</a:t>
            </a:r>
          </a:p>
          <a:p>
            <a:r>
              <a:rPr lang="en-US" dirty="0" smtClean="0"/>
              <a:t>Similarly, we rework  all the other rigidity conditions involving  the edges |q</a:t>
            </a:r>
            <a:r>
              <a:rPr lang="en-US" baseline="-25000" dirty="0" smtClean="0"/>
              <a:t>1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| and |q</a:t>
            </a:r>
            <a:r>
              <a:rPr lang="en-US" baseline="-25000" dirty="0" smtClean="0"/>
              <a:t>2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|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>
              <a:latin typeface="Calibri"/>
            </a:endParaRP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50</a:t>
            </a:fld>
            <a:endParaRPr lang="en-CA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714744" y="2643182"/>
          <a:ext cx="274637" cy="300037"/>
        </p:xfrm>
        <a:graphic>
          <a:graphicData uri="http://schemas.openxmlformats.org/presentationml/2006/ole">
            <p:oleObj spid="_x0000_s16391" name="Equation" r:id="rId3" imgW="139680" imgH="152280" progId="Equation.3">
              <p:embed/>
            </p:oleObj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3643306" y="3571876"/>
          <a:ext cx="274637" cy="300037"/>
        </p:xfrm>
        <a:graphic>
          <a:graphicData uri="http://schemas.openxmlformats.org/presentationml/2006/ole">
            <p:oleObj spid="_x0000_s16392" name="Equation" r:id="rId4" imgW="139680" imgH="152280" progId="Equation.3">
              <p:embed/>
            </p:oleObj>
          </a:graphicData>
        </a:graphic>
      </p:graphicFrame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3643306" y="4071942"/>
          <a:ext cx="274637" cy="300037"/>
        </p:xfrm>
        <a:graphic>
          <a:graphicData uri="http://schemas.openxmlformats.org/presentationml/2006/ole">
            <p:oleObj spid="_x0000_s16393" name="Equation" r:id="rId5" imgW="139680" imgH="152280" progId="Equation.3">
              <p:embed/>
            </p:oleObj>
          </a:graphicData>
        </a:graphic>
      </p:graphicFrame>
      <p:graphicFrame>
        <p:nvGraphicFramePr>
          <p:cNvPr id="16394" name="Object 10"/>
          <p:cNvGraphicFramePr>
            <a:graphicFrameLocks noChangeAspect="1"/>
          </p:cNvGraphicFramePr>
          <p:nvPr/>
        </p:nvGraphicFramePr>
        <p:xfrm>
          <a:off x="4572000" y="4071942"/>
          <a:ext cx="274637" cy="300037"/>
        </p:xfrm>
        <a:graphic>
          <a:graphicData uri="http://schemas.openxmlformats.org/presentationml/2006/ole">
            <p:oleObj spid="_x0000_s16394" name="Equation" r:id="rId6" imgW="139680" imgH="152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set of 55 sufficient conditions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51</a:t>
            </a:fld>
            <a:endParaRPr lang="en-C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513" y="1785926"/>
            <a:ext cx="8917487" cy="371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p</a:t>
            </a:r>
            <a:r>
              <a:rPr lang="en-US" i="1" baseline="-25000" dirty="0" smtClean="0"/>
              <a:t>2</a:t>
            </a:r>
            <a:r>
              <a:rPr lang="en-US" dirty="0" smtClean="0"/>
              <a:t>, </a:t>
            </a:r>
            <a:r>
              <a:rPr lang="en-US" i="1" dirty="0" smtClean="0"/>
              <a:t>p</a:t>
            </a:r>
            <a:r>
              <a:rPr lang="en-US" i="1" baseline="-25000" dirty="0" smtClean="0"/>
              <a:t>3</a:t>
            </a:r>
            <a:r>
              <a:rPr lang="en-US" baseline="-25000" dirty="0" smtClean="0"/>
              <a:t> </a:t>
            </a:r>
            <a:r>
              <a:rPr lang="en-US" dirty="0" smtClean="0"/>
              <a:t> from a pool </a:t>
            </a:r>
            <a:r>
              <a:rPr lang="en-US" i="1" dirty="0" smtClean="0"/>
              <a:t>S</a:t>
            </a:r>
            <a:endParaRPr lang="en-US" i="1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3 impose restrictions on the mutual distances between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and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baseline="-25000" dirty="0" smtClean="0"/>
              <a:t>  </a:t>
            </a:r>
          </a:p>
          <a:p>
            <a:r>
              <a:rPr lang="en-US" dirty="0" smtClean="0"/>
              <a:t>Need a pool  </a:t>
            </a:r>
            <a:r>
              <a:rPr lang="en-US" i="1" dirty="0" smtClean="0"/>
              <a:t>S</a:t>
            </a:r>
            <a:r>
              <a:rPr lang="en-US" dirty="0" smtClean="0"/>
              <a:t> of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’s with enough choices to meet these length </a:t>
            </a:r>
            <a:r>
              <a:rPr lang="en-US" dirty="0" smtClean="0"/>
              <a:t>restrictions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at the  1</a:t>
            </a:r>
            <a:r>
              <a:rPr lang="en-US" baseline="30000" dirty="0" smtClean="0"/>
              <a:t>st</a:t>
            </a:r>
            <a:r>
              <a:rPr lang="en-US" dirty="0" smtClean="0"/>
              <a:t> 3 conditions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53</a:t>
            </a:fld>
            <a:endParaRPr lang="en-CA"/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857364"/>
            <a:ext cx="3490920" cy="371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857488" y="5857892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Need  a buffer of 19 points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83568" y="4221088"/>
            <a:ext cx="31860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dirty="0" smtClean="0"/>
              <a:t>These are all candidate p</a:t>
            </a:r>
            <a:r>
              <a:rPr lang="en-CA" sz="2000" baseline="-25000" dirty="0" smtClean="0"/>
              <a:t>3</a:t>
            </a:r>
            <a:r>
              <a:rPr lang="en-CA" sz="2000" dirty="0" smtClean="0"/>
              <a:t>’s </a:t>
            </a:r>
          </a:p>
          <a:p>
            <a:r>
              <a:rPr lang="en-CA" sz="2000" dirty="0" smtClean="0"/>
              <a:t>relative to p</a:t>
            </a:r>
            <a:r>
              <a:rPr lang="en-CA" sz="2000" baseline="-25000" dirty="0" smtClean="0"/>
              <a:t>2</a:t>
            </a:r>
            <a:r>
              <a:rPr lang="en-CA" sz="2000" dirty="0" smtClean="0"/>
              <a:t>  exactly one of </a:t>
            </a:r>
          </a:p>
          <a:p>
            <a:r>
              <a:rPr lang="en-CA" sz="2000" dirty="0" smtClean="0"/>
              <a:t>which is a candidate relative </a:t>
            </a:r>
          </a:p>
          <a:p>
            <a:r>
              <a:rPr lang="en-CA" sz="2000" dirty="0" smtClean="0"/>
              <a:t>to p</a:t>
            </a:r>
            <a:r>
              <a:rPr lang="en-CA" sz="2000" baseline="-25000" dirty="0" smtClean="0"/>
              <a:t>1</a:t>
            </a:r>
            <a:endParaRPr lang="en-CA" sz="2000" baseline="-25000" dirty="0"/>
          </a:p>
        </p:txBody>
      </p:sp>
      <p:sp>
        <p:nvSpPr>
          <p:cNvPr id="11" name="Left Arrow 10"/>
          <p:cNvSpPr/>
          <p:nvPr/>
        </p:nvSpPr>
        <p:spPr>
          <a:xfrm>
            <a:off x="3779912" y="4725144"/>
            <a:ext cx="504000" cy="18000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of </a:t>
            </a:r>
            <a:r>
              <a:rPr lang="en-US" i="1" dirty="0" smtClean="0"/>
              <a:t>S 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Valence </a:t>
            </a:r>
            <a:r>
              <a:rPr lang="en-US" dirty="0" smtClean="0"/>
              <a:t>of a point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 in </a:t>
            </a:r>
            <a:r>
              <a:rPr lang="en-US" i="1" dirty="0" smtClean="0"/>
              <a:t>S</a:t>
            </a:r>
            <a:r>
              <a:rPr lang="en-US" dirty="0" smtClean="0"/>
              <a:t> be </a:t>
            </a:r>
          </a:p>
          <a:p>
            <a:pPr lvl="1"/>
            <a:r>
              <a:rPr lang="en-US" dirty="0" smtClean="0"/>
              <a:t># of times it is used in constructing a 3-path component</a:t>
            </a:r>
          </a:p>
          <a:p>
            <a:r>
              <a:rPr lang="en-US" dirty="0" smtClean="0"/>
              <a:t> |</a:t>
            </a:r>
            <a:r>
              <a:rPr lang="en-US" i="1" dirty="0" smtClean="0"/>
              <a:t>S</a:t>
            </a:r>
            <a:r>
              <a:rPr lang="en-US" dirty="0" smtClean="0"/>
              <a:t>| = 35 ensures </a:t>
            </a:r>
          </a:p>
          <a:p>
            <a:pPr lvl="1"/>
            <a:r>
              <a:rPr lang="en-US" dirty="0" smtClean="0"/>
              <a:t>|valence(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) – valence(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dirty="0" smtClean="0"/>
              <a:t> )|  </a:t>
            </a:r>
            <a:r>
              <a:rPr lang="en-US" dirty="0" smtClean="0">
                <a:latin typeface="Calibri"/>
              </a:rPr>
              <a:t>≤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Formally..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Lemma : </a:t>
            </a:r>
          </a:p>
          <a:p>
            <a:pPr lvl="1"/>
            <a:r>
              <a:rPr lang="en-US" dirty="0" smtClean="0"/>
              <a:t>A pool </a:t>
            </a:r>
            <a:r>
              <a:rPr lang="en-US" i="1" dirty="0" smtClean="0"/>
              <a:t>S</a:t>
            </a:r>
            <a:r>
              <a:rPr lang="en-US" dirty="0" smtClean="0"/>
              <a:t> of 35 points is sufficient to ensure that the valence of any 2 points p</a:t>
            </a:r>
            <a:r>
              <a:rPr lang="en-US" baseline="-25000" dirty="0" smtClean="0"/>
              <a:t>i</a:t>
            </a:r>
            <a:r>
              <a:rPr lang="en-US" dirty="0" smtClean="0"/>
              <a:t> and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j</a:t>
            </a:r>
            <a:r>
              <a:rPr lang="en-US" dirty="0" smtClean="0"/>
              <a:t>  differ by at most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55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How to make </a:t>
            </a:r>
            <a:r>
              <a:rPr lang="en-CA" i="1" dirty="0" smtClean="0"/>
              <a:t>S</a:t>
            </a:r>
            <a:r>
              <a:rPr lang="en-CA" dirty="0" smtClean="0"/>
              <a:t> Line rigid 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/>
          <a:lstStyle/>
          <a:p>
            <a:r>
              <a:rPr lang="en-CA" dirty="0" smtClean="0"/>
              <a:t>Hang 6 jewels from a common strut </a:t>
            </a:r>
            <a:r>
              <a:rPr lang="en-CA" i="1" dirty="0" err="1" smtClean="0"/>
              <a:t>uv</a:t>
            </a:r>
            <a:endParaRPr lang="en-CA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56</a:t>
            </a:fld>
            <a:endParaRPr lang="en-CA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924943"/>
            <a:ext cx="3658862" cy="253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00364" y="5715016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 Jewel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How to make </a:t>
            </a:r>
            <a:r>
              <a:rPr lang="en-CA" i="1" dirty="0" smtClean="0"/>
              <a:t>S</a:t>
            </a:r>
            <a:r>
              <a:rPr lang="en-CA" dirty="0" smtClean="0"/>
              <a:t> Line rigid ?...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Takes care of the line rigid placement of 32 points (6 x 5 + 2)</a:t>
            </a:r>
          </a:p>
          <a:p>
            <a:r>
              <a:rPr lang="en-CA" dirty="0" smtClean="0"/>
              <a:t>Rest  3 points are made line rigid by hanging 3 triangles from the same common strut </a:t>
            </a:r>
            <a:r>
              <a:rPr lang="en-CA" i="1" dirty="0" err="1" smtClean="0"/>
              <a:t>uv</a:t>
            </a:r>
            <a:r>
              <a:rPr lang="en-CA" dirty="0" smtClean="0"/>
              <a:t>  as the jewels</a:t>
            </a:r>
          </a:p>
          <a:p>
            <a:r>
              <a:rPr lang="en-CA" dirty="0" smtClean="0"/>
              <a:t> 55 first-round edge queries  in total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Rest of the graph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Let </a:t>
            </a:r>
            <a:r>
              <a:rPr lang="en-CA" i="1" dirty="0" smtClean="0"/>
              <a:t>n</a:t>
            </a:r>
            <a:r>
              <a:rPr lang="en-CA" dirty="0" smtClean="0"/>
              <a:t> = 245</a:t>
            </a:r>
            <a:r>
              <a:rPr lang="en-CA" i="1" dirty="0" smtClean="0"/>
              <a:t>b</a:t>
            </a:r>
            <a:r>
              <a:rPr lang="en-CA" dirty="0" smtClean="0"/>
              <a:t> + 4419 be the number of points, </a:t>
            </a:r>
            <a:r>
              <a:rPr lang="en-CA" i="1" dirty="0" smtClean="0"/>
              <a:t>b  </a:t>
            </a:r>
            <a:r>
              <a:rPr lang="en-CA" dirty="0" smtClean="0"/>
              <a:t>is</a:t>
            </a:r>
            <a:r>
              <a:rPr lang="en-CA" i="1" dirty="0" smtClean="0"/>
              <a:t> </a:t>
            </a:r>
            <a:r>
              <a:rPr lang="en-CA" dirty="0" smtClean="0"/>
              <a:t>a positive integer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58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3-path based query graph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59</a:t>
            </a:fld>
            <a:endParaRPr lang="en-CA"/>
          </a:p>
        </p:txBody>
      </p:sp>
      <p:pic>
        <p:nvPicPr>
          <p:cNvPr id="1054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488" y="1528763"/>
            <a:ext cx="667702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</a:t>
            </a:fld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571472" y="257174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/>
              <a:t>A simple and illustrative two                    rounds algorithm </a:t>
            </a:r>
            <a:endParaRPr lang="en-C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|V| = 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4(35</a:t>
            </a:r>
            <a:r>
              <a:rPr lang="en-CA" i="1" dirty="0" smtClean="0"/>
              <a:t>b</a:t>
            </a:r>
            <a:r>
              <a:rPr lang="en-CA" dirty="0" smtClean="0"/>
              <a:t> + 11) + 35(3</a:t>
            </a:r>
            <a:r>
              <a:rPr lang="en-CA" i="1" dirty="0" smtClean="0"/>
              <a:t>b</a:t>
            </a:r>
            <a:r>
              <a:rPr lang="en-CA" dirty="0" smtClean="0"/>
              <a:t>+124) + 35 </a:t>
            </a:r>
          </a:p>
          <a:p>
            <a:r>
              <a:rPr lang="en-CA" dirty="0" smtClean="0"/>
              <a:t>245b + 44+ 35.125= 245</a:t>
            </a:r>
            <a:r>
              <a:rPr lang="en-CA" i="1" dirty="0" smtClean="0"/>
              <a:t>b</a:t>
            </a:r>
            <a:r>
              <a:rPr lang="en-CA" dirty="0" smtClean="0"/>
              <a:t> + 4419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60</a:t>
            </a:fld>
            <a:endParaRPr lang="en-CA"/>
          </a:p>
        </p:txBody>
      </p:sp>
      <p:pic>
        <p:nvPicPr>
          <p:cNvPr id="1034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068960"/>
            <a:ext cx="5832648" cy="331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 Number of 3-path components ? 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Let </a:t>
            </a:r>
            <a:r>
              <a:rPr lang="en-CA" i="1" dirty="0" smtClean="0"/>
              <a:t>x</a:t>
            </a:r>
            <a:r>
              <a:rPr lang="en-CA" dirty="0" smtClean="0"/>
              <a:t> be </a:t>
            </a:r>
          </a:p>
          <a:p>
            <a:pPr lvl="1"/>
            <a:r>
              <a:rPr lang="en-CA" dirty="0" smtClean="0"/>
              <a:t># of 3-path components</a:t>
            </a:r>
          </a:p>
          <a:p>
            <a:r>
              <a:rPr lang="en-CA" dirty="0" smtClean="0"/>
              <a:t>Then </a:t>
            </a:r>
          </a:p>
          <a:p>
            <a:pPr lvl="1"/>
            <a:r>
              <a:rPr lang="en-CA" dirty="0" smtClean="0"/>
              <a:t>3</a:t>
            </a:r>
            <a:r>
              <a:rPr lang="en-CA" i="1" dirty="0" smtClean="0"/>
              <a:t>x</a:t>
            </a:r>
            <a:r>
              <a:rPr lang="en-CA" dirty="0" smtClean="0"/>
              <a:t> = 18.3</a:t>
            </a:r>
            <a:r>
              <a:rPr lang="en-CA" i="1" dirty="0" smtClean="0"/>
              <a:t>b</a:t>
            </a:r>
            <a:r>
              <a:rPr lang="en-CA" dirty="0" smtClean="0"/>
              <a:t> + 17.(3</a:t>
            </a:r>
            <a:r>
              <a:rPr lang="en-CA" i="1" dirty="0" smtClean="0"/>
              <a:t>b</a:t>
            </a:r>
            <a:r>
              <a:rPr lang="en-CA" dirty="0" smtClean="0"/>
              <a:t>+2)* as each component uses 3 points  from </a:t>
            </a:r>
            <a:r>
              <a:rPr lang="en-CA" i="1" dirty="0" smtClean="0"/>
              <a:t>S</a:t>
            </a:r>
          </a:p>
          <a:p>
            <a:r>
              <a:rPr lang="en-CA" dirty="0" smtClean="0"/>
              <a:t>So, </a:t>
            </a:r>
            <a:r>
              <a:rPr lang="en-CA" i="1" dirty="0" smtClean="0"/>
              <a:t>x</a:t>
            </a:r>
            <a:r>
              <a:rPr lang="en-CA" dirty="0" smtClean="0"/>
              <a:t> is roughly </a:t>
            </a:r>
          </a:p>
          <a:p>
            <a:pPr lvl="1"/>
            <a:r>
              <a:rPr lang="en-CA" dirty="0" smtClean="0"/>
              <a:t>35</a:t>
            </a:r>
            <a:r>
              <a:rPr lang="en-CA" i="1" dirty="0" smtClean="0"/>
              <a:t>b</a:t>
            </a:r>
            <a:r>
              <a:rPr lang="en-CA" dirty="0" smtClean="0"/>
              <a:t> + 11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61</a:t>
            </a:fld>
            <a:endParaRPr lang="en-CA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107950"/>
        </p:xfrm>
        <a:graphic>
          <a:graphicData uri="http://schemas.openxmlformats.org/presentationml/2006/ole">
            <p:oleObj spid="_x0000_s2050" name="Equation" r:id="rId4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 buffer of 124 leaves at each </a:t>
            </a:r>
            <a:r>
              <a:rPr lang="en-US" i="1" dirty="0" smtClean="0"/>
              <a:t>p</a:t>
            </a:r>
            <a:r>
              <a:rPr lang="en-US" i="1" baseline="-25000" dirty="0" smtClean="0"/>
              <a:t>i 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Take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i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i</a:t>
            </a:r>
            <a:r>
              <a:rPr lang="en-US" dirty="0" smtClean="0"/>
              <a:t>, for instance</a:t>
            </a:r>
          </a:p>
          <a:p>
            <a:pPr lvl="1"/>
            <a:r>
              <a:rPr lang="en-US" dirty="0" smtClean="0"/>
              <a:t>There are 20 different lengths that |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i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i</a:t>
            </a:r>
            <a:r>
              <a:rPr lang="en-US" dirty="0" smtClean="0"/>
              <a:t> | can’t be equal to</a:t>
            </a:r>
          </a:p>
          <a:p>
            <a:pPr lvl="1"/>
            <a:r>
              <a:rPr lang="en-US" dirty="0" smtClean="0"/>
              <a:t>As each of these can be realized in 2 ways by placing a point on either side of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on the line, we need a buffer of size at least 40 to chose a 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i</a:t>
            </a:r>
            <a:r>
              <a:rPr lang="en-US" i="1" baseline="-25000" dirty="0" smtClean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 that meets the rigidity conditions</a:t>
            </a:r>
          </a:p>
          <a:p>
            <a:r>
              <a:rPr lang="en-US" dirty="0" smtClean="0"/>
              <a:t>For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j</a:t>
            </a:r>
            <a:r>
              <a:rPr lang="en-US" i="1" baseline="-25000" dirty="0" smtClean="0"/>
              <a:t>  </a:t>
            </a:r>
            <a:r>
              <a:rPr lang="en-US" dirty="0" smtClean="0"/>
              <a:t>we need a buffer of size 90 to meet the rigidity conditions on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j</a:t>
            </a:r>
            <a:endParaRPr lang="en-US" i="1" baseline="-25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 buffer of 124 leaves at each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k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k</a:t>
            </a:r>
            <a:r>
              <a:rPr lang="en-US" i="1" dirty="0" smtClean="0"/>
              <a:t> </a:t>
            </a:r>
            <a:r>
              <a:rPr lang="en-US" i="1" baseline="-25000" dirty="0" smtClean="0"/>
              <a:t> </a:t>
            </a:r>
            <a:r>
              <a:rPr lang="en-US" dirty="0" smtClean="0"/>
              <a:t>we need a buffer of size 122 to meet the rigidity conditions on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k</a:t>
            </a:r>
            <a:r>
              <a:rPr lang="en-US" i="1" dirty="0" err="1" smtClean="0"/>
              <a:t>q</a:t>
            </a:r>
            <a:r>
              <a:rPr lang="en-US" i="1" baseline="-25000" dirty="0" err="1" smtClean="0"/>
              <a:t>k</a:t>
            </a:r>
            <a:endParaRPr lang="en-US" i="1" baseline="-25000" dirty="0" smtClean="0"/>
          </a:p>
          <a:p>
            <a:r>
              <a:rPr lang="en-US" dirty="0" smtClean="0"/>
              <a:t>Thus a buffer of size 122 covers all three cases</a:t>
            </a:r>
          </a:p>
          <a:p>
            <a:r>
              <a:rPr lang="en-US" dirty="0" smtClean="0"/>
              <a:t>Add 2 to this count to cover the situation where a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can be used an additional 2 times in the construction of a component</a:t>
            </a:r>
          </a:p>
          <a:p>
            <a:r>
              <a:rPr lang="en-US" dirty="0" smtClean="0"/>
              <a:t>Thus 124 additional leaves at every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 cover all the possibilities</a:t>
            </a:r>
            <a:endParaRPr lang="en-US" i="1" baseline="-25000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63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 3-path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4486"/>
          </a:xfrm>
        </p:spPr>
        <p:txBody>
          <a:bodyPr/>
          <a:lstStyle/>
          <a:p>
            <a:r>
              <a:rPr lang="en-US" dirty="0" smtClean="0"/>
              <a:t>For each 3-prong (bottom of query graph), pick a triplet of points (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dirty="0" smtClean="0"/>
              <a:t>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k</a:t>
            </a:r>
            <a:r>
              <a:rPr lang="en-US" dirty="0" smtClean="0"/>
              <a:t>) from S, satisfying  the valence requirements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64</a:t>
            </a:fld>
            <a:endParaRPr lang="en-CA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212976"/>
            <a:ext cx="5714777" cy="325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 3-path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448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Next pick an edge  incident on each of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dirty="0" smtClean="0"/>
              <a:t> and</a:t>
            </a:r>
            <a:r>
              <a:rPr lang="en-US" i="1" dirty="0" smtClean="0"/>
              <a:t>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k</a:t>
            </a:r>
            <a:r>
              <a:rPr lang="en-US" dirty="0" smtClean="0"/>
              <a:t>, </a:t>
            </a:r>
            <a:r>
              <a:rPr lang="en-US" i="1" dirty="0" smtClean="0"/>
              <a:t>in that order</a:t>
            </a:r>
            <a:r>
              <a:rPr lang="en-US" dirty="0" smtClean="0"/>
              <a:t>*, and respecting  the rigidity conditions on these edges as determined by the choice of the prong in the previous step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65</a:t>
            </a:fld>
            <a:endParaRPr lang="en-CA"/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428999"/>
            <a:ext cx="5184576" cy="2950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Unused leaves at the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 up unequal edges incident at different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’s for quadrilateral queries</a:t>
            </a:r>
          </a:p>
          <a:p>
            <a:r>
              <a:rPr lang="en-US" dirty="0" smtClean="0"/>
              <a:t>For an unpaired residual leaf make </a:t>
            </a:r>
            <a:r>
              <a:rPr lang="en-US" i="1" dirty="0" smtClean="0"/>
              <a:t>triangle</a:t>
            </a:r>
            <a:r>
              <a:rPr lang="en-US" dirty="0" smtClean="0"/>
              <a:t> </a:t>
            </a:r>
            <a:r>
              <a:rPr lang="en-US" i="1" dirty="0" smtClean="0"/>
              <a:t>query</a:t>
            </a:r>
            <a:r>
              <a:rPr lang="en-US" dirty="0" smtClean="0"/>
              <a:t>  with respect to a different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than the parent of the leaf node to form a triangle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edges that complete the 3-path components, the quadrilaterals and the triangles </a:t>
            </a:r>
            <a:r>
              <a:rPr lang="en-US" i="1" dirty="0" smtClean="0"/>
              <a:t>are all queried in the second round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Finally a..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Theorem</a:t>
            </a:r>
          </a:p>
          <a:p>
            <a:pPr lvl="1"/>
            <a:r>
              <a:rPr lang="en-US" dirty="0" smtClean="0"/>
              <a:t>9n/7 + 6534/7 queries are sufficient to place n distinct points on a line</a:t>
            </a:r>
          </a:p>
          <a:p>
            <a:r>
              <a:rPr lang="en-US" dirty="0" smtClean="0"/>
              <a:t>Proof</a:t>
            </a:r>
          </a:p>
          <a:p>
            <a:pPr lvl="1"/>
            <a:r>
              <a:rPr lang="en-US" dirty="0" smtClean="0"/>
              <a:t># edge-queries in 1</a:t>
            </a:r>
            <a:r>
              <a:rPr lang="en-US" baseline="30000" dirty="0" smtClean="0"/>
              <a:t>st</a:t>
            </a:r>
            <a:r>
              <a:rPr lang="en-US" dirty="0" smtClean="0"/>
              <a:t> round: 210b + 4428</a:t>
            </a:r>
          </a:p>
          <a:p>
            <a:pPr lvl="1"/>
            <a:r>
              <a:rPr lang="en-US" dirty="0" smtClean="0"/>
              <a:t># edge-queries in 2</a:t>
            </a:r>
            <a:r>
              <a:rPr lang="en-US" baseline="30000" dirty="0" smtClean="0"/>
              <a:t>nd</a:t>
            </a:r>
            <a:r>
              <a:rPr lang="en-US" dirty="0" smtClean="0"/>
              <a:t> round: 105b + 2187</a:t>
            </a:r>
          </a:p>
          <a:p>
            <a:pPr lvl="1"/>
            <a:r>
              <a:rPr lang="en-US" dirty="0" smtClean="0"/>
              <a:t>Thus 315b + 6615  edge-queries to place 245b+4419 points </a:t>
            </a:r>
          </a:p>
          <a:p>
            <a:pPr lvl="1"/>
            <a:r>
              <a:rPr lang="en-US" dirty="0" smtClean="0"/>
              <a:t>315b + 6615 = 315/245 (245b + 4419)  + 6615 – 9/7*4419 = 9n/7 + 6534/7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68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69</a:t>
            </a:fld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2195736" y="2276872"/>
            <a:ext cx="5662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800" dirty="0" smtClean="0"/>
              <a:t>Part 2:Lower Bound </a:t>
            </a:r>
            <a:endParaRPr lang="en-CA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Line-rigidity of a </a:t>
            </a:r>
            <a:r>
              <a:rPr lang="en-CA" dirty="0" err="1" smtClean="0"/>
              <a:t>ppg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Two definitions:</a:t>
            </a:r>
          </a:p>
          <a:p>
            <a:pPr lvl="1"/>
            <a:r>
              <a:rPr lang="en-CA" dirty="0" smtClean="0"/>
              <a:t>A </a:t>
            </a:r>
            <a:r>
              <a:rPr lang="en-CA" dirty="0" err="1" smtClean="0"/>
              <a:t>ppg</a:t>
            </a:r>
            <a:r>
              <a:rPr lang="en-CA" dirty="0" smtClean="0"/>
              <a:t> is </a:t>
            </a:r>
            <a:r>
              <a:rPr lang="en-CA" i="1" dirty="0" smtClean="0"/>
              <a:t>line-rigid</a:t>
            </a:r>
            <a:r>
              <a:rPr lang="en-CA" dirty="0" smtClean="0"/>
              <a:t> for a valid assignment of lengths to its edges if its vertices have a unique placement on a line</a:t>
            </a:r>
          </a:p>
          <a:p>
            <a:pPr lvl="1"/>
            <a:r>
              <a:rPr lang="en-CA" dirty="0" smtClean="0"/>
              <a:t>A </a:t>
            </a:r>
            <a:r>
              <a:rPr lang="en-CA" dirty="0" err="1" smtClean="0"/>
              <a:t>ppg</a:t>
            </a:r>
            <a:r>
              <a:rPr lang="en-CA" dirty="0" smtClean="0"/>
              <a:t> is </a:t>
            </a:r>
            <a:r>
              <a:rPr lang="en-CA" i="1" dirty="0" smtClean="0"/>
              <a:t>line-rigid </a:t>
            </a:r>
            <a:r>
              <a:rPr lang="en-CA" dirty="0" smtClean="0"/>
              <a:t>if its vertices have a unique placement on a line </a:t>
            </a:r>
            <a:r>
              <a:rPr lang="en-CA" i="1" dirty="0" smtClean="0"/>
              <a:t>for all </a:t>
            </a:r>
            <a:r>
              <a:rPr lang="en-CA" dirty="0" smtClean="0"/>
              <a:t>valid assignments of lengths to its edges</a:t>
            </a:r>
          </a:p>
          <a:p>
            <a:r>
              <a:rPr lang="en-CA" dirty="0" smtClean="0"/>
              <a:t>Next:  Two examples</a:t>
            </a:r>
            <a:endParaRPr lang="en-CA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results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70</a:t>
            </a:fld>
            <a:endParaRPr lang="en-CA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00166" y="2357430"/>
          <a:ext cx="60960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Year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#rounds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#queries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author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2003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4n/3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Damaschke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2006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30n/29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Damaschke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17n/16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Chin et. al.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14n/13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Alam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et. al.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Our Result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Improved lower bound of </a:t>
            </a:r>
          </a:p>
          <a:p>
            <a:pPr lvl="1"/>
            <a:r>
              <a:rPr lang="en-CA" dirty="0" smtClean="0"/>
              <a:t>9n/8 on</a:t>
            </a:r>
            <a:r>
              <a:rPr lang="en-CA" i="1" dirty="0" smtClean="0"/>
              <a:t> any </a:t>
            </a:r>
            <a:r>
              <a:rPr lang="en-CA" dirty="0" smtClean="0"/>
              <a:t>2-round deterministic </a:t>
            </a:r>
            <a:r>
              <a:rPr lang="en-CA" dirty="0" smtClean="0"/>
              <a:t>algorithm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Restating our Result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Recall:</a:t>
            </a:r>
          </a:p>
          <a:p>
            <a:pPr lvl="1"/>
            <a:r>
              <a:rPr lang="el-GR" dirty="0" smtClean="0"/>
              <a:t>ρ</a:t>
            </a:r>
            <a:r>
              <a:rPr lang="en-CA" dirty="0" smtClean="0"/>
              <a:t> = |E|/|V| is the </a:t>
            </a:r>
            <a:r>
              <a:rPr lang="en-CA" i="1" dirty="0" smtClean="0"/>
              <a:t>density</a:t>
            </a:r>
            <a:r>
              <a:rPr lang="en-CA" dirty="0" smtClean="0"/>
              <a:t> of a </a:t>
            </a:r>
            <a:r>
              <a:rPr lang="en-CA" i="1" dirty="0" err="1" smtClean="0"/>
              <a:t>ppg</a:t>
            </a:r>
            <a:endParaRPr lang="en-CA" i="1" dirty="0" smtClean="0"/>
          </a:p>
          <a:p>
            <a:r>
              <a:rPr lang="en-CA" dirty="0" smtClean="0"/>
              <a:t> To restate our result:</a:t>
            </a:r>
          </a:p>
          <a:p>
            <a:pPr lvl="1"/>
            <a:r>
              <a:rPr lang="en-CA" dirty="0" smtClean="0"/>
              <a:t>9/8 ≤ </a:t>
            </a:r>
            <a:r>
              <a:rPr lang="el-GR" dirty="0" smtClean="0"/>
              <a:t>ρ</a:t>
            </a:r>
            <a:endParaRPr lang="en-CA" dirty="0" smtClean="0"/>
          </a:p>
          <a:p>
            <a:r>
              <a:rPr lang="en-CA" dirty="0" smtClean="0"/>
              <a:t>In words:</a:t>
            </a:r>
          </a:p>
          <a:p>
            <a:pPr lvl="1"/>
            <a:r>
              <a:rPr lang="en-CA" dirty="0" smtClean="0"/>
              <a:t>9/8 is a lower bound on the density of any line-rigid </a:t>
            </a:r>
            <a:r>
              <a:rPr lang="en-CA" i="1" dirty="0" err="1" smtClean="0"/>
              <a:t>ppg</a:t>
            </a:r>
            <a:r>
              <a:rPr lang="en-CA" dirty="0" smtClean="0"/>
              <a:t> constructed  in two rounds</a:t>
            </a:r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Technique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1" dirty="0" smtClean="0"/>
              <a:t>Adversarial</a:t>
            </a:r>
            <a:r>
              <a:rPr lang="en-CA" dirty="0" smtClean="0"/>
              <a:t> in which </a:t>
            </a:r>
          </a:p>
          <a:p>
            <a:pPr lvl="1"/>
            <a:r>
              <a:rPr lang="en-CA" dirty="0" smtClean="0">
                <a:latin typeface="Brush Script MT" pitchFamily="66" charset="0"/>
              </a:rPr>
              <a:t>A </a:t>
            </a:r>
            <a:r>
              <a:rPr lang="en-CA" dirty="0" smtClean="0"/>
              <a:t> is </a:t>
            </a:r>
            <a:r>
              <a:rPr lang="en-CA" b="1" dirty="0" smtClean="0"/>
              <a:t>any</a:t>
            </a:r>
            <a:r>
              <a:rPr lang="en-CA" dirty="0" smtClean="0"/>
              <a:t> 2-round point placement algorithm </a:t>
            </a:r>
          </a:p>
          <a:p>
            <a:pPr lvl="1"/>
            <a:r>
              <a:rPr lang="en-CA" dirty="0" smtClean="0">
                <a:latin typeface="Brush Script MT" pitchFamily="66" charset="0"/>
              </a:rPr>
              <a:t>B  </a:t>
            </a:r>
            <a:r>
              <a:rPr lang="en-CA" dirty="0" smtClean="0"/>
              <a:t>is an adversary</a:t>
            </a:r>
          </a:p>
          <a:p>
            <a:r>
              <a:rPr lang="en-CA" dirty="0" smtClean="0">
                <a:latin typeface="Brush Script MT" pitchFamily="66" charset="0"/>
              </a:rPr>
              <a:t>A </a:t>
            </a:r>
            <a:r>
              <a:rPr lang="en-CA" dirty="0" smtClean="0"/>
              <a:t>‘s goal </a:t>
            </a:r>
          </a:p>
          <a:p>
            <a:pPr lvl="1"/>
            <a:r>
              <a:rPr lang="en-CA" dirty="0" smtClean="0"/>
              <a:t>create a line-rigid graph in two rounds</a:t>
            </a:r>
          </a:p>
          <a:p>
            <a:r>
              <a:rPr lang="en-CA" dirty="0" smtClean="0">
                <a:latin typeface="Brush Script MT" pitchFamily="66" charset="0"/>
              </a:rPr>
              <a:t>B</a:t>
            </a:r>
            <a:r>
              <a:rPr lang="en-CA" dirty="0" smtClean="0"/>
              <a:t>‘s goal:</a:t>
            </a:r>
          </a:p>
          <a:p>
            <a:pPr lvl="1"/>
            <a:r>
              <a:rPr lang="en-CA" dirty="0" smtClean="0"/>
              <a:t> prevent this by introducing ambiguities in the placement</a:t>
            </a:r>
            <a:endParaRPr lang="en-CA" dirty="0">
              <a:latin typeface="Brush Script MT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73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First Round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>
                <a:latin typeface="Brush Script MT" pitchFamily="66" charset="0"/>
              </a:rPr>
              <a:t>A </a:t>
            </a:r>
            <a:r>
              <a:rPr lang="en-CA" dirty="0" smtClean="0"/>
              <a:t> presents </a:t>
            </a:r>
            <a:r>
              <a:rPr lang="en-CA" dirty="0" smtClean="0">
                <a:latin typeface="Brush Script MT" pitchFamily="66" charset="0"/>
              </a:rPr>
              <a:t> B </a:t>
            </a:r>
            <a:r>
              <a:rPr lang="en-CA" dirty="0" smtClean="0"/>
              <a:t> with a partial </a:t>
            </a:r>
            <a:r>
              <a:rPr lang="en-CA" i="1" dirty="0" err="1" smtClean="0"/>
              <a:t>ppg</a:t>
            </a:r>
            <a:r>
              <a:rPr lang="en-CA" dirty="0" smtClean="0"/>
              <a:t>:</a:t>
            </a:r>
          </a:p>
          <a:p>
            <a:pPr lvl="1"/>
            <a:r>
              <a:rPr lang="en-CA" dirty="0" smtClean="0"/>
              <a:t>G</a:t>
            </a:r>
            <a:r>
              <a:rPr lang="en-CA" baseline="-25000" dirty="0" smtClean="0"/>
              <a:t>1</a:t>
            </a:r>
            <a:r>
              <a:rPr lang="en-CA" dirty="0" smtClean="0"/>
              <a:t> = (V, E</a:t>
            </a:r>
            <a:r>
              <a:rPr lang="en-CA" baseline="-25000" dirty="0" smtClean="0"/>
              <a:t>1</a:t>
            </a:r>
            <a:r>
              <a:rPr lang="en-CA" dirty="0" smtClean="0"/>
              <a:t>)</a:t>
            </a:r>
          </a:p>
          <a:p>
            <a:r>
              <a:rPr lang="en-CA" dirty="0" smtClean="0"/>
              <a:t>Guided by 4 strategies,  </a:t>
            </a:r>
            <a:r>
              <a:rPr lang="en-CA" dirty="0" smtClean="0">
                <a:latin typeface="Brush Script MT" pitchFamily="66" charset="0"/>
              </a:rPr>
              <a:t>B </a:t>
            </a:r>
            <a:r>
              <a:rPr lang="en-CA" dirty="0" smtClean="0"/>
              <a:t> responds by:</a:t>
            </a:r>
          </a:p>
          <a:p>
            <a:pPr lvl="1"/>
            <a:r>
              <a:rPr lang="en-CA" dirty="0" smtClean="0"/>
              <a:t>fixing the placements of all vertices of degree 3 or more (</a:t>
            </a:r>
            <a:r>
              <a:rPr lang="en-CA" b="1" dirty="0" smtClean="0"/>
              <a:t>heavy vertices</a:t>
            </a:r>
            <a:r>
              <a:rPr lang="en-CA" dirty="0" smtClean="0"/>
              <a:t>), with some exceptions, and </a:t>
            </a:r>
          </a:p>
          <a:p>
            <a:pPr lvl="1"/>
            <a:r>
              <a:rPr lang="en-CA" dirty="0" smtClean="0"/>
              <a:t>setting lengths of edges to create ambiguity in the placements of the vertices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43240" y="6492875"/>
            <a:ext cx="2895600" cy="365125"/>
          </a:xfrm>
        </p:spPr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Ambiguity Creating Tool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/>
          <a:lstStyle/>
          <a:p>
            <a:pPr lvl="1"/>
            <a:r>
              <a:rPr lang="en-CA" dirty="0" smtClean="0"/>
              <a:t>Handles</a:t>
            </a:r>
            <a:r>
              <a:rPr lang="en-CA" i="1" dirty="0" smtClean="0"/>
              <a:t> </a:t>
            </a:r>
            <a:endParaRPr lang="en-CA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71802" y="6215082"/>
            <a:ext cx="2895600" cy="365125"/>
          </a:xfrm>
        </p:spPr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75</a:t>
            </a:fld>
            <a:endParaRPr lang="en-CA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20888"/>
            <a:ext cx="6624737" cy="3483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handles in G</a:t>
            </a:r>
            <a:r>
              <a:rPr lang="en-CA" baseline="-25000" dirty="0" smtClean="0"/>
              <a:t>1</a:t>
            </a:r>
            <a:endParaRPr lang="en-CA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Strategy S</a:t>
            </a:r>
            <a:r>
              <a:rPr lang="en-CA" baseline="-25000" dirty="0" smtClean="0"/>
              <a:t>2</a:t>
            </a:r>
            <a:r>
              <a:rPr lang="en-CA" dirty="0" smtClean="0"/>
              <a:t> is used to create handles in paths of degree 2 vertices periodically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handles in G</a:t>
            </a:r>
            <a:r>
              <a:rPr lang="en-CA" baseline="-25000" dirty="0" smtClean="0"/>
              <a:t>1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77</a:t>
            </a:fld>
            <a:endParaRPr lang="en-CA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132856"/>
            <a:ext cx="5918380" cy="231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195736" y="5301208"/>
            <a:ext cx="5405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A path p</a:t>
            </a:r>
            <a:r>
              <a:rPr lang="en-CA" sz="2400" baseline="-25000" dirty="0" smtClean="0"/>
              <a:t>1</a:t>
            </a:r>
            <a:r>
              <a:rPr lang="en-CA" sz="2400" dirty="0" smtClean="0"/>
              <a:t>p</a:t>
            </a:r>
            <a:r>
              <a:rPr lang="en-CA" sz="2400" baseline="-25000" dirty="0" smtClean="0"/>
              <a:t>2</a:t>
            </a:r>
            <a:r>
              <a:rPr lang="en-CA" sz="2400" dirty="0" smtClean="0"/>
              <a:t>…p</a:t>
            </a:r>
            <a:r>
              <a:rPr lang="en-CA" sz="2400" baseline="-25000" dirty="0" smtClean="0"/>
              <a:t>5</a:t>
            </a:r>
            <a:r>
              <a:rPr lang="en-CA" sz="2400" dirty="0" smtClean="0"/>
              <a:t> of degree 2 vertices in G</a:t>
            </a:r>
            <a:r>
              <a:rPr lang="en-CA" sz="2400" baseline="-25000" dirty="0" smtClean="0"/>
              <a:t>1</a:t>
            </a:r>
            <a:r>
              <a:rPr lang="en-CA" sz="2400" dirty="0" smtClean="0"/>
              <a:t> 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handles periodically in G</a:t>
            </a:r>
            <a:r>
              <a:rPr lang="en-CA" baseline="-25000" dirty="0" smtClean="0"/>
              <a:t>1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78</a:t>
            </a:fld>
            <a:endParaRPr lang="en-CA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231" y="2060848"/>
            <a:ext cx="515663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handles periodically in G</a:t>
            </a:r>
            <a:r>
              <a:rPr lang="en-CA" baseline="-25000" dirty="0" smtClean="0"/>
              <a:t>1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2"/>
          </a:xfrm>
        </p:spPr>
        <p:txBody>
          <a:bodyPr/>
          <a:lstStyle/>
          <a:p>
            <a:r>
              <a:rPr lang="en-CA" dirty="0" smtClean="0"/>
              <a:t>Configurations with residual edges 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79</a:t>
            </a:fld>
            <a:endParaRPr lang="en-CA"/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212976"/>
            <a:ext cx="7596336" cy="2225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419872" y="5589240"/>
            <a:ext cx="2711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Incomplete handles 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Example of a line-rigid </a:t>
            </a:r>
            <a:r>
              <a:rPr lang="en-CA" dirty="0" err="1" smtClean="0"/>
              <a:t>ppg</a:t>
            </a:r>
            <a:r>
              <a:rPr lang="en-CA" dirty="0" smtClean="0"/>
              <a:t> 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</a:t>
            </a:fld>
            <a:endParaRPr lang="en-CA"/>
          </a:p>
        </p:txBody>
      </p:sp>
      <p:sp>
        <p:nvSpPr>
          <p:cNvPr id="7" name="Isosceles Triangle 6"/>
          <p:cNvSpPr/>
          <p:nvPr/>
        </p:nvSpPr>
        <p:spPr>
          <a:xfrm>
            <a:off x="3214678" y="2500306"/>
            <a:ext cx="2786082" cy="2071702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4429124" y="1785926"/>
            <a:ext cx="540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1</a:t>
            </a:r>
            <a:endParaRPr lang="en-CA" sz="32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2571736" y="4357694"/>
            <a:ext cx="637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3</a:t>
            </a:r>
            <a:endParaRPr lang="en-CA" sz="32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6072198" y="4357694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2</a:t>
            </a:r>
            <a:endParaRPr lang="en-CA" sz="3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potential handles in G</a:t>
            </a:r>
            <a:r>
              <a:rPr lang="en-CA" baseline="-25000" dirty="0" smtClean="0"/>
              <a:t>1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r>
              <a:rPr lang="en-CA" dirty="0" smtClean="0"/>
              <a:t>Strategies S</a:t>
            </a:r>
            <a:r>
              <a:rPr lang="en-CA" baseline="-25000" dirty="0" smtClean="0"/>
              <a:t>1</a:t>
            </a:r>
            <a:r>
              <a:rPr lang="en-CA" dirty="0" smtClean="0"/>
              <a:t>, S</a:t>
            </a:r>
            <a:r>
              <a:rPr lang="en-CA" baseline="-25000" dirty="0" smtClean="0"/>
              <a:t>3</a:t>
            </a:r>
            <a:r>
              <a:rPr lang="en-CA" dirty="0" smtClean="0"/>
              <a:t> and S</a:t>
            </a:r>
            <a:r>
              <a:rPr lang="en-CA" baseline="-25000" dirty="0" smtClean="0"/>
              <a:t>4</a:t>
            </a:r>
            <a:r>
              <a:rPr lang="en-CA" dirty="0" smtClean="0"/>
              <a:t> are used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80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potential handle in G</a:t>
            </a:r>
            <a:r>
              <a:rPr lang="en-CA" baseline="-25000" dirty="0" smtClean="0"/>
              <a:t>1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81</a:t>
            </a:fld>
            <a:endParaRPr lang="en-CA"/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420888"/>
            <a:ext cx="4176464" cy="209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03848" y="5013176"/>
            <a:ext cx="3330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/>
              <a:t>|p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p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|= |p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’p</a:t>
            </a:r>
            <a:r>
              <a:rPr lang="en-CA" sz="3200" baseline="-25000" dirty="0" smtClean="0"/>
              <a:t>2</a:t>
            </a:r>
            <a:r>
              <a:rPr lang="en-CA" sz="3200" dirty="0" smtClean="0"/>
              <a:t>’|= </a:t>
            </a:r>
            <a:r>
              <a:rPr lang="en-CA" sz="3200" i="1" dirty="0" smtClean="0"/>
              <a:t>c</a:t>
            </a:r>
            <a:endParaRPr lang="en-CA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Another potential handle in G</a:t>
            </a:r>
            <a:r>
              <a:rPr lang="en-CA" baseline="-25000" dirty="0" smtClean="0"/>
              <a:t>1</a:t>
            </a:r>
            <a:endParaRPr lang="en-CA" baseline="-25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82</a:t>
            </a:fld>
            <a:endParaRPr lang="en-CA"/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8475564" cy="140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835696" y="4941168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/>
              <a:t>A more complicated example 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Handle disambiguation by </a:t>
            </a:r>
            <a:r>
              <a:rPr lang="en-CA" dirty="0" smtClean="0">
                <a:latin typeface="Brush Script MT" pitchFamily="66" charset="0"/>
              </a:rPr>
              <a:t>A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83</a:t>
            </a:fld>
            <a:endParaRPr lang="en-CA"/>
          </a:p>
        </p:txBody>
      </p:sp>
      <p:pic>
        <p:nvPicPr>
          <p:cNvPr id="1228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113" y="1905000"/>
            <a:ext cx="65817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907704" y="5445224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/>
              <a:t>Adding extra edges at p</a:t>
            </a:r>
            <a:r>
              <a:rPr lang="en-CA" sz="3200" baseline="-25000" dirty="0" smtClean="0"/>
              <a:t>1</a:t>
            </a:r>
            <a:r>
              <a:rPr lang="en-CA" sz="3200" dirty="0" smtClean="0"/>
              <a:t> and p</a:t>
            </a:r>
            <a:r>
              <a:rPr lang="en-CA" sz="3200" baseline="-25000" dirty="0" smtClean="0"/>
              <a:t>5</a:t>
            </a:r>
            <a:endParaRPr lang="en-CA" sz="3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Finally, a..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Theorem: </a:t>
            </a:r>
          </a:p>
          <a:p>
            <a:pPr lvl="1"/>
            <a:r>
              <a:rPr lang="en-CA" dirty="0" smtClean="0"/>
              <a:t>The minimum density of the line rigid query graph for any 2-round algorithm is at least 9/8</a:t>
            </a:r>
          </a:p>
          <a:p>
            <a:pPr>
              <a:buNone/>
            </a:pPr>
            <a:endParaRPr lang="en-CA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85</a:t>
            </a:fld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2714612" y="2714620"/>
            <a:ext cx="3143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400" dirty="0" smtClean="0"/>
              <a:t>Proof sketch </a:t>
            </a:r>
            <a:endParaRPr lang="en-C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Edge-splitting (1) 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17029-4B4C-42B9-B4F2-9D01A53E589D}" type="slidenum">
              <a:rPr lang="en-CA" smtClean="0"/>
              <a:pPr/>
              <a:t>86</a:t>
            </a:fld>
            <a:endParaRPr lang="en-CA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72816"/>
            <a:ext cx="4752528" cy="379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900608" y="2492896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400" dirty="0" smtClean="0"/>
              <a:t>         </a:t>
            </a:r>
            <a:endParaRPr lang="en-CA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Edge-splitting (2)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By edge splitting</a:t>
            </a:r>
          </a:p>
          <a:p>
            <a:pPr lvl="1"/>
            <a:r>
              <a:rPr lang="en-CA" dirty="0" smtClean="0"/>
              <a:t>each vertex  or group of vertices in the graph ends up owning a fraction of all the edges in the graph.</a:t>
            </a:r>
          </a:p>
          <a:p>
            <a:pPr lvl="1"/>
            <a:r>
              <a:rPr lang="en-CA" dirty="0" smtClean="0"/>
              <a:t>this fraction is the density of the individual vertex or the average density of the group </a:t>
            </a:r>
          </a:p>
          <a:p>
            <a:pPr lvl="1"/>
            <a:r>
              <a:rPr lang="en-CA" dirty="0" smtClean="0"/>
              <a:t> sum of all these fractions is |E|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Edge-splitting (3)</a:t>
            </a:r>
            <a:br>
              <a:rPr lang="en-CA" dirty="0" smtClean="0"/>
            </a:b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Some edges in E</a:t>
            </a:r>
            <a:r>
              <a:rPr lang="en-CA" baseline="-25000" dirty="0" smtClean="0"/>
              <a:t>1</a:t>
            </a:r>
            <a:r>
              <a:rPr lang="en-CA" dirty="0" smtClean="0"/>
              <a:t> are split in the ratio 3:5</a:t>
            </a:r>
          </a:p>
          <a:p>
            <a:r>
              <a:rPr lang="en-CA" dirty="0" smtClean="0"/>
              <a:t>Rest of the edges in E</a:t>
            </a:r>
            <a:r>
              <a:rPr lang="en-CA" baseline="-25000" dirty="0" smtClean="0"/>
              <a:t>1</a:t>
            </a:r>
            <a:r>
              <a:rPr lang="en-CA" dirty="0" smtClean="0"/>
              <a:t> and E</a:t>
            </a:r>
            <a:r>
              <a:rPr lang="en-CA" baseline="-25000" dirty="0" smtClean="0"/>
              <a:t>2</a:t>
            </a:r>
            <a:r>
              <a:rPr lang="en-CA" dirty="0" smtClean="0"/>
              <a:t> are split in the ratio 1:1 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88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Minimum density and lower bound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The minimum density over all individual  vertices  and groups of vertices is a lower bound on </a:t>
            </a:r>
            <a:r>
              <a:rPr lang="el-GR" dirty="0" smtClean="0">
                <a:latin typeface="Calibri"/>
              </a:rPr>
              <a:t>ρ</a:t>
            </a:r>
            <a:r>
              <a:rPr lang="en-CA" dirty="0" smtClean="0">
                <a:latin typeface="Calibri"/>
              </a:rPr>
              <a:t> = </a:t>
            </a:r>
            <a:r>
              <a:rPr lang="en-CA" dirty="0" smtClean="0"/>
              <a:t>|E|/|V|. </a:t>
            </a:r>
          </a:p>
          <a:p>
            <a:r>
              <a:rPr lang="en-CA" dirty="0" smtClean="0"/>
              <a:t>A lower bound on this minimum density is a lower bound on the density of all query graphs. </a:t>
            </a:r>
          </a:p>
          <a:p>
            <a:r>
              <a:rPr lang="en-CA" dirty="0" smtClean="0"/>
              <a:t>We show this to be 9/8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89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Example of a </a:t>
            </a:r>
            <a:r>
              <a:rPr lang="en-CA" dirty="0" err="1" smtClean="0"/>
              <a:t>ppg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</a:t>
            </a:fld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2714612" y="2285992"/>
            <a:ext cx="3857652" cy="17145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071670" y="1857364"/>
            <a:ext cx="540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1</a:t>
            </a:r>
            <a:endParaRPr lang="en-CA" sz="32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6786578" y="1928802"/>
            <a:ext cx="540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2</a:t>
            </a:r>
            <a:endParaRPr lang="en-CA" sz="32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2071670" y="3714752"/>
            <a:ext cx="540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4</a:t>
            </a:r>
            <a:endParaRPr lang="en-CA" sz="32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6786578" y="3714752"/>
            <a:ext cx="540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/>
              <a:t>p</a:t>
            </a:r>
            <a:r>
              <a:rPr lang="en-CA" sz="3200" baseline="-25000" dirty="0" smtClean="0"/>
              <a:t>3</a:t>
            </a:r>
            <a:endParaRPr lang="en-CA" sz="32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928662" y="5000636"/>
            <a:ext cx="7215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 smtClean="0"/>
              <a:t>     line-rigid provided,  |p</a:t>
            </a:r>
            <a:r>
              <a:rPr lang="en-CA" sz="2800" baseline="-25000" dirty="0" smtClean="0"/>
              <a:t>1</a:t>
            </a:r>
            <a:r>
              <a:rPr lang="en-CA" sz="2800" dirty="0" smtClean="0"/>
              <a:t>p</a:t>
            </a:r>
            <a:r>
              <a:rPr lang="en-CA" sz="2800" baseline="-25000" dirty="0" smtClean="0"/>
              <a:t>2</a:t>
            </a:r>
            <a:r>
              <a:rPr lang="en-CA" sz="2800" dirty="0" smtClean="0"/>
              <a:t>| ≠ |p</a:t>
            </a:r>
            <a:r>
              <a:rPr lang="en-CA" sz="2800" baseline="-25000" dirty="0" smtClean="0"/>
              <a:t>3</a:t>
            </a:r>
            <a:r>
              <a:rPr lang="en-CA" sz="2800" dirty="0" smtClean="0"/>
              <a:t>p</a:t>
            </a:r>
            <a:r>
              <a:rPr lang="en-CA" sz="2800" baseline="-25000" dirty="0" smtClean="0"/>
              <a:t>4</a:t>
            </a:r>
            <a:r>
              <a:rPr lang="en-CA" sz="2800" dirty="0" smtClean="0"/>
              <a:t>|  or   </a:t>
            </a:r>
          </a:p>
          <a:p>
            <a:r>
              <a:rPr lang="en-CA" sz="2800" dirty="0" smtClean="0"/>
              <a:t>                                         |p</a:t>
            </a:r>
            <a:r>
              <a:rPr lang="en-CA" sz="2800" baseline="-25000" dirty="0" smtClean="0"/>
              <a:t>2</a:t>
            </a:r>
            <a:r>
              <a:rPr lang="en-CA" sz="2800" dirty="0" smtClean="0"/>
              <a:t>p</a:t>
            </a:r>
            <a:r>
              <a:rPr lang="en-CA" sz="2800" baseline="-25000" dirty="0" smtClean="0"/>
              <a:t>3</a:t>
            </a:r>
            <a:r>
              <a:rPr lang="en-CA" sz="2800" dirty="0" smtClean="0"/>
              <a:t>| ≠ |p</a:t>
            </a:r>
            <a:r>
              <a:rPr lang="en-CA" sz="2800" baseline="-25000" dirty="0" smtClean="0"/>
              <a:t>4</a:t>
            </a:r>
            <a:r>
              <a:rPr lang="en-CA" sz="2800" dirty="0" smtClean="0"/>
              <a:t>p</a:t>
            </a:r>
            <a:r>
              <a:rPr lang="en-CA" sz="2800" baseline="-25000" dirty="0" smtClean="0"/>
              <a:t>1</a:t>
            </a:r>
            <a:r>
              <a:rPr lang="en-CA" sz="2800" dirty="0" smtClean="0"/>
              <a:t>|</a:t>
            </a:r>
            <a:endParaRPr lang="en-CA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Vertex classification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 vertex in V is of </a:t>
            </a:r>
          </a:p>
          <a:p>
            <a:pPr lvl="1"/>
            <a:r>
              <a:rPr lang="en-CA" dirty="0" smtClean="0"/>
              <a:t>Type A  or</a:t>
            </a:r>
          </a:p>
          <a:p>
            <a:pPr lvl="1"/>
            <a:r>
              <a:rPr lang="en-CA" dirty="0" smtClean="0"/>
              <a:t>Type B</a:t>
            </a:r>
          </a:p>
          <a:p>
            <a:pPr lvl="1">
              <a:buNone/>
            </a:pPr>
            <a:endParaRPr lang="en-CA" baseline="-25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90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A vertices (solid disks)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91</a:t>
            </a:fld>
            <a:endParaRPr lang="en-CA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857364"/>
            <a:ext cx="6143668" cy="2896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195736" y="544522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 smtClean="0"/>
              <a:t>      Class A path </a:t>
            </a:r>
            <a:endParaRPr lang="en-CA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Class A path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Minimum density </a:t>
            </a:r>
            <a:r>
              <a:rPr lang="en-CA" dirty="0" err="1" smtClean="0"/>
              <a:t>ρ</a:t>
            </a:r>
            <a:r>
              <a:rPr lang="en-CA" baseline="-25000" dirty="0" err="1" smtClean="0"/>
              <a:t>A</a:t>
            </a:r>
            <a:r>
              <a:rPr lang="en-CA" baseline="-25000" dirty="0" smtClean="0"/>
              <a:t>  </a:t>
            </a:r>
            <a:r>
              <a:rPr lang="en-CA" dirty="0" smtClean="0"/>
              <a:t>satisfies  </a:t>
            </a:r>
          </a:p>
          <a:p>
            <a:pPr lvl="1"/>
            <a:r>
              <a:rPr lang="en-CA" dirty="0" err="1" smtClean="0">
                <a:latin typeface="Calibri"/>
              </a:rPr>
              <a:t>ρ</a:t>
            </a:r>
            <a:r>
              <a:rPr lang="en-CA" baseline="-25000" dirty="0" err="1" smtClean="0">
                <a:latin typeface="Calibri"/>
              </a:rPr>
              <a:t>A</a:t>
            </a:r>
            <a:r>
              <a:rPr lang="en-CA" dirty="0" smtClean="0">
                <a:latin typeface="Calibri"/>
              </a:rPr>
              <a:t> ≥ 9/8</a:t>
            </a:r>
            <a:endParaRPr lang="en-CA" dirty="0"/>
          </a:p>
          <a:p>
            <a:r>
              <a:rPr lang="en-CA" dirty="0" smtClean="0">
                <a:latin typeface="Calibri"/>
              </a:rPr>
              <a:t>Follows from:</a:t>
            </a:r>
          </a:p>
          <a:p>
            <a:pPr lvl="1"/>
            <a:r>
              <a:rPr lang="en-CA" dirty="0" smtClean="0"/>
              <a:t>1/k[ k+ floor((k+1)/3)x1/2] ≥ 9/8</a:t>
            </a:r>
          </a:p>
          <a:p>
            <a:pPr lvl="1"/>
            <a:r>
              <a:rPr lang="en-CA" dirty="0" smtClean="0"/>
              <a:t>k : number of vertices in the path</a:t>
            </a:r>
          </a:p>
          <a:p>
            <a:pPr lvl="1"/>
            <a:endParaRPr lang="en-CA" dirty="0" smtClean="0"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92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B vertices (1)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Rest of the vertices in V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93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B vertices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grouped around heavy vertices  in the following way:</a:t>
            </a:r>
          </a:p>
          <a:p>
            <a:pPr lvl="1"/>
            <a:r>
              <a:rPr lang="en-US" dirty="0" smtClean="0"/>
              <a:t>Let v be a heavy vertex of G</a:t>
            </a:r>
            <a:r>
              <a:rPr lang="en-US" baseline="-25000" dirty="0" smtClean="0"/>
              <a:t>2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Consider all maximal paths of degree 2 in G</a:t>
            </a:r>
            <a:r>
              <a:rPr lang="en-US" baseline="-25000" dirty="0" smtClean="0"/>
              <a:t>2 </a:t>
            </a:r>
            <a:r>
              <a:rPr lang="en-US" dirty="0" smtClean="0"/>
              <a:t> that connect it to other heavy vertices</a:t>
            </a:r>
            <a:endParaRPr lang="en-US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/>
              <a:t>nbr</a:t>
            </a:r>
            <a:r>
              <a:rPr lang="en-US" i="1" dirty="0" smtClean="0"/>
              <a:t>-</a:t>
            </a:r>
            <a:r>
              <a:rPr lang="en-US" dirty="0" smtClean="0"/>
              <a:t>hood of a type B heavy vertex </a:t>
            </a:r>
            <a:r>
              <a:rPr lang="en-US" i="1" dirty="0" smtClean="0"/>
              <a:t>p</a:t>
            </a:r>
            <a:r>
              <a:rPr lang="en-US" i="1" baseline="-25000" dirty="0" smtClean="0"/>
              <a:t>0</a:t>
            </a:r>
            <a:endParaRPr lang="en-US" i="1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95</a:t>
            </a:fld>
            <a:endParaRPr lang="en-CA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00809"/>
            <a:ext cx="4536504" cy="395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Two types of sub-groups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There is no path incident on a Type A vertex</a:t>
            </a:r>
          </a:p>
          <a:p>
            <a:pPr lvl="1"/>
            <a:r>
              <a:rPr lang="en-CA" dirty="0" smtClean="0"/>
              <a:t>Call this Type B</a:t>
            </a:r>
            <a:r>
              <a:rPr lang="en-CA" baseline="-25000" dirty="0" smtClean="0"/>
              <a:t>1</a:t>
            </a:r>
          </a:p>
          <a:p>
            <a:r>
              <a:rPr lang="en-CA" dirty="0" smtClean="0"/>
              <a:t>There exists  such a path </a:t>
            </a:r>
          </a:p>
          <a:p>
            <a:pPr lvl="1"/>
            <a:r>
              <a:rPr lang="en-CA" dirty="0" smtClean="0"/>
              <a:t>Call this Type B</a:t>
            </a:r>
            <a:r>
              <a:rPr lang="en-CA" baseline="-25000" dirty="0" smtClean="0"/>
              <a:t>2</a:t>
            </a:r>
          </a:p>
          <a:p>
            <a:r>
              <a:rPr lang="en-CA" dirty="0" smtClean="0"/>
              <a:t>An involved argument shows that it is enough to consider 3 paths incident on a vertex of either type</a:t>
            </a:r>
          </a:p>
          <a:p>
            <a:r>
              <a:rPr lang="en-CA" dirty="0" smtClean="0"/>
              <a:t>We will assume this</a:t>
            </a:r>
          </a:p>
          <a:p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B</a:t>
            </a:r>
            <a:r>
              <a:rPr lang="en-CA" baseline="-25000" dirty="0" smtClean="0"/>
              <a:t>1</a:t>
            </a:r>
            <a:endParaRPr lang="en-CA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Heavy vertices in G</a:t>
            </a:r>
            <a:r>
              <a:rPr lang="en-CA" baseline="-25000" dirty="0" smtClean="0"/>
              <a:t>2</a:t>
            </a:r>
            <a:r>
              <a:rPr lang="en-CA" dirty="0" smtClean="0"/>
              <a:t> that are connected to heavy vertices of type B only, by paths of degree 2 vertices in G</a:t>
            </a:r>
            <a:r>
              <a:rPr lang="en-CA" baseline="-25000" dirty="0" smtClean="0"/>
              <a:t>2</a:t>
            </a:r>
          </a:p>
          <a:p>
            <a:pPr lvl="1"/>
            <a:r>
              <a:rPr lang="en-CA" dirty="0" smtClean="0"/>
              <a:t>Edge accounting</a:t>
            </a:r>
          </a:p>
          <a:p>
            <a:pPr lvl="2"/>
            <a:r>
              <a:rPr lang="en-CA" dirty="0" smtClean="0"/>
              <a:t>Edges are split equally between the terminal heavy vertices</a:t>
            </a:r>
          </a:p>
          <a:p>
            <a:pPr lvl="2"/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97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Type B</a:t>
            </a:r>
            <a:r>
              <a:rPr lang="en-CA" baseline="-25000" dirty="0" smtClean="0"/>
              <a:t>1</a:t>
            </a:r>
            <a:r>
              <a:rPr lang="en-CA" dirty="0" smtClean="0"/>
              <a:t> contd.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CA" dirty="0" smtClean="0"/>
              <a:t>Let </a:t>
            </a:r>
            <a:r>
              <a:rPr lang="en-CA" i="1" dirty="0" smtClean="0"/>
              <a:t>m</a:t>
            </a:r>
            <a:r>
              <a:rPr lang="en-CA" dirty="0" smtClean="0"/>
              <a:t> be the total number of vertices in the 3 paths incident on a heavy vertex v</a:t>
            </a:r>
          </a:p>
          <a:p>
            <a:pPr lvl="2"/>
            <a:r>
              <a:rPr lang="en-CA" dirty="0" smtClean="0"/>
              <a:t>average density of ½ of these m vertices that attach to v , plus v is:</a:t>
            </a:r>
          </a:p>
          <a:p>
            <a:pPr lvl="3"/>
            <a:r>
              <a:rPr lang="en-CA" dirty="0" smtClean="0"/>
              <a:t> (½*m + 3/2)</a:t>
            </a:r>
            <a:r>
              <a:rPr lang="en-CA" baseline="30000" dirty="0" smtClean="0"/>
              <a:t>#</a:t>
            </a:r>
            <a:r>
              <a:rPr lang="en-CA" dirty="0" smtClean="0"/>
              <a:t>/(1/2*m +1) ≥ 9/8 for m ≤ 6</a:t>
            </a:r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98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What if …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m &gt; 6 ? </a:t>
            </a:r>
          </a:p>
          <a:p>
            <a:pPr lvl="1"/>
            <a:r>
              <a:rPr lang="en-CA" dirty="0" smtClean="0"/>
              <a:t>m = 7 </a:t>
            </a:r>
          </a:p>
          <a:p>
            <a:pPr lvl="2"/>
            <a:r>
              <a:rPr lang="en-CA" dirty="0" smtClean="0"/>
              <a:t>A potential handle is created, where the adversary also sets edge lengths in E</a:t>
            </a:r>
            <a:r>
              <a:rPr lang="en-CA" baseline="-25000" dirty="0" smtClean="0"/>
              <a:t>2</a:t>
            </a:r>
            <a:endParaRPr lang="en-CA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CALDAM, IIT Kanpur, February 2015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9CC1D-AE2F-48EC-8AEC-09206EB1D246}" type="slidenum">
              <a:rPr lang="en-CA" smtClean="0"/>
              <a:pPr/>
              <a:t>99</a:t>
            </a:fld>
            <a:endParaRPr lang="en-CA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861048"/>
            <a:ext cx="77473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10089</TotalTime>
  <Words>7090</Words>
  <Application>Microsoft Office PowerPoint</Application>
  <PresentationFormat>On-screen Show (4:3)</PresentationFormat>
  <Paragraphs>1028</Paragraphs>
  <Slides>132</Slides>
  <Notes>61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132</vt:i4>
      </vt:variant>
    </vt:vector>
  </HeadingPairs>
  <TitlesOfParts>
    <vt:vector size="134" baseType="lpstr">
      <vt:lpstr>Office Theme</vt:lpstr>
      <vt:lpstr>Equation</vt:lpstr>
      <vt:lpstr>Three paths to point placement*</vt:lpstr>
      <vt:lpstr>Talk Outline</vt:lpstr>
      <vt:lpstr>The problem (1)</vt:lpstr>
      <vt:lpstr>The problem (2) </vt:lpstr>
      <vt:lpstr>The problem (3)</vt:lpstr>
      <vt:lpstr>Slide 6</vt:lpstr>
      <vt:lpstr>Line-rigidity of a ppg</vt:lpstr>
      <vt:lpstr> Example of a line-rigid ppg  </vt:lpstr>
      <vt:lpstr>Example of a ppg</vt:lpstr>
      <vt:lpstr>Quadrilateral query graph </vt:lpstr>
      <vt:lpstr>Next...</vt:lpstr>
      <vt:lpstr>Possible ?</vt:lpstr>
      <vt:lpstr>Second round queries (1)</vt:lpstr>
      <vt:lpstr>Second round queries (2)</vt:lpstr>
      <vt:lpstr>Query complexity</vt:lpstr>
      <vt:lpstr>Slide 16</vt:lpstr>
      <vt:lpstr>Slide 17</vt:lpstr>
      <vt:lpstr>Previous Upper Bounds</vt:lpstr>
      <vt:lpstr>Our result</vt:lpstr>
      <vt:lpstr>An aside</vt:lpstr>
      <vt:lpstr>Layer Graphs</vt:lpstr>
      <vt:lpstr>Layer graphs of a 7-cycle</vt:lpstr>
      <vt:lpstr>Main Tool</vt:lpstr>
      <vt:lpstr>A graph that can’t be drawn as a layer graph </vt:lpstr>
      <vt:lpstr>Our invention</vt:lpstr>
      <vt:lpstr>What’s the big deal ?</vt:lpstr>
      <vt:lpstr>So the question is...</vt:lpstr>
      <vt:lpstr>Finding rigidity conditions</vt:lpstr>
      <vt:lpstr>3-path = 4-cycle + 7-cycle</vt:lpstr>
      <vt:lpstr>Finding rigidity conditions (contd.)</vt:lpstr>
      <vt:lpstr>Finding rigidity conditions (contd.)</vt:lpstr>
      <vt:lpstr>Finding rigidity conditions (contd.)</vt:lpstr>
      <vt:lpstr>Rigidity conditions for 7-cycle</vt:lpstr>
      <vt:lpstr>6 groups of layer graphs for the 7-cycle</vt:lpstr>
      <vt:lpstr>Rigidity conditions for a 7-cycle</vt:lpstr>
      <vt:lpstr>       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Rigidity conditions for a 7-cycle</vt:lpstr>
      <vt:lpstr>Reworking 20 conditions</vt:lpstr>
      <vt:lpstr>Example: |p1p2| ≠ |q2r2|</vt:lpstr>
      <vt:lpstr>An expanded figure</vt:lpstr>
      <vt:lpstr>New conditions</vt:lpstr>
      <vt:lpstr>A set of 55 sufficient conditions</vt:lpstr>
      <vt:lpstr>Choosing p1, p2, p3  from a pool S</vt:lpstr>
      <vt:lpstr>Look at the  1st 3 conditions </vt:lpstr>
      <vt:lpstr>Size of S ?</vt:lpstr>
      <vt:lpstr>Formally..</vt:lpstr>
      <vt:lpstr>How to make S Line rigid ?</vt:lpstr>
      <vt:lpstr>How to make S Line rigid ?...</vt:lpstr>
      <vt:lpstr>Rest of the graph </vt:lpstr>
      <vt:lpstr>3-path based query graph </vt:lpstr>
      <vt:lpstr>|V| = ?</vt:lpstr>
      <vt:lpstr> Number of 3-path components ?  </vt:lpstr>
      <vt:lpstr>Why a buffer of 124 leaves at each pi ?</vt:lpstr>
      <vt:lpstr>Why a buffer of 124 leaves at each pi ?</vt:lpstr>
      <vt:lpstr>Building a 3-path component</vt:lpstr>
      <vt:lpstr>Building a 3-path component</vt:lpstr>
      <vt:lpstr>Unused leaves at the pi’s</vt:lpstr>
      <vt:lpstr>Second round</vt:lpstr>
      <vt:lpstr>Finally a..</vt:lpstr>
      <vt:lpstr>Slide 69</vt:lpstr>
      <vt:lpstr>Previous results</vt:lpstr>
      <vt:lpstr>Our Result</vt:lpstr>
      <vt:lpstr>Restating our Result</vt:lpstr>
      <vt:lpstr>Technique</vt:lpstr>
      <vt:lpstr>First Round</vt:lpstr>
      <vt:lpstr>Ambiguity Creating Tool</vt:lpstr>
      <vt:lpstr>Creating handles in G1</vt:lpstr>
      <vt:lpstr>Creating handles in G1</vt:lpstr>
      <vt:lpstr>Creating handles periodically in G1</vt:lpstr>
      <vt:lpstr>Creating handles periodically in G1</vt:lpstr>
      <vt:lpstr>Creating potential handles in G1</vt:lpstr>
      <vt:lpstr>A potential handle in G1</vt:lpstr>
      <vt:lpstr>Another potential handle in G1</vt:lpstr>
      <vt:lpstr>Handle disambiguation by A</vt:lpstr>
      <vt:lpstr>Finally, a.. </vt:lpstr>
      <vt:lpstr>Slide 85</vt:lpstr>
      <vt:lpstr>Edge-splitting (1) </vt:lpstr>
      <vt:lpstr>Edge-splitting (2)</vt:lpstr>
      <vt:lpstr> Edge-splitting (3) </vt:lpstr>
      <vt:lpstr>Minimum density and lower bound</vt:lpstr>
      <vt:lpstr>Vertex classification</vt:lpstr>
      <vt:lpstr>Type A vertices (solid disks)</vt:lpstr>
      <vt:lpstr>Class A path</vt:lpstr>
      <vt:lpstr>Type B vertices (1)</vt:lpstr>
      <vt:lpstr>Type B vertices (2)</vt:lpstr>
      <vt:lpstr>nbr-hood of a type B heavy vertex p0</vt:lpstr>
      <vt:lpstr>Two types of sub-groups</vt:lpstr>
      <vt:lpstr>Type B1</vt:lpstr>
      <vt:lpstr>Type B1 contd.</vt:lpstr>
      <vt:lpstr>What if …</vt:lpstr>
      <vt:lpstr>What if…</vt:lpstr>
      <vt:lpstr>What if…</vt:lpstr>
      <vt:lpstr>In each of these cases..</vt:lpstr>
      <vt:lpstr>Type B2</vt:lpstr>
      <vt:lpstr>Type B2</vt:lpstr>
      <vt:lpstr>Slide 105</vt:lpstr>
      <vt:lpstr>Slide 106</vt:lpstr>
      <vt:lpstr>Slide 107</vt:lpstr>
      <vt:lpstr>Our Results</vt:lpstr>
      <vt:lpstr>Our Results</vt:lpstr>
      <vt:lpstr>4-edges on one side</vt:lpstr>
      <vt:lpstr>4-edges on one side</vt:lpstr>
      <vt:lpstr>4-edges on one side</vt:lpstr>
      <vt:lpstr>3 edges on one side and the other 2 on an adjacent side</vt:lpstr>
      <vt:lpstr>3 edges on one side and 2 on an adjacent side</vt:lpstr>
      <vt:lpstr>Previous results</vt:lpstr>
      <vt:lpstr>Previous results</vt:lpstr>
      <vt:lpstr>Creating handles in G1</vt:lpstr>
      <vt:lpstr>Lower bound</vt:lpstr>
      <vt:lpstr>A consequence of S2 and S3</vt:lpstr>
      <vt:lpstr>Proof of Lemma contd.</vt:lpstr>
      <vt:lpstr>Proof of Lemma contd.</vt:lpstr>
      <vt:lpstr>Proof of Lemma contd.</vt:lpstr>
      <vt:lpstr>Proof of Lemma contd.</vt:lpstr>
      <vt:lpstr>Improved lower bound on 2-round algorithms</vt:lpstr>
      <vt:lpstr>Lower bound</vt:lpstr>
      <vt:lpstr>Lower bound</vt:lpstr>
      <vt:lpstr>Remarks on strategies S3 and S4</vt:lpstr>
      <vt:lpstr>Vertex classification</vt:lpstr>
      <vt:lpstr>A final theorem</vt:lpstr>
      <vt:lpstr>A final theorem</vt:lpstr>
      <vt:lpstr>The nbr-hood of a heavy node</vt:lpstr>
      <vt:lpstr>Lower bound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3-paths to Point Placement*</dc:title>
  <dc:creator>asishm</dc:creator>
  <cp:lastModifiedBy>mhsisa</cp:lastModifiedBy>
  <cp:revision>692</cp:revision>
  <dcterms:created xsi:type="dcterms:W3CDTF">2012-07-04T11:46:54Z</dcterms:created>
  <dcterms:modified xsi:type="dcterms:W3CDTF">2015-02-08T00:27:57Z</dcterms:modified>
</cp:coreProperties>
</file>