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71" r:id="rId2"/>
    <p:sldId id="256" r:id="rId3"/>
    <p:sldId id="270" r:id="rId4"/>
    <p:sldId id="257" r:id="rId5"/>
    <p:sldId id="258" r:id="rId6"/>
    <p:sldId id="259" r:id="rId7"/>
    <p:sldId id="265" r:id="rId8"/>
    <p:sldId id="260" r:id="rId9"/>
    <p:sldId id="266" r:id="rId10"/>
    <p:sldId id="264" r:id="rId11"/>
    <p:sldId id="267" r:id="rId12"/>
    <p:sldId id="261" r:id="rId13"/>
    <p:sldId id="263" r:id="rId14"/>
    <p:sldId id="262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160C"/>
    <a:srgbClr val="23151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29" autoAdjust="0"/>
    <p:restoredTop sz="94660"/>
  </p:normalViewPr>
  <p:slideViewPr>
    <p:cSldViewPr>
      <p:cViewPr>
        <p:scale>
          <a:sx n="70" d="100"/>
          <a:sy n="70" d="100"/>
        </p:scale>
        <p:origin x="-1224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DD698-925D-4AD0-A489-0489FE513AE5}" type="datetimeFigureOut">
              <a:rPr lang="en-IN" smtClean="0"/>
              <a:pPr/>
              <a:t>08-02-2015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7AEAB-3C75-4CA2-95EF-C11392C9CD5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1</a:t>
            </a:fld>
            <a:endParaRPr lang="en-I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10</a:t>
            </a:fld>
            <a:endParaRPr lang="en-I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11</a:t>
            </a:fld>
            <a:endParaRPr lang="en-I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12</a:t>
            </a:fld>
            <a:endParaRPr lang="en-I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13</a:t>
            </a:fld>
            <a:endParaRPr lang="en-I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14</a:t>
            </a:fld>
            <a:endParaRPr lang="en-I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15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2</a:t>
            </a:fld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3</a:t>
            </a:fld>
            <a:endParaRPr lang="en-I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4</a:t>
            </a:fld>
            <a:endParaRPr lang="en-I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5</a:t>
            </a:fld>
            <a:endParaRPr lang="en-I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6</a:t>
            </a:fld>
            <a:endParaRPr lang="en-I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7</a:t>
            </a:fld>
            <a:endParaRPr lang="en-I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8</a:t>
            </a:fld>
            <a:endParaRPr lang="en-I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7AEAB-3C75-4CA2-95EF-C11392C9CD5B}" type="slidenum">
              <a:rPr lang="en-IN" smtClean="0"/>
              <a:pPr/>
              <a:t>9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A7E5-A126-4F89-A70F-A48804B798E1}" type="datetime1">
              <a:rPr lang="en-IN" smtClean="0"/>
              <a:pPr/>
              <a:t>08-02-2015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ABD0-A766-4032-9210-A9F0C0F8B3F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DFB0A-94C6-405A-BD6B-14209153424A}" type="datetime1">
              <a:rPr lang="en-IN" smtClean="0"/>
              <a:pPr/>
              <a:t>08-02-2015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ABD0-A766-4032-9210-A9F0C0F8B3F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47B8E-FAB4-40B2-88AF-4F9E3D509D04}" type="datetime1">
              <a:rPr lang="en-IN" smtClean="0"/>
              <a:pPr/>
              <a:t>08-02-2015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ABD0-A766-4032-9210-A9F0C0F8B3F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259D9-FBC8-4C83-B914-B9FE8F10828A}" type="datetime1">
              <a:rPr lang="en-IN" smtClean="0"/>
              <a:pPr/>
              <a:t>08-02-2015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ABD0-A766-4032-9210-A9F0C0F8B3F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EB378-3EF0-4C88-AC75-DF5DD0AA93F0}" type="datetime1">
              <a:rPr lang="en-IN" smtClean="0"/>
              <a:pPr/>
              <a:t>08-02-2015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ABD0-A766-4032-9210-A9F0C0F8B3F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7AA9-1811-4871-9B78-8AD20DC2F9AF}" type="datetime1">
              <a:rPr lang="en-IN" smtClean="0"/>
              <a:pPr/>
              <a:t>08-02-2015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ABD0-A766-4032-9210-A9F0C0F8B3F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C21D7-5EEB-433A-A986-B691BA37ADDC}" type="datetime1">
              <a:rPr lang="en-IN" smtClean="0"/>
              <a:pPr/>
              <a:t>08-02-2015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ABD0-A766-4032-9210-A9F0C0F8B3F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E83C-A237-48BA-9727-D98C19BAE035}" type="datetime1">
              <a:rPr lang="en-IN" smtClean="0"/>
              <a:pPr/>
              <a:t>08-02-2015</a:t>
            </a:fld>
            <a:endParaRPr lang="en-I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60ABD0-A766-4032-9210-A9F0C0F8B3FC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35980-F0ED-44E5-8EE8-8350B03B2B1F}" type="datetime1">
              <a:rPr lang="en-IN" smtClean="0"/>
              <a:pPr/>
              <a:t>08-02-2015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ABD0-A766-4032-9210-A9F0C0F8B3F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A890-12AD-40EA-A1B1-DE4874388833}" type="datetime1">
              <a:rPr lang="en-IN" smtClean="0"/>
              <a:pPr/>
              <a:t>08-02-2015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A660ABD0-A766-4032-9210-A9F0C0F8B3F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A3529D99-F5A6-4108-8D4D-44BFF6784EBE}" type="datetime1">
              <a:rPr lang="en-IN" smtClean="0"/>
              <a:pPr/>
              <a:t>08-02-2015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ABD0-A766-4032-9210-A9F0C0F8B3F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5765CF9-9E4B-4AE9-BE4D-F327050B59A4}" type="datetime1">
              <a:rPr lang="en-IN" smtClean="0"/>
              <a:pPr/>
              <a:t>08-02-2015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r>
              <a:rPr lang="en-IN" smtClean="0"/>
              <a:t>University of Kerala</a:t>
            </a:r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660ABD0-A766-4032-9210-A9F0C0F8B3FC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w.ethz.ch/people/head/widmayer/index" TargetMode="External"/><Relationship Id="rId3" Type="http://schemas.openxmlformats.org/officeDocument/2006/relationships/hyperlink" Target="http://www.math.uwaterloo.ca/~jcheriya/" TargetMode="External"/><Relationship Id="rId7" Type="http://schemas.openxmlformats.org/officeDocument/2006/relationships/hyperlink" Target="http://caldam.cse.iitk.ac.in/committees.ph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people.scs.carleton.ca/~santoro/" TargetMode="External"/><Relationship Id="rId5" Type="http://schemas.openxmlformats.org/officeDocument/2006/relationships/hyperlink" Target="http://people.epfl.ch/janos.pach" TargetMode="External"/><Relationship Id="rId10" Type="http://schemas.openxmlformats.org/officeDocument/2006/relationships/hyperlink" Target="http://cs.nyu.edu/yap/" TargetMode="External"/><Relationship Id="rId4" Type="http://schemas.openxmlformats.org/officeDocument/2006/relationships/hyperlink" Target="http://www.tcs.tifr.res.in/~ghosh/" TargetMode="External"/><Relationship Id="rId9" Type="http://schemas.openxmlformats.org/officeDocument/2006/relationships/hyperlink" Target="http://www.inf.ethz.ch/personal/emo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se.iitkgp.ac.in/conf/walcom2013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http://caldam.cse.iitk.ac.in/pre_conference_school.php" TargetMode="External"/><Relationship Id="rId4" Type="http://schemas.openxmlformats.org/officeDocument/2006/relationships/hyperlink" Target="http://theory.cse.iitm.ac.in/walcom2014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476673"/>
            <a:ext cx="8134672" cy="1152128"/>
          </a:xfrm>
        </p:spPr>
        <p:txBody>
          <a:bodyPr>
            <a:noAutofit/>
          </a:bodyPr>
          <a:lstStyle/>
          <a:p>
            <a:pPr algn="l"/>
            <a:r>
              <a:rPr lang="en-IN" sz="4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CALDAM STEERING </a:t>
            </a:r>
            <a:r>
              <a:rPr lang="en-IN" sz="4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COMMITTEE</a:t>
            </a:r>
            <a:r>
              <a:rPr lang="en-IN" sz="4000" dirty="0" smtClean="0"/>
              <a:t/>
            </a:r>
            <a:br>
              <a:rPr lang="en-IN" sz="4000" dirty="0" smtClean="0"/>
            </a:br>
            <a:endParaRPr lang="en-IN" sz="4000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1988840"/>
            <a:ext cx="6480720" cy="4608512"/>
          </a:xfrm>
        </p:spPr>
        <p:txBody>
          <a:bodyPr>
            <a:normAutofit fontScale="92500" lnSpcReduction="20000"/>
          </a:bodyPr>
          <a:lstStyle/>
          <a:p>
            <a:pPr algn="just" fontAlgn="ctr"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3"/>
              </a:rPr>
              <a:t>Joseph </a:t>
            </a:r>
            <a:r>
              <a:rPr lang="en-IN" b="1" dirty="0" err="1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3"/>
              </a:rPr>
              <a:t>Cheriyan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3"/>
              </a:rPr>
              <a:t>,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 University of Waterloo, 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Canada</a:t>
            </a:r>
          </a:p>
          <a:p>
            <a:pPr algn="just" fontAlgn="ctr">
              <a:buFont typeface="Wingdings" pitchFamily="2" charset="2"/>
              <a:buChar char="v"/>
            </a:pPr>
            <a:endParaRPr lang="en-IN" b="1" dirty="0" smtClean="0">
              <a:solidFill>
                <a:schemeClr val="bg2"/>
              </a:solidFill>
              <a:latin typeface="Aharoni" pitchFamily="2" charset="-79"/>
              <a:cs typeface="Aharoni" pitchFamily="2" charset="-79"/>
            </a:endParaRPr>
          </a:p>
          <a:p>
            <a:pPr algn="just" fontAlgn="ctr"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4"/>
              </a:rPr>
              <a:t> </a:t>
            </a:r>
            <a:r>
              <a:rPr lang="en-IN" b="1" dirty="0" err="1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4"/>
              </a:rPr>
              <a:t>Subir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4"/>
              </a:rPr>
              <a:t> Kumar </a:t>
            </a:r>
            <a:r>
              <a:rPr lang="en-IN" b="1" dirty="0" err="1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4"/>
              </a:rPr>
              <a:t>Ghosh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 (Chair), TIFR , 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India</a:t>
            </a:r>
          </a:p>
          <a:p>
            <a:pPr algn="just" fontAlgn="ctr">
              <a:buFont typeface="Wingdings" pitchFamily="2" charset="2"/>
              <a:buChar char="v"/>
            </a:pPr>
            <a:endParaRPr lang="en-IN" b="1" dirty="0" smtClean="0">
              <a:solidFill>
                <a:schemeClr val="bg2"/>
              </a:solidFill>
              <a:latin typeface="Aharoni" pitchFamily="2" charset="-79"/>
              <a:cs typeface="Aharoni" pitchFamily="2" charset="-79"/>
            </a:endParaRPr>
          </a:p>
          <a:p>
            <a:pPr algn="just" fontAlgn="ctr"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5"/>
              </a:rPr>
              <a:t> Janos </a:t>
            </a:r>
            <a:r>
              <a:rPr lang="en-IN" b="1" dirty="0" err="1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5"/>
              </a:rPr>
              <a:t>Pach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5"/>
              </a:rPr>
              <a:t>,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 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EPFL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, Lausanne, 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Switzerland</a:t>
            </a:r>
          </a:p>
          <a:p>
            <a:pPr algn="just" fontAlgn="ctr">
              <a:buFont typeface="Wingdings" pitchFamily="2" charset="2"/>
              <a:buChar char="v"/>
            </a:pPr>
            <a:endParaRPr lang="en-IN" b="1" dirty="0" smtClean="0">
              <a:solidFill>
                <a:schemeClr val="bg2"/>
              </a:solidFill>
              <a:latin typeface="Aharoni" pitchFamily="2" charset="-79"/>
              <a:cs typeface="Aharoni" pitchFamily="2" charset="-79"/>
            </a:endParaRPr>
          </a:p>
          <a:p>
            <a:pPr algn="just" fontAlgn="ctr"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6"/>
              </a:rPr>
              <a:t> Nicola Santoro,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  Carleton University, 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Canada</a:t>
            </a:r>
          </a:p>
          <a:p>
            <a:pPr algn="just" fontAlgn="ctr">
              <a:buFont typeface="Wingdings" pitchFamily="2" charset="2"/>
              <a:buChar char="v"/>
            </a:pPr>
            <a:endParaRPr lang="en-IN" b="1" dirty="0" smtClean="0">
              <a:solidFill>
                <a:schemeClr val="bg2"/>
              </a:solidFill>
              <a:latin typeface="Aharoni" pitchFamily="2" charset="-79"/>
              <a:cs typeface="Aharoni" pitchFamily="2" charset="-79"/>
            </a:endParaRPr>
          </a:p>
          <a:p>
            <a:pPr algn="just" fontAlgn="ctr"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7"/>
              </a:rPr>
              <a:t> Swami </a:t>
            </a:r>
            <a:r>
              <a:rPr lang="en-IN" b="1" dirty="0" err="1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7"/>
              </a:rPr>
              <a:t>Sarvattomananda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7"/>
              </a:rPr>
              <a:t>,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 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RKMV University,  India</a:t>
            </a:r>
          </a:p>
          <a:p>
            <a:pPr algn="just" fontAlgn="ctr">
              <a:buFont typeface="Wingdings" pitchFamily="2" charset="2"/>
              <a:buChar char="v"/>
            </a:pPr>
            <a:endParaRPr lang="en-IN" b="1" dirty="0" smtClean="0">
              <a:solidFill>
                <a:schemeClr val="bg2"/>
              </a:solidFill>
              <a:latin typeface="Aharoni" pitchFamily="2" charset="-79"/>
              <a:cs typeface="Aharoni" pitchFamily="2" charset="-79"/>
            </a:endParaRPr>
          </a:p>
          <a:p>
            <a:pPr algn="just" fontAlgn="ctr"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8"/>
              </a:rPr>
              <a:t> Peter </a:t>
            </a:r>
            <a:r>
              <a:rPr lang="en-IN" b="1" dirty="0" err="1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8"/>
              </a:rPr>
              <a:t>Widmayer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8"/>
              </a:rPr>
              <a:t>,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 ITCS, ETH Zürich, 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Switzerland</a:t>
            </a:r>
          </a:p>
          <a:p>
            <a:pPr algn="just" fontAlgn="ctr">
              <a:buFont typeface="Wingdings" pitchFamily="2" charset="2"/>
              <a:buChar char="v"/>
            </a:pPr>
            <a:endParaRPr lang="en-IN" b="1" dirty="0" smtClean="0">
              <a:solidFill>
                <a:schemeClr val="bg2"/>
              </a:solidFill>
              <a:latin typeface="Aharoni" pitchFamily="2" charset="-79"/>
              <a:cs typeface="Aharoni" pitchFamily="2" charset="-79"/>
            </a:endParaRPr>
          </a:p>
          <a:p>
            <a:pPr algn="just" fontAlgn="ctr"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9"/>
              </a:rPr>
              <a:t> </a:t>
            </a:r>
            <a:r>
              <a:rPr lang="en-IN" b="1" dirty="0" err="1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9"/>
              </a:rPr>
              <a:t>Emo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9"/>
              </a:rPr>
              <a:t> </a:t>
            </a:r>
            <a:r>
              <a:rPr lang="en-IN" b="1" dirty="0" err="1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9"/>
              </a:rPr>
              <a:t>Welz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9"/>
              </a:rPr>
              <a:t>,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 ITCS, ETH Zürich, Switzerland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.</a:t>
            </a:r>
          </a:p>
          <a:p>
            <a:pPr algn="just" fontAlgn="ctr">
              <a:buFont typeface="Wingdings" pitchFamily="2" charset="2"/>
              <a:buChar char="v"/>
            </a:pPr>
            <a:endParaRPr lang="en-IN" b="1" dirty="0" smtClean="0">
              <a:solidFill>
                <a:schemeClr val="bg2"/>
              </a:solidFill>
              <a:latin typeface="Aharoni" pitchFamily="2" charset="-79"/>
              <a:cs typeface="Aharoni" pitchFamily="2" charset="-79"/>
            </a:endParaRPr>
          </a:p>
          <a:p>
            <a:pPr algn="just" fontAlgn="ctr"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10"/>
              </a:rPr>
              <a:t> </a:t>
            </a:r>
            <a:r>
              <a:rPr lang="en-IN" b="1" dirty="0" err="1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10"/>
              </a:rPr>
              <a:t>Chee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10"/>
              </a:rPr>
              <a:t> 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  <a:hlinkClick r:id="rId10"/>
              </a:rPr>
              <a:t>Yap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,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 Courant Institute of Mathematical 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Sciences,  New   </a:t>
            </a:r>
            <a:r>
              <a:rPr lang="en-IN" b="1" dirty="0" smtClean="0">
                <a:solidFill>
                  <a:schemeClr val="bg2"/>
                </a:solidFill>
                <a:latin typeface="Aharoni" pitchFamily="2" charset="-79"/>
                <a:cs typeface="Aharoni" pitchFamily="2" charset="-79"/>
              </a:rPr>
              <a:t>York University,  USA.</a:t>
            </a:r>
          </a:p>
          <a:p>
            <a:pPr algn="ctr">
              <a:buFont typeface="Wingdings" pitchFamily="2" charset="2"/>
              <a:buChar char="v"/>
            </a:pPr>
            <a:endParaRPr lang="en-US" dirty="0" smtClean="0">
              <a:solidFill>
                <a:schemeClr val="accent1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ctr">
              <a:buFont typeface="Wingdings" pitchFamily="2" charset="2"/>
              <a:buChar char="v"/>
            </a:pPr>
            <a:endParaRPr lang="en-IN" dirty="0">
              <a:solidFill>
                <a:schemeClr val="accent1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Kanyakumari</a:t>
            </a:r>
            <a:endParaRPr lang="en-IN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1600200"/>
            <a:ext cx="7668344" cy="50691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90 </a:t>
            </a:r>
            <a:r>
              <a:rPr lang="en-US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Kms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from Trivandrum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Three oceans meet (Indian Ocean, Bay of Bengal and Arabian sea) 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Vivekananda  Rock 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Gandhi </a:t>
            </a:r>
            <a:r>
              <a:rPr lang="en-US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Smrithi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Mandapam</a:t>
            </a: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Both sun rise and sunset views (One of the two places in the world where one can see both sunrise and sunset )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Padmanbhapuram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Palace and Museum ( on the way to </a:t>
            </a:r>
            <a:r>
              <a:rPr lang="en-US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Kanyakumari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 from Trivandrum)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A day trip on 17</a:t>
            </a:r>
            <a:r>
              <a:rPr lang="en-US" sz="2000" baseline="30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th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Feb can be arranged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en-IN" sz="2000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 descr="KU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67" y="5013176"/>
            <a:ext cx="1371281" cy="144015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chindra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6512" y="0"/>
            <a:ext cx="4896544" cy="4005064"/>
          </a:xfrm>
          <a:prstGeom prst="rect">
            <a:avLst/>
          </a:prstGeom>
        </p:spPr>
      </p:pic>
      <p:pic>
        <p:nvPicPr>
          <p:cNvPr id="6" name="Picture 5" descr="vivekanand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933056"/>
            <a:ext cx="9144000" cy="3024336"/>
          </a:xfrm>
          <a:prstGeom prst="rect">
            <a:avLst/>
          </a:prstGeom>
        </p:spPr>
      </p:pic>
      <p:pic>
        <p:nvPicPr>
          <p:cNvPr id="4" name="Picture 3" descr="kanyakumari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-27384"/>
            <a:ext cx="4283968" cy="396044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Pre-Conference School</a:t>
            </a:r>
            <a:endParaRPr lang="en-IN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1124744"/>
            <a:ext cx="7211144" cy="573325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Pre-School on Discrete  Applied Mathematics                         &amp;  Indo-Hungarian School on Discrete  Applied Mathematics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15-16, February, 2016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University of Kerala &amp; Tata Institute of Fundamental Research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Manoj Changat (Co-</a:t>
            </a:r>
            <a:r>
              <a:rPr lang="en-US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Convenor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)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Subir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Kumar </a:t>
            </a:r>
            <a:r>
              <a:rPr lang="en-US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Ghosh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(Co-</a:t>
            </a:r>
            <a:r>
              <a:rPr lang="en-US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Convenor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)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Gyula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Katona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(Co-</a:t>
            </a:r>
            <a:r>
              <a:rPr lang="en-US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Convenor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)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en-IN" sz="2000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 descr="KU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67" y="5013176"/>
            <a:ext cx="1371281" cy="144015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600200"/>
            <a:ext cx="6521152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About 12 speakers, 6 Indian speakers  and  6 speakers from the respective country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Around 40 participants consisting of </a:t>
            </a:r>
            <a:r>
              <a:rPr lang="en-US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Ph.D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students and Faculty members from all over India</a:t>
            </a:r>
            <a:endParaRPr lang="en-IN" sz="2000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 descr="KU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67" y="5013176"/>
            <a:ext cx="1371281" cy="144015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39552" y="26064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sz="48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Pre-Conference School</a:t>
            </a:r>
            <a:endParaRPr kumimoji="0" lang="en-IN" sz="4600" b="0" i="0" u="none" strike="noStrike" kern="1200" cap="none" spc="0" normalizeH="0" baseline="0" noProof="0" dirty="0">
              <a:ln>
                <a:noFill/>
              </a:ln>
              <a:solidFill>
                <a:srgbClr val="36160C"/>
              </a:solidFill>
              <a:effectLst/>
              <a:uLnTx/>
              <a:uFillTx/>
              <a:latin typeface="Aharoni" pitchFamily="2" charset="-79"/>
              <a:ea typeface="+mj-ea"/>
              <a:cs typeface="Aharoni" pitchFamily="2" charset="-79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Previous Schools</a:t>
            </a:r>
            <a:endParaRPr lang="en-IN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80" y="1600200"/>
            <a:ext cx="7272808" cy="470912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3"/>
              </a:rPr>
              <a:t>Indo-</a:t>
            </a:r>
            <a:r>
              <a:rPr lang="en-US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3"/>
              </a:rPr>
              <a:t>Israli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3"/>
              </a:rPr>
              <a:t> School on Graph &amp; Geometric Algorithms </a:t>
            </a: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3"/>
              </a:rPr>
              <a:t> &amp; </a:t>
            </a:r>
          </a:p>
          <a:p>
            <a:pPr>
              <a:buFont typeface="Wingdings" pitchFamily="2" charset="2"/>
              <a:buChar char="v"/>
            </a:pP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3"/>
              </a:rPr>
              <a:t>Pre-Workshop </a:t>
            </a:r>
            <a:r>
              <a:rPr lang="en-IN" sz="2000" dirty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3"/>
              </a:rPr>
              <a:t>School of WALCOM 2013 on Graph and Geometric Algorithms, ISI Kolkata and RKMVU </a:t>
            </a:r>
            <a:r>
              <a:rPr lang="en-IN" sz="2000" dirty="0" err="1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3"/>
              </a:rPr>
              <a:t>Belur</a:t>
            </a:r>
            <a:r>
              <a:rPr lang="en-IN" sz="2000" dirty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3"/>
              </a:rPr>
              <a:t>, February 11-13, 2013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3"/>
              </a:rPr>
              <a:t>.</a:t>
            </a:r>
            <a:endParaRPr lang="en-IN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en-IN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3"/>
              </a:rPr>
              <a:t>Indo-Swiss School  on 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4"/>
              </a:rPr>
              <a:t>Algorithms and </a:t>
            </a:r>
            <a:r>
              <a:rPr lang="en-IN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4"/>
              </a:rPr>
              <a:t>Combinatorics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4"/>
              </a:rPr>
              <a:t> 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3"/>
              </a:rPr>
              <a:t>&amp; </a:t>
            </a:r>
            <a:endParaRPr lang="en-IN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4"/>
              </a:rPr>
              <a:t> 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4"/>
              </a:rPr>
              <a:t>Pre-Workshop </a:t>
            </a:r>
            <a:r>
              <a:rPr lang="en-IN" sz="2000" u="none" strike="noStrike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4"/>
              </a:rPr>
              <a:t>School of WALCOM 2014 on Algorithms and </a:t>
            </a:r>
            <a:r>
              <a:rPr lang="en-IN" sz="2000" u="none" strike="noStrike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4"/>
              </a:rPr>
              <a:t>Combinatorics</a:t>
            </a:r>
            <a:r>
              <a:rPr lang="en-IN" sz="2000" u="none" strike="noStrike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4"/>
              </a:rPr>
              <a:t>, IIT Madras, February 10-11, 2014.</a:t>
            </a:r>
            <a:endParaRPr lang="en-IN" sz="2000" u="none" strike="noStrike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en-IN" sz="2000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sz="2000" u="none" strike="noStrike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5"/>
              </a:rPr>
              <a:t>Indo-Czech Republic  School on Discrete </a:t>
            </a:r>
            <a:r>
              <a:rPr lang="en-IN" sz="2000" u="none" strike="noStrike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5"/>
              </a:rPr>
              <a:t>Mathematics </a:t>
            </a:r>
            <a:r>
              <a:rPr lang="en-IN" sz="2000" u="none" strike="noStrike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5"/>
              </a:rPr>
              <a:t> </a:t>
            </a:r>
            <a:r>
              <a:rPr lang="en-IN" sz="2000" u="none" strike="noStrike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5"/>
              </a:rPr>
              <a:t>&amp; </a:t>
            </a:r>
            <a:endParaRPr lang="en-IN" sz="2000" u="none" strike="noStrike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  <a:hlinkClick r:id="rId5"/>
            </a:endParaRPr>
          </a:p>
          <a:p>
            <a:pPr>
              <a:buFont typeface="Wingdings" pitchFamily="2" charset="2"/>
              <a:buChar char="v"/>
            </a:pPr>
            <a:r>
              <a:rPr lang="en-IN" sz="2000" u="none" strike="noStrike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5"/>
              </a:rPr>
              <a:t> </a:t>
            </a:r>
            <a:r>
              <a:rPr lang="en-IN" sz="2000" u="none" strike="noStrike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  <a:hlinkClick r:id="rId5"/>
              </a:rPr>
              <a:t>Pre-Conference School of CALDAM 2015 on Discrete Mathematics, IIT Kanpur, February 5-6, 2015.</a:t>
            </a:r>
            <a:endParaRPr lang="en-IN" sz="2000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 descr="KU_log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67" y="5013176"/>
            <a:ext cx="1371281" cy="144015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00200"/>
            <a:ext cx="8424936" cy="470912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US" sz="2000" dirty="0" smtClean="0"/>
          </a:p>
          <a:p>
            <a:pPr>
              <a:buFont typeface="Wingdings" pitchFamily="2" charset="2"/>
              <a:buChar char="v"/>
            </a:pPr>
            <a:endParaRPr lang="en-US" sz="2000" dirty="0" smtClean="0"/>
          </a:p>
          <a:p>
            <a:pPr>
              <a:buFont typeface="Wingdings" pitchFamily="2" charset="2"/>
              <a:buChar char="v"/>
            </a:pPr>
            <a:endParaRPr lang="en-US" sz="2000" dirty="0" smtClean="0"/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FF0000"/>
              </a:solidFill>
            </a:endParaRPr>
          </a:p>
        </p:txBody>
      </p:sp>
      <p:pic>
        <p:nvPicPr>
          <p:cNvPr id="4" name="Picture 3" descr="KU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67" y="5013176"/>
            <a:ext cx="1371281" cy="144015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05272" y="2636912"/>
            <a:ext cx="6779096" cy="1070992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See you at CALDAM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U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67" y="5013177"/>
            <a:ext cx="1371281" cy="14401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872207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CALDAM 2016</a:t>
            </a:r>
            <a:endParaRPr lang="en-IN" sz="9600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916832"/>
            <a:ext cx="8352928" cy="4032448"/>
          </a:xfrm>
        </p:spPr>
        <p:txBody>
          <a:bodyPr>
            <a:normAutofit fontScale="62500" lnSpcReduction="20000"/>
          </a:bodyPr>
          <a:lstStyle/>
          <a:p>
            <a:pPr algn="ctr"/>
            <a:endParaRPr lang="en-US" sz="3600" dirty="0" smtClean="0">
              <a:solidFill>
                <a:schemeClr val="accent1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ctr"/>
            <a:endParaRPr lang="en-US" sz="3600" dirty="0" smtClean="0">
              <a:solidFill>
                <a:schemeClr val="accent1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ctr"/>
            <a:endParaRPr lang="en-US" sz="3600" dirty="0" smtClean="0">
              <a:solidFill>
                <a:schemeClr val="accent1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en-US" sz="4500" dirty="0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Conference on Algorithms and Discrete Applied Mathematics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 </a:t>
            </a:r>
          </a:p>
          <a:p>
            <a:pPr algn="ctr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February</a:t>
            </a:r>
            <a:r>
              <a:rPr lang="en-US" sz="3800" dirty="0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5100" dirty="0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18-20, 2016</a:t>
            </a:r>
            <a:endParaRPr lang="en-US" sz="3600" dirty="0" smtClean="0">
              <a:solidFill>
                <a:schemeClr val="accent1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University of Kerala, Trivandrum</a:t>
            </a:r>
          </a:p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 </a:t>
            </a:r>
          </a:p>
          <a:p>
            <a:pPr algn="ctr"/>
            <a:endParaRPr lang="en-US" dirty="0" smtClean="0">
              <a:solidFill>
                <a:schemeClr val="accent1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en-US" sz="2900" dirty="0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Manoj Changat</a:t>
            </a:r>
            <a:r>
              <a:rPr lang="en-US" sz="2900" dirty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2900" dirty="0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(Conference Chair)</a:t>
            </a:r>
          </a:p>
          <a:p>
            <a:pPr algn="ctr"/>
            <a:r>
              <a:rPr lang="en-US" sz="2900" dirty="0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Anil </a:t>
            </a:r>
            <a:r>
              <a:rPr lang="en-US" sz="2900" dirty="0" err="1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Maheshwari</a:t>
            </a:r>
            <a:r>
              <a:rPr lang="en-US" sz="2900" dirty="0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 (PC Co-Chair)</a:t>
            </a:r>
          </a:p>
          <a:p>
            <a:pPr algn="ctr"/>
            <a:r>
              <a:rPr lang="en-US" sz="2900" dirty="0" err="1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Sathish</a:t>
            </a:r>
            <a:r>
              <a:rPr lang="en-US" sz="2900" dirty="0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  </a:t>
            </a:r>
            <a:r>
              <a:rPr lang="en-US" sz="2900" dirty="0" err="1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Govindarajan</a:t>
            </a:r>
            <a:r>
              <a:rPr lang="en-US" sz="2900" dirty="0" smtClean="0">
                <a:solidFill>
                  <a:schemeClr val="accent1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 (PC Co-Chair)</a:t>
            </a:r>
          </a:p>
          <a:p>
            <a:pPr algn="ctr">
              <a:buFont typeface="Arial" pitchFamily="34" charset="0"/>
              <a:buChar char="•"/>
            </a:pPr>
            <a:endParaRPr lang="en-US" dirty="0" smtClean="0">
              <a:solidFill>
                <a:schemeClr val="accent1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ctr">
              <a:buFont typeface="Arial" pitchFamily="34" charset="0"/>
              <a:buChar char="•"/>
            </a:pPr>
            <a:endParaRPr lang="en-US" dirty="0" smtClean="0">
              <a:solidFill>
                <a:schemeClr val="accent1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ctr">
              <a:buFont typeface="Arial" pitchFamily="34" charset="0"/>
              <a:buChar char="•"/>
            </a:pPr>
            <a:endParaRPr lang="en-IN" dirty="0">
              <a:solidFill>
                <a:schemeClr val="accent1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600200"/>
            <a:ext cx="6768752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sz="27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Two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sz="27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to three invited speakers</a:t>
            </a:r>
          </a:p>
          <a:p>
            <a:pPr>
              <a:buFont typeface="Wingdings" pitchFamily="2" charset="2"/>
              <a:buChar char="v"/>
            </a:pPr>
            <a:endParaRPr lang="en-IN" sz="27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7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Contributed talks (about 25-30)</a:t>
            </a:r>
          </a:p>
          <a:p>
            <a:pPr>
              <a:buFont typeface="Wingdings" pitchFamily="2" charset="2"/>
              <a:buChar char="v"/>
            </a:pPr>
            <a:endParaRPr lang="en-US" sz="27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7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Springer LNCS like CALDAM 2015</a:t>
            </a:r>
          </a:p>
          <a:p>
            <a:pPr>
              <a:buFont typeface="Wingdings" pitchFamily="2" charset="2"/>
              <a:buChar char="v"/>
            </a:pPr>
            <a:endParaRPr lang="en-IN" sz="27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7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Special Issue of DAM like CALDAM 2015</a:t>
            </a:r>
            <a:endParaRPr lang="en-IN" sz="27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en-IN" sz="27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sz="27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27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Business Meetings and Cultural Programs</a:t>
            </a:r>
            <a:endParaRPr lang="en-IN" sz="27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en-IN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5" name="Picture 4" descr="KU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67" y="5013176"/>
            <a:ext cx="1371281" cy="1440159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52536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STRUCTURE of CALDAM 2016</a:t>
            </a:r>
            <a:endParaRPr lang="en-IN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1600200"/>
            <a:ext cx="6912768" cy="452596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IN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One of the first 16 Universities in India</a:t>
            </a:r>
          </a:p>
          <a:p>
            <a:pPr>
              <a:buFont typeface="Wingdings" pitchFamily="2" charset="2"/>
              <a:buChar char="v"/>
            </a:pPr>
            <a:endParaRPr lang="en-IN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Founded </a:t>
            </a:r>
            <a:r>
              <a:rPr lang="en-IN" dirty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as the University of Travancore in the erstwhile princely state of Travancore </a:t>
            </a:r>
            <a:r>
              <a:rPr lang="en-IN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in </a:t>
            </a:r>
            <a:r>
              <a:rPr lang="en-IN" dirty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1937</a:t>
            </a:r>
            <a:r>
              <a:rPr lang="en-IN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16  Faculties &amp; 41 Departments</a:t>
            </a:r>
          </a:p>
          <a:p>
            <a:pPr>
              <a:buFont typeface="Wingdings" pitchFamily="2" charset="2"/>
              <a:buChar char="v"/>
            </a:pPr>
            <a:endParaRPr lang="en-IN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180 Professors &amp;  around 2000 students</a:t>
            </a:r>
          </a:p>
          <a:p>
            <a:pPr>
              <a:buFont typeface="Wingdings" pitchFamily="2" charset="2"/>
              <a:buChar char="v"/>
            </a:pPr>
            <a:endParaRPr lang="en-IN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IN" dirty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University has over 150 affiliated </a:t>
            </a:r>
            <a:r>
              <a:rPr lang="en-IN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colleges</a:t>
            </a:r>
            <a:endParaRPr lang="en-IN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5" name="Picture 4" descr="KU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67" y="5013176"/>
            <a:ext cx="1371281" cy="1440159"/>
          </a:xfrm>
          <a:prstGeom prst="rect">
            <a:avLst/>
          </a:prstGeom>
        </p:spPr>
      </p:pic>
      <p:pic>
        <p:nvPicPr>
          <p:cNvPr id="7" name="Picture 6" descr="k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7384"/>
            <a:ext cx="9144000" cy="1355336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536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IN" sz="4900" b="1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Thiruvananthapuram</a:t>
            </a:r>
            <a:r>
              <a:rPr lang="en-IN" sz="4900" b="1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IN" sz="4000" b="1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(</a:t>
            </a:r>
            <a:r>
              <a:rPr lang="en-US" sz="4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Trivandrum)</a:t>
            </a:r>
            <a:endParaRPr lang="en-IN" sz="4000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700808"/>
            <a:ext cx="7653536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Capital city of Kerala</a:t>
            </a:r>
          </a:p>
          <a:p>
            <a:pPr>
              <a:buFont typeface="Wingdings" pitchFamily="2" charset="2"/>
              <a:buChar char="v"/>
            </a:pPr>
            <a:endParaRPr lang="en-IN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Occupy </a:t>
            </a:r>
            <a:r>
              <a:rPr lang="en-IN" sz="2000" dirty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an important place in ancient 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tradition</a:t>
            </a:r>
          </a:p>
          <a:p>
            <a:pPr>
              <a:buFont typeface="Wingdings" pitchFamily="2" charset="2"/>
              <a:buChar char="v"/>
            </a:pPr>
            <a:endParaRPr lang="en-IN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sz="2000" dirty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 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Folklores </a:t>
            </a:r>
            <a:r>
              <a:rPr lang="en-IN" sz="2000" dirty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and literature of the State of 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Kerala</a:t>
            </a:r>
          </a:p>
          <a:p>
            <a:pPr>
              <a:buFont typeface="Wingdings" pitchFamily="2" charset="2"/>
              <a:buChar char="v"/>
            </a:pPr>
            <a:endParaRPr lang="en-IN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Had </a:t>
            </a:r>
            <a:r>
              <a:rPr lang="en-IN" sz="2000" dirty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a political and cultural history in the early 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past</a:t>
            </a:r>
          </a:p>
          <a:p>
            <a:pPr>
              <a:buFont typeface="Wingdings" pitchFamily="2" charset="2"/>
              <a:buChar char="v"/>
            </a:pPr>
            <a:endParaRPr lang="en-IN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Pleasant Climate (Max. Temp .about 28-30 degrees in Feb)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International Airport- well connected to other cities in India</a:t>
            </a:r>
            <a:endParaRPr lang="en-IN" sz="2000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 descr="KU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67" y="5013176"/>
            <a:ext cx="1371281" cy="144015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Tourist Attractions</a:t>
            </a:r>
            <a:endParaRPr lang="en-IN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80" y="1600200"/>
            <a:ext cx="7452320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Trivandrum </a:t>
            </a:r>
            <a:r>
              <a:rPr lang="en-IN" sz="2000" dirty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district 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holds </a:t>
            </a:r>
            <a:r>
              <a:rPr lang="en-IN" sz="2000" dirty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a number 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of tourist spots</a:t>
            </a:r>
          </a:p>
          <a:p>
            <a:pPr>
              <a:buFont typeface="Wingdings" pitchFamily="2" charset="2"/>
              <a:buChar char="v"/>
            </a:pPr>
            <a:endParaRPr lang="en-IN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Hill stations: </a:t>
            </a:r>
            <a:r>
              <a:rPr lang="en-IN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Ponmudi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</a:t>
            </a:r>
          </a:p>
          <a:p>
            <a:pPr>
              <a:buFont typeface="Wingdings" pitchFamily="2" charset="2"/>
              <a:buChar char="v"/>
            </a:pPr>
            <a:endParaRPr lang="en-IN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Beaches : </a:t>
            </a:r>
            <a:r>
              <a:rPr lang="en-IN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Shanghumugham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IN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Kovalam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IN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Varkala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IN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Aazhimala</a:t>
            </a:r>
            <a:endParaRPr lang="en-IN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en-IN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Lagoons : </a:t>
            </a:r>
            <a:r>
              <a:rPr lang="en-IN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Veli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IN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Poovar</a:t>
            </a:r>
            <a:endParaRPr lang="en-IN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en-IN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Wild </a:t>
            </a:r>
            <a:r>
              <a:rPr lang="en-IN" sz="2000" dirty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life sanctuaries 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: </a:t>
            </a:r>
            <a:r>
              <a:rPr lang="en-IN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Peppara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IN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Agastyakoodam</a:t>
            </a:r>
            <a:endParaRPr lang="en-IN" sz="2000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endParaRPr lang="en-IN" sz="2000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IN" sz="2000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Ayurveda</a:t>
            </a:r>
            <a:r>
              <a:rPr lang="en-IN" sz="2000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centres and massages</a:t>
            </a:r>
          </a:p>
          <a:p>
            <a:pPr>
              <a:buFont typeface="Wingdings" pitchFamily="2" charset="2"/>
              <a:buChar char="v"/>
            </a:pPr>
            <a:endParaRPr lang="en-IN" sz="2000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 descr="KU_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67" y="5013176"/>
            <a:ext cx="1371281" cy="144015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nmud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640064" cy="3480048"/>
          </a:xfrm>
          <a:prstGeom prst="rect">
            <a:avLst/>
          </a:prstGeom>
        </p:spPr>
      </p:pic>
      <p:pic>
        <p:nvPicPr>
          <p:cNvPr id="5" name="Picture 4" descr="kovala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-27384"/>
            <a:ext cx="4499992" cy="3456384"/>
          </a:xfrm>
          <a:prstGeom prst="rect">
            <a:avLst/>
          </a:prstGeom>
        </p:spPr>
      </p:pic>
      <p:pic>
        <p:nvPicPr>
          <p:cNvPr id="7" name="Picture 6" descr="vel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36504" y="3429000"/>
            <a:ext cx="4644008" cy="3429000"/>
          </a:xfrm>
          <a:prstGeom prst="rect">
            <a:avLst/>
          </a:prstGeom>
        </p:spPr>
      </p:pic>
      <p:pic>
        <p:nvPicPr>
          <p:cNvPr id="8" name="Picture 7" descr="trivandrum-varkal-beach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6512" y="3429000"/>
            <a:ext cx="4680520" cy="3429000"/>
          </a:xfrm>
          <a:prstGeom prst="rect">
            <a:avLst/>
          </a:prstGeom>
        </p:spPr>
      </p:pic>
      <p:pic>
        <p:nvPicPr>
          <p:cNvPr id="9" name="Picture 8" descr="shanghumughom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38512" y="2505075"/>
            <a:ext cx="2466975" cy="1847850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Temples</a:t>
            </a:r>
            <a:endParaRPr lang="en-IN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600200"/>
            <a:ext cx="6305128" cy="45259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Sree-Padmanabhaswami</a:t>
            </a:r>
            <a:r>
              <a:rPr lang="en-US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Temple</a:t>
            </a:r>
          </a:p>
          <a:p>
            <a:pPr>
              <a:buFont typeface="Wingdings" pitchFamily="2" charset="2"/>
              <a:buChar char="v"/>
            </a:pPr>
            <a:endParaRPr lang="en-US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Attukal</a:t>
            </a:r>
            <a:r>
              <a:rPr lang="en-US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Devi Temple</a:t>
            </a:r>
          </a:p>
          <a:p>
            <a:pPr>
              <a:buFont typeface="Wingdings" pitchFamily="2" charset="2"/>
              <a:buChar char="v"/>
            </a:pPr>
            <a:endParaRPr lang="en-US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Pazhavangadi</a:t>
            </a:r>
            <a:r>
              <a:rPr lang="en-US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Ganapathi</a:t>
            </a:r>
            <a:r>
              <a:rPr lang="en-US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Temple</a:t>
            </a:r>
          </a:p>
          <a:p>
            <a:pPr>
              <a:buFont typeface="Wingdings" pitchFamily="2" charset="2"/>
              <a:buChar char="v"/>
            </a:pPr>
            <a:endParaRPr lang="en-US" dirty="0" smtClean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Karikkakam</a:t>
            </a:r>
            <a:r>
              <a:rPr lang="en-US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Chamundi</a:t>
            </a:r>
            <a:r>
              <a:rPr lang="en-US" dirty="0" smtClean="0">
                <a:solidFill>
                  <a:srgbClr val="36160C"/>
                </a:solidFill>
                <a:latin typeface="Aharoni" pitchFamily="2" charset="-79"/>
                <a:cs typeface="Aharoni" pitchFamily="2" charset="-79"/>
              </a:rPr>
              <a:t> Temple</a:t>
            </a:r>
          </a:p>
          <a:p>
            <a:pPr>
              <a:buFont typeface="Wingdings" pitchFamily="2" charset="2"/>
              <a:buChar char="v"/>
            </a:pPr>
            <a:endParaRPr lang="en-IN" dirty="0">
              <a:solidFill>
                <a:srgbClr val="36160C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 descr="KU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67" y="5013176"/>
            <a:ext cx="1371281" cy="144015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admatheertham and Sri Padmanabhaswamy temp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6512" y="11207"/>
            <a:ext cx="4608512" cy="3489801"/>
          </a:xfrm>
          <a:prstGeom prst="rect">
            <a:avLst/>
          </a:prstGeom>
        </p:spPr>
      </p:pic>
      <p:pic>
        <p:nvPicPr>
          <p:cNvPr id="8" name="Picture 7" descr="attukal-templ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6512" y="3501008"/>
            <a:ext cx="4608512" cy="3356992"/>
          </a:xfrm>
          <a:prstGeom prst="rect">
            <a:avLst/>
          </a:prstGeom>
        </p:spPr>
      </p:pic>
      <p:pic>
        <p:nvPicPr>
          <p:cNvPr id="9" name="Picture 8" descr="PAZHAVANGAD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1"/>
            <a:ext cx="4601303" cy="3919735"/>
          </a:xfrm>
          <a:prstGeom prst="rect">
            <a:avLst/>
          </a:prstGeom>
        </p:spPr>
      </p:pic>
      <p:pic>
        <p:nvPicPr>
          <p:cNvPr id="10" name="Picture 9" descr="KARIKKAKOM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3429000"/>
            <a:ext cx="4608512" cy="3456384"/>
          </a:xfrm>
          <a:prstGeom prst="rect">
            <a:avLst/>
          </a:prstGeom>
        </p:spPr>
      </p:pic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University of Kerala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chnic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Grayscale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</TotalTime>
  <Words>470</Words>
  <Application>Microsoft Office PowerPoint</Application>
  <PresentationFormat>On-screen Show (4:3)</PresentationFormat>
  <Paragraphs>153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Technic</vt:lpstr>
      <vt:lpstr>CALDAM STEERING COMMITTEE </vt:lpstr>
      <vt:lpstr>CALDAM 2016</vt:lpstr>
      <vt:lpstr>STRUCTURE of CALDAM 2016</vt:lpstr>
      <vt:lpstr>Slide 4</vt:lpstr>
      <vt:lpstr>Thiruvananthapuram (Trivandrum)</vt:lpstr>
      <vt:lpstr>Tourist Attractions</vt:lpstr>
      <vt:lpstr>Slide 7</vt:lpstr>
      <vt:lpstr>Temples</vt:lpstr>
      <vt:lpstr>Slide 9</vt:lpstr>
      <vt:lpstr>Kanyakumari</vt:lpstr>
      <vt:lpstr>Slide 11</vt:lpstr>
      <vt:lpstr>Pre-Conference School</vt:lpstr>
      <vt:lpstr>Slide 13</vt:lpstr>
      <vt:lpstr>Previous Schools</vt:lpstr>
      <vt:lpstr> See you at CALDAM 2016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CALDAM 2016</dc:title>
  <dc:creator>user</dc:creator>
  <cp:lastModifiedBy>user</cp:lastModifiedBy>
  <cp:revision>55</cp:revision>
  <dcterms:created xsi:type="dcterms:W3CDTF">2015-02-07T05:13:37Z</dcterms:created>
  <dcterms:modified xsi:type="dcterms:W3CDTF">2015-02-08T04:28:48Z</dcterms:modified>
</cp:coreProperties>
</file>