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5" r:id="rId3"/>
    <p:sldId id="272" r:id="rId4"/>
    <p:sldId id="273" r:id="rId5"/>
    <p:sldId id="274" r:id="rId6"/>
    <p:sldId id="328" r:id="rId7"/>
    <p:sldId id="298" r:id="rId8"/>
    <p:sldId id="299" r:id="rId9"/>
    <p:sldId id="277" r:id="rId10"/>
    <p:sldId id="297" r:id="rId11"/>
    <p:sldId id="314" r:id="rId12"/>
    <p:sldId id="330" r:id="rId13"/>
    <p:sldId id="331" r:id="rId14"/>
    <p:sldId id="329" r:id="rId15"/>
    <p:sldId id="312" r:id="rId16"/>
    <p:sldId id="332" r:id="rId17"/>
    <p:sldId id="315" r:id="rId18"/>
    <p:sldId id="317" r:id="rId19"/>
    <p:sldId id="316" r:id="rId20"/>
    <p:sldId id="318" r:id="rId21"/>
    <p:sldId id="319" r:id="rId22"/>
    <p:sldId id="321" r:id="rId23"/>
    <p:sldId id="301" r:id="rId24"/>
    <p:sldId id="322" r:id="rId25"/>
    <p:sldId id="324" r:id="rId26"/>
    <p:sldId id="326" r:id="rId27"/>
    <p:sldId id="327" r:id="rId28"/>
    <p:sldId id="323" r:id="rId29"/>
    <p:sldId id="300" r:id="rId30"/>
    <p:sldId id="275" r:id="rId31"/>
    <p:sldId id="279" r:id="rId32"/>
    <p:sldId id="296" r:id="rId33"/>
    <p:sldId id="333" r:id="rId34"/>
    <p:sldId id="334" r:id="rId35"/>
    <p:sldId id="335" r:id="rId36"/>
    <p:sldId id="33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000099"/>
    <a:srgbClr val="800000"/>
    <a:srgbClr val="000066"/>
    <a:srgbClr val="003399"/>
    <a:srgbClr val="00FFFF"/>
    <a:srgbClr val="FF00FF"/>
    <a:srgbClr val="00CCFF"/>
    <a:srgbClr val="0000CC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19" autoAdjust="0"/>
  </p:normalViewPr>
  <p:slideViewPr>
    <p:cSldViewPr snapToGrid="0">
      <p:cViewPr varScale="1">
        <p:scale>
          <a:sx n="63" d="100"/>
          <a:sy n="63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D4745-55AC-4F79-8C96-3B249A35F74B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5AA5DD-D546-4DD2-8C9E-15D2943686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914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7DC9DD-AD00-497A-8F90-C0227B95095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947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 smtClean="0">
                <a:latin typeface="Arial" panose="020B0604020202020204" pitchFamily="34" charset="0"/>
              </a:rPr>
              <a:t>[2] S. L. </a:t>
            </a:r>
            <a:r>
              <a:rPr lang="en-US" altLang="en-US" sz="1200" dirty="0" err="1" smtClean="0">
                <a:latin typeface="Arial" panose="020B0604020202020204" pitchFamily="34" charset="0"/>
              </a:rPr>
              <a:t>Bezrukov</a:t>
            </a:r>
            <a:r>
              <a:rPr lang="en-US" altLang="en-US" sz="1200" dirty="0" smtClean="0">
                <a:latin typeface="Arial" panose="020B0604020202020204" pitchFamily="34" charset="0"/>
              </a:rPr>
              <a:t>, J. D. Chavez, L. H. Harper, M. </a:t>
            </a:r>
            <a:r>
              <a:rPr lang="en-US" altLang="en-US" sz="1200" dirty="0" err="1" smtClean="0">
                <a:latin typeface="Arial" panose="020B0604020202020204" pitchFamily="34" charset="0"/>
              </a:rPr>
              <a:t>Röttger</a:t>
            </a:r>
            <a:r>
              <a:rPr lang="en-US" altLang="en-US" sz="1200" dirty="0" smtClean="0">
                <a:latin typeface="Arial" panose="020B0604020202020204" pitchFamily="34" charset="0"/>
              </a:rPr>
              <a:t> and U. P. Schroeder, The congestion of n-cube layout on a rectangular grid, Discrete Mathematics, 213 (2000), 13 - 19.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AA5DD-D546-4DD2-8C9E-15D2943686A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37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AA5DD-D546-4DD2-8C9E-15D2943686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634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7950" y="750888"/>
            <a:ext cx="6575425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BA4B1B-5756-4042-8A60-C3BFD6E20E2D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843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8C23C3-FEB6-4FC3-8B82-5EB4F7BA0DC1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610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 smtClean="0">
                <a:latin typeface="Arial" panose="020B0604020202020204" pitchFamily="34" charset="0"/>
              </a:rPr>
              <a:t>[1] L. H. Harper, Global Methods for Combinatorial isoperimetric Problems, Cambridge University Press, 2004.</a:t>
            </a:r>
            <a:endParaRPr lang="en-US" altLang="en-US" sz="1200" dirty="0" smtClean="0">
              <a:latin typeface="+mn-lt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b="0" dirty="0" smtClean="0">
                <a:latin typeface="Arial" panose="020B0604020202020204" pitchFamily="34" charset="0"/>
              </a:rPr>
              <a:t>[1] P. Manuel, I. </a:t>
            </a:r>
            <a:r>
              <a:rPr lang="en-US" altLang="en-US" sz="1200" b="0" dirty="0" err="1" smtClean="0">
                <a:latin typeface="Arial" panose="020B0604020202020204" pitchFamily="34" charset="0"/>
              </a:rPr>
              <a:t>Rajasingh</a:t>
            </a:r>
            <a:r>
              <a:rPr lang="en-US" altLang="en-US" sz="1200" b="0" dirty="0" smtClean="0">
                <a:latin typeface="Arial" panose="020B0604020202020204" pitchFamily="34" charset="0"/>
              </a:rPr>
              <a:t>, B. </a:t>
            </a:r>
            <a:r>
              <a:rPr lang="en-US" altLang="en-US" sz="1200" b="0" dirty="0" err="1" smtClean="0">
                <a:latin typeface="Arial" panose="020B0604020202020204" pitchFamily="34" charset="0"/>
              </a:rPr>
              <a:t>Rajan</a:t>
            </a:r>
            <a:r>
              <a:rPr lang="en-US" altLang="en-US" sz="1200" b="0" dirty="0" smtClean="0">
                <a:latin typeface="Arial" panose="020B0604020202020204" pitchFamily="34" charset="0"/>
              </a:rPr>
              <a:t> and H. Mercy, Exact Wirelength of Hypercube on a Grid, Discrete Applied Mathematics, 157 (2009), no. 7, 1486 - 1495.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AA5DD-D546-4DD2-8C9E-15D2943686A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30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CC(G, T</a:t>
            </a:r>
            <a:r>
              <a:rPr lang="en-US" altLang="en-US" baseline="-2500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22; CC(G, T</a:t>
            </a:r>
            <a:r>
              <a:rPr lang="en-US" altLang="en-US" baseline="-2500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16; CC(G, T</a:t>
            </a:r>
            <a:r>
              <a:rPr lang="en-US" altLang="en-US" baseline="-2500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16, CC(G, T</a:t>
            </a:r>
            <a:r>
              <a:rPr lang="en-US" altLang="en-US" baseline="-2500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12</a:t>
            </a:r>
          </a:p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22532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6D13AF3-879E-4386-8DBD-4B8DB5C42CA4}" type="datetime1">
              <a:rPr kumimoji="0" lang="en-US" altLang="en-US" sz="1200" smtClean="0"/>
              <a:pPr/>
              <a:t>2/9/2015</a:t>
            </a:fld>
            <a:endParaRPr kumimoji="0" lang="en-US" altLang="en-US" sz="1200" smtClean="0"/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923DF77-E37F-42F7-B22D-C8B1F9165B33}" type="slidenum">
              <a:rPr kumimoji="0" lang="ar-SA" altLang="en-US" sz="1200"/>
              <a:pPr/>
              <a:t>24</a:t>
            </a:fld>
            <a:endParaRPr kumimoji="0"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4418666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CC(G, T</a:t>
            </a:r>
            <a:r>
              <a:rPr lang="en-US" altLang="en-US" baseline="-2500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22; CC(G, T</a:t>
            </a:r>
            <a:r>
              <a:rPr lang="en-US" altLang="en-US" baseline="-2500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16; CC(G, T</a:t>
            </a:r>
            <a:r>
              <a:rPr lang="en-US" altLang="en-US" baseline="-2500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16, CC(G, T</a:t>
            </a:r>
            <a:r>
              <a:rPr lang="en-US" altLang="en-US" baseline="-2500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12</a:t>
            </a:r>
          </a:p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22532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6D13AF3-879E-4386-8DBD-4B8DB5C42CA4}" type="datetime1">
              <a:rPr kumimoji="0" lang="en-US" altLang="en-US" sz="1200" smtClean="0"/>
              <a:pPr/>
              <a:t>2/9/2015</a:t>
            </a:fld>
            <a:endParaRPr kumimoji="0" lang="en-US" altLang="en-US" sz="1200" smtClean="0"/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923DF77-E37F-42F7-B22D-C8B1F9165B33}" type="slidenum">
              <a:rPr kumimoji="0" lang="ar-SA" altLang="en-US" sz="1200"/>
              <a:pPr/>
              <a:t>25</a:t>
            </a:fld>
            <a:endParaRPr kumimoji="0"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95405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B1136-B5C9-4AC0-AE86-B91326C01A9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For convenience we take the mapping as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. First consider the edge (1,2) of G. Under this mapping the edge (1,2) is mapped onto the path 1,4,2. The length of this path is 2.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also say that the edge (1,2) of G has been stretched or dilated over the path 1,4; 4,2 in H. From the computer science point of view, if it takes one unit of time to transfer data between processor 1 and processor 2 in G, then it takes 2 units of time to transfer data between processors 1 and 2 in H.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calculate the stretch of every edge of G in H under f. The maximum stretch is called the dilation of the embedding f.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The sum of all the dilations is the dilation-sum of the embedding f.</a:t>
            </a:r>
          </a:p>
        </p:txBody>
      </p:sp>
    </p:spTree>
    <p:extLst>
      <p:ext uri="{BB962C8B-B14F-4D97-AF65-F5344CB8AC3E}">
        <p14:creationId xmlns:p14="http://schemas.microsoft.com/office/powerpoint/2010/main" val="3688782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B1136-B5C9-4AC0-AE86-B91326C01A9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For convenience we take the mapping as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. First consider the edge (1,2) of G. Under this mapping the edge (1,2) is mapped onto the path 1,4,2. The length of this path is 2.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also say that the edge (1,2) of G has been stretched or dilated over the path 1,4; 4,2 in H. From the computer science point of view, if it takes one unit of time to transfer data between processor 1 and processor 2 in G, then it takes 2 units of time to transfer data between processors 1 and 2 in H.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calculate the stretch of every edge of G in H under f. The maximum stretch is called the dilation of the embedding f.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The sum of all the dilations is the dilation-sum of the embedding f.</a:t>
            </a:r>
          </a:p>
        </p:txBody>
      </p:sp>
    </p:spTree>
    <p:extLst>
      <p:ext uri="{BB962C8B-B14F-4D97-AF65-F5344CB8AC3E}">
        <p14:creationId xmlns:p14="http://schemas.microsoft.com/office/powerpoint/2010/main" val="21630642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B1136-B5C9-4AC0-AE86-B91326C01A9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For convenience we take the mapping as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. First consider the edge (1,2) of G. Under this mapping the edge (1,2) is mapped onto the path 1,4,2. The length of this path is 2.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also say that the edge (1,2) of G has been stretched or dilated over the path 1,4; 4,2 in H. From the computer science point of view, if it takes one unit of time to transfer data between processor 1 and processor 2 in G, then it takes 2 units of time to transfer data between processors 1 and 2 in H.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calculate the stretch of every edge of G in H under f. The maximum stretch is called the dilation of the embedding f.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The sum of all the dilations is the dilation-sum of the embedding f.</a:t>
            </a:r>
          </a:p>
        </p:txBody>
      </p:sp>
    </p:spTree>
    <p:extLst>
      <p:ext uri="{BB962C8B-B14F-4D97-AF65-F5344CB8AC3E}">
        <p14:creationId xmlns:p14="http://schemas.microsoft.com/office/powerpoint/2010/main" val="364565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B1136-B5C9-4AC0-AE86-B91326C01A9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For convenience we take the mapping as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. First consider the edge (1,2) of G. Under this mapping the edge (1,2) is mapped onto the path 1,4,2. The length of this path is 2.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also say that the edge (1,2) of G has been stretched or dilated over the path 1,4; 4,2 in H. From the computer science point of view, if it takes one unit of time to transfer data between processor 1 and processor 2 in G, then it takes 2 units of time to transfer data between processors 1 and 2 in H.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calculate the stretch of every edge of G in H under f. The maximum stretch is called the dilation of the embedding f.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The sum of all the dilations is the dilation-sum of the embedding f.</a:t>
            </a:r>
          </a:p>
        </p:txBody>
      </p:sp>
    </p:spTree>
    <p:extLst>
      <p:ext uri="{BB962C8B-B14F-4D97-AF65-F5344CB8AC3E}">
        <p14:creationId xmlns:p14="http://schemas.microsoft.com/office/powerpoint/2010/main" val="1431521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6A39AC-151A-47C5-8F13-E4BDABE6DA3F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32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9483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BA6034-D2C7-4FC6-9966-018D9A5E302F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34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355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B88AC47-CDB5-42D6-921A-6447A39267AD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35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0013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35C929-2FDB-4AFB-898B-AC1383AE20D0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36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42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B1136-B5C9-4AC0-AE86-B91326C01A9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For convenience we take the mapping as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. First consider the edge (1,2) of G. Under this mapping the edge (1,2) is mapped onto the path 1,4,2. The length of this path is 2.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also say that the edge (1,2) of G has been stretched or dilated over the path 1,4; 4,2 in H. From the computer science point of view, if it takes one unit of time to transfer data between processor 1 and processor 2 in G, then it takes 2 units of time to transfer data between processors 1 and 2 in H.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calculate the stretch of every edge of G in H under f. The maximum stretch is called the dilation of the embedding f.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The sum of all the dilations is the dilation-sum of the embedding f.</a:t>
            </a:r>
          </a:p>
        </p:txBody>
      </p:sp>
    </p:spTree>
    <p:extLst>
      <p:ext uri="{BB962C8B-B14F-4D97-AF65-F5344CB8AC3E}">
        <p14:creationId xmlns:p14="http://schemas.microsoft.com/office/powerpoint/2010/main" val="136072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B1136-B5C9-4AC0-AE86-B91326C01A9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For convenience we take the mapping as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. First consider the edge (1,2) of G. Under this mapping the edge (1,2) is mapped onto the path 1,4,2. The length of this path is 2.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also say that the edge (1,2) of G has been stretched or dilated over the path 1,4; 4,2 in H. From the computer science point of view, if it takes one unit of time to transfer data between processor 1 and processor 2 in G, then it takes 2 units of time to transfer data between processors 1 and 2 in H.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calculate the stretch of every edge of G in H under f. The maximum stretch is called the dilation of the embedding f.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The sum of all the dilations is the dilation-sum of the embedding f.</a:t>
            </a:r>
          </a:p>
        </p:txBody>
      </p:sp>
    </p:spTree>
    <p:extLst>
      <p:ext uri="{BB962C8B-B14F-4D97-AF65-F5344CB8AC3E}">
        <p14:creationId xmlns:p14="http://schemas.microsoft.com/office/powerpoint/2010/main" val="3243270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8E467F-EDFE-4AF6-ADB6-1A909054FD7E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363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B1136-B5C9-4AC0-AE86-B91326C01A9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For convenience we take the mapping as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. First consider the edge (1,2) of G. Under this mapping the edge (1,2) is mapped onto the path 1,4,2. The length of this path is 2.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also say that the edge (1,2) of G has been stretched or dilated over the path 1,4; 4,2 in H. From the computer science point of view, if it takes one unit of time to transfer data between processor 1 and processor 2 in G, then it takes 2 units of time to transfer data between processors 1 and 2 in H.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calculate the stretch of every edge of G in H under f. The maximum stretch is called the dilation of the embedding f.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The sum of all the dilations is the dilation-sum of the embedding f.</a:t>
            </a:r>
          </a:p>
        </p:txBody>
      </p:sp>
    </p:spTree>
    <p:extLst>
      <p:ext uri="{BB962C8B-B14F-4D97-AF65-F5344CB8AC3E}">
        <p14:creationId xmlns:p14="http://schemas.microsoft.com/office/powerpoint/2010/main" val="365969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B1136-B5C9-4AC0-AE86-B91326C01A9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For convenience we take the mapping as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. First consider the edge (1,2) of G. Under this mapping the edge (1,2) is mapped onto the path 1,4,2. The length of this path is 2.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also say that the edge (1,2) of G has been stretched or dilated over the path 1,4; 4,2 in H. From the computer science point of view, if it takes one unit of time to transfer data between processor 1 and processor 2 in G, then it takes 2 units of time to transfer data between processors 1 and 2 in H.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calculate the stretch of every edge of G in H under f. The maximum stretch is called the dilation of the embedding f.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The sum of all the dilations is the dilation-sum of the embedding f.</a:t>
            </a:r>
          </a:p>
        </p:txBody>
      </p:sp>
    </p:spTree>
    <p:extLst>
      <p:ext uri="{BB962C8B-B14F-4D97-AF65-F5344CB8AC3E}">
        <p14:creationId xmlns:p14="http://schemas.microsoft.com/office/powerpoint/2010/main" val="907181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B1136-B5C9-4AC0-AE86-B91326C01A9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For convenience we take the mapping as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. First consider the edge (1,2) of G. Under this mapping the edge (1,2) is mapped onto the path 1,4,2. The length of this path is 2.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also say that the edge (1,2) of G has been stretched or dilated over the path 1,4; 4,2 in H. From the computer science point of view, if it takes one unit of time to transfer data between processor 1 and processor 2 in G, then it takes 2 units of time to transfer data between processors 1 and 2 in H.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We calculate the stretch of every edge of G in H under f. The maximum stretch is called the dilation of the embedding f.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The sum of all the dilations is the dilation-sum of the embedding f.</a:t>
            </a:r>
          </a:p>
        </p:txBody>
      </p:sp>
    </p:spTree>
    <p:extLst>
      <p:ext uri="{BB962C8B-B14F-4D97-AF65-F5344CB8AC3E}">
        <p14:creationId xmlns:p14="http://schemas.microsoft.com/office/powerpoint/2010/main" val="3392614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6A39AC-151A-47C5-8F13-E4BDABE6DA3F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826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0333-7747-4C2F-A247-F06AF3B066F3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ED12-A84E-4BBC-BBF1-5614DBDF7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8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0333-7747-4C2F-A247-F06AF3B066F3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ED12-A84E-4BBC-BBF1-5614DBDF7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01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0333-7747-4C2F-A247-F06AF3B066F3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ED12-A84E-4BBC-BBF1-5614DBDF7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301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525"/>
            <a:ext cx="12192000" cy="803275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12800"/>
            <a:ext cx="12192000" cy="6045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40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764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0333-7747-4C2F-A247-F06AF3B066F3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ED12-A84E-4BBC-BBF1-5614DBDF7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87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0333-7747-4C2F-A247-F06AF3B066F3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ED12-A84E-4BBC-BBF1-5614DBDF7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61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0333-7747-4C2F-A247-F06AF3B066F3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ED12-A84E-4BBC-BBF1-5614DBDF7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69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0333-7747-4C2F-A247-F06AF3B066F3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ED12-A84E-4BBC-BBF1-5614DBDF7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0333-7747-4C2F-A247-F06AF3B066F3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ED12-A84E-4BBC-BBF1-5614DBDF7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13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0333-7747-4C2F-A247-F06AF3B066F3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ED12-A84E-4BBC-BBF1-5614DBDF7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0333-7747-4C2F-A247-F06AF3B066F3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ED12-A84E-4BBC-BBF1-5614DBDF7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18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D0333-7747-4C2F-A247-F06AF3B066F3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5ED12-A84E-4BBC-BBF1-5614DBDF7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6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3600" dirty="0">
                <a:solidFill>
                  <a:srgbClr val="800000"/>
                </a:solidFill>
                <a:latin typeface="Times New Roman" pitchFamily="18" charset="0"/>
              </a:rPr>
              <a:t>A  Tight  Bound for Congestion  of an </a:t>
            </a:r>
            <a:r>
              <a:rPr lang="en-IN" sz="3600" dirty="0" smtClean="0">
                <a:solidFill>
                  <a:srgbClr val="800000"/>
                </a:solidFill>
                <a:latin typeface="Times New Roman" pitchFamily="18" charset="0"/>
              </a:rPr>
              <a:t>Embedding</a:t>
            </a:r>
            <a:endParaRPr lang="en-US" sz="3600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023" y="3602038"/>
            <a:ext cx="11163869" cy="1655762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Paul Manuel, </a:t>
            </a:r>
            <a:r>
              <a:rPr lang="en-US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Indra</a:t>
            </a:r>
            <a:r>
              <a:rPr lang="en-US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Rajasingh</a:t>
            </a:r>
            <a:r>
              <a:rPr lang="en-US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Sundara</a:t>
            </a:r>
            <a:r>
              <a:rPr lang="en-US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Rajan</a:t>
            </a:r>
            <a:r>
              <a:rPr lang="en-US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R, </a:t>
            </a:r>
            <a:r>
              <a:rPr lang="en-US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Parthiban</a:t>
            </a:r>
            <a:r>
              <a:rPr lang="en-US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 and </a:t>
            </a:r>
            <a:r>
              <a:rPr lang="en-US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Rajalaxmi</a:t>
            </a:r>
            <a:r>
              <a:rPr lang="en-US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T.M</a:t>
            </a:r>
            <a:r>
              <a:rPr lang="en-US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Information Science</a:t>
            </a:r>
          </a:p>
          <a:p>
            <a:r>
              <a:rPr lang="en-US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College of Computing Sciences and Engineering</a:t>
            </a:r>
          </a:p>
          <a:p>
            <a:r>
              <a:rPr lang="en-US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Kuwait University</a:t>
            </a:r>
            <a:endParaRPr lang="en-US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944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5"/>
          <p:cNvSpPr>
            <a:spLocks noGrp="1"/>
          </p:cNvSpPr>
          <p:nvPr>
            <p:ph type="title"/>
          </p:nvPr>
        </p:nvSpPr>
        <p:spPr>
          <a:xfrm>
            <a:off x="2988859" y="65963"/>
            <a:ext cx="6578221" cy="7921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The </a:t>
            </a:r>
            <a:r>
              <a:rPr lang="en-US" dirty="0"/>
              <a:t>C</a:t>
            </a:r>
            <a:r>
              <a:rPr lang="en-US" dirty="0" smtClean="0"/>
              <a:t>ongestion Problem is NP-Complete</a:t>
            </a:r>
            <a:endParaRPr lang="en-US" dirty="0"/>
          </a:p>
        </p:txBody>
      </p:sp>
      <p:sp>
        <p:nvSpPr>
          <p:cNvPr id="27651" name="Text Box 7"/>
          <p:cNvSpPr txBox="1">
            <a:spLocks noChangeArrowheads="1"/>
          </p:cNvSpPr>
          <p:nvPr/>
        </p:nvSpPr>
        <p:spPr bwMode="auto">
          <a:xfrm>
            <a:off x="2286000" y="1981200"/>
            <a:ext cx="746760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congestion problem</a:t>
            </a:r>
            <a:r>
              <a:rPr lang="en-US" alt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 graph </a:t>
            </a:r>
            <a:r>
              <a:rPr lang="en-US" altLang="en-US" sz="26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into </a:t>
            </a:r>
            <a:r>
              <a:rPr lang="en-US" altLang="en-US" sz="26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to find an embedding of </a:t>
            </a:r>
            <a:r>
              <a:rPr lang="en-US" altLang="en-US" sz="26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into </a:t>
            </a:r>
            <a:r>
              <a:rPr lang="en-US" altLang="en-US" sz="26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that induces minimum 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congestion 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EC(</a:t>
            </a:r>
            <a:r>
              <a:rPr lang="en-US" altLang="en-US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6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Congestion Problem 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NP- Complete *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1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M. R. </a:t>
            </a:r>
            <a:r>
              <a:rPr lang="en-US" altLang="en-US" sz="1800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Garey</a:t>
            </a:r>
            <a:r>
              <a:rPr lang="en-US" altLang="en-US" sz="1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D. S. Johnson and R. L. </a:t>
            </a:r>
            <a:r>
              <a:rPr lang="en-US" altLang="en-US" sz="1800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Stockmeyer</a:t>
            </a:r>
            <a:r>
              <a:rPr lang="en-US" altLang="en-US" sz="1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simplified NP-complete </a:t>
            </a:r>
            <a:r>
              <a:rPr lang="en-US" altLang="en-US" sz="1800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probems</a:t>
            </a:r>
            <a:r>
              <a:rPr lang="en-US" altLang="en-US" sz="1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</a:t>
            </a:r>
            <a:r>
              <a:rPr lang="en-US" altLang="en-US" sz="1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6th ACM </a:t>
            </a:r>
            <a:r>
              <a:rPr lang="en-US" altLang="en-US" sz="1800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</a:t>
            </a:r>
            <a:r>
              <a:rPr lang="en-US" altLang="en-US" sz="1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Theory </a:t>
            </a:r>
            <a:r>
              <a:rPr lang="en-US" altLang="en-US" sz="1800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</a:t>
            </a:r>
            <a:r>
              <a:rPr lang="en-US" altLang="en-US" sz="18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(1974), 47--63.</a:t>
            </a:r>
            <a:endParaRPr lang="en-US" altLang="en-US" sz="1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75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4999" y="98425"/>
            <a:ext cx="8229600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Hypercube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8851" name="Line 3"/>
          <p:cNvSpPr>
            <a:spLocks noChangeShapeType="1"/>
          </p:cNvSpPr>
          <p:nvPr/>
        </p:nvSpPr>
        <p:spPr bwMode="auto">
          <a:xfrm>
            <a:off x="4953000" y="2590800"/>
            <a:ext cx="1588" cy="1447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2" name="Line 4"/>
          <p:cNvSpPr>
            <a:spLocks noChangeShapeType="1"/>
          </p:cNvSpPr>
          <p:nvPr/>
        </p:nvSpPr>
        <p:spPr bwMode="auto">
          <a:xfrm>
            <a:off x="3429000" y="4038600"/>
            <a:ext cx="1447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3" name="Line 5"/>
          <p:cNvSpPr>
            <a:spLocks noChangeShapeType="1"/>
          </p:cNvSpPr>
          <p:nvPr/>
        </p:nvSpPr>
        <p:spPr bwMode="auto">
          <a:xfrm>
            <a:off x="3505200" y="2590800"/>
            <a:ext cx="1447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4" name="Line 6"/>
          <p:cNvSpPr>
            <a:spLocks noChangeShapeType="1"/>
          </p:cNvSpPr>
          <p:nvPr/>
        </p:nvSpPr>
        <p:spPr bwMode="auto">
          <a:xfrm>
            <a:off x="4114800" y="3276600"/>
            <a:ext cx="0" cy="1447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5" name="Line 7"/>
          <p:cNvSpPr>
            <a:spLocks noChangeShapeType="1"/>
          </p:cNvSpPr>
          <p:nvPr/>
        </p:nvSpPr>
        <p:spPr bwMode="auto">
          <a:xfrm>
            <a:off x="5638800" y="3276600"/>
            <a:ext cx="1588" cy="1447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6" name="Line 8"/>
          <p:cNvSpPr>
            <a:spLocks noChangeShapeType="1"/>
          </p:cNvSpPr>
          <p:nvPr/>
        </p:nvSpPr>
        <p:spPr bwMode="auto">
          <a:xfrm>
            <a:off x="4114800" y="4724400"/>
            <a:ext cx="1447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7" name="Line 9"/>
          <p:cNvSpPr>
            <a:spLocks noChangeShapeType="1"/>
          </p:cNvSpPr>
          <p:nvPr/>
        </p:nvSpPr>
        <p:spPr bwMode="auto">
          <a:xfrm>
            <a:off x="4191000" y="3276600"/>
            <a:ext cx="1447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8" name="Line 10"/>
          <p:cNvSpPr>
            <a:spLocks noChangeShapeType="1"/>
          </p:cNvSpPr>
          <p:nvPr/>
        </p:nvSpPr>
        <p:spPr bwMode="auto">
          <a:xfrm>
            <a:off x="3429000" y="2590800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9" name="Line 11"/>
          <p:cNvSpPr>
            <a:spLocks noChangeShapeType="1"/>
          </p:cNvSpPr>
          <p:nvPr/>
        </p:nvSpPr>
        <p:spPr bwMode="auto">
          <a:xfrm>
            <a:off x="3429000" y="4038600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0" name="Line 12"/>
          <p:cNvSpPr>
            <a:spLocks noChangeShapeType="1"/>
          </p:cNvSpPr>
          <p:nvPr/>
        </p:nvSpPr>
        <p:spPr bwMode="auto">
          <a:xfrm>
            <a:off x="4953000" y="2590800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1" name="Line 13"/>
          <p:cNvSpPr>
            <a:spLocks noChangeShapeType="1"/>
          </p:cNvSpPr>
          <p:nvPr/>
        </p:nvSpPr>
        <p:spPr bwMode="auto">
          <a:xfrm>
            <a:off x="4876800" y="3962400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2" name="Line 14"/>
          <p:cNvSpPr>
            <a:spLocks noChangeShapeType="1"/>
          </p:cNvSpPr>
          <p:nvPr/>
        </p:nvSpPr>
        <p:spPr bwMode="auto">
          <a:xfrm>
            <a:off x="7391400" y="2667000"/>
            <a:ext cx="0" cy="1447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3" name="Line 15"/>
          <p:cNvSpPr>
            <a:spLocks noChangeShapeType="1"/>
          </p:cNvSpPr>
          <p:nvPr/>
        </p:nvSpPr>
        <p:spPr bwMode="auto">
          <a:xfrm>
            <a:off x="8915400" y="2667000"/>
            <a:ext cx="1588" cy="1447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4" name="Line 16"/>
          <p:cNvSpPr>
            <a:spLocks noChangeShapeType="1"/>
          </p:cNvSpPr>
          <p:nvPr/>
        </p:nvSpPr>
        <p:spPr bwMode="auto">
          <a:xfrm>
            <a:off x="7391400" y="4114800"/>
            <a:ext cx="1447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5" name="Line 17"/>
          <p:cNvSpPr>
            <a:spLocks noChangeShapeType="1"/>
          </p:cNvSpPr>
          <p:nvPr/>
        </p:nvSpPr>
        <p:spPr bwMode="auto">
          <a:xfrm>
            <a:off x="7467600" y="2667000"/>
            <a:ext cx="1447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6" name="Line 18"/>
          <p:cNvSpPr>
            <a:spLocks noChangeShapeType="1"/>
          </p:cNvSpPr>
          <p:nvPr/>
        </p:nvSpPr>
        <p:spPr bwMode="auto">
          <a:xfrm>
            <a:off x="8077200" y="3352800"/>
            <a:ext cx="0" cy="1447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7" name="Line 19"/>
          <p:cNvSpPr>
            <a:spLocks noChangeShapeType="1"/>
          </p:cNvSpPr>
          <p:nvPr/>
        </p:nvSpPr>
        <p:spPr bwMode="auto">
          <a:xfrm>
            <a:off x="9601200" y="3352800"/>
            <a:ext cx="1588" cy="1447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8" name="Line 20"/>
          <p:cNvSpPr>
            <a:spLocks noChangeShapeType="1"/>
          </p:cNvSpPr>
          <p:nvPr/>
        </p:nvSpPr>
        <p:spPr bwMode="auto">
          <a:xfrm>
            <a:off x="8077200" y="4800600"/>
            <a:ext cx="1447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9" name="Line 21"/>
          <p:cNvSpPr>
            <a:spLocks noChangeShapeType="1"/>
          </p:cNvSpPr>
          <p:nvPr/>
        </p:nvSpPr>
        <p:spPr bwMode="auto">
          <a:xfrm>
            <a:off x="8153400" y="3352800"/>
            <a:ext cx="1447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70" name="Line 22"/>
          <p:cNvSpPr>
            <a:spLocks noChangeShapeType="1"/>
          </p:cNvSpPr>
          <p:nvPr/>
        </p:nvSpPr>
        <p:spPr bwMode="auto">
          <a:xfrm>
            <a:off x="7391400" y="2667000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71" name="Line 23"/>
          <p:cNvSpPr>
            <a:spLocks noChangeShapeType="1"/>
          </p:cNvSpPr>
          <p:nvPr/>
        </p:nvSpPr>
        <p:spPr bwMode="auto">
          <a:xfrm>
            <a:off x="7391400" y="4114800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72" name="Line 24"/>
          <p:cNvSpPr>
            <a:spLocks noChangeShapeType="1"/>
          </p:cNvSpPr>
          <p:nvPr/>
        </p:nvSpPr>
        <p:spPr bwMode="auto">
          <a:xfrm>
            <a:off x="8915400" y="2667000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73" name="Line 25"/>
          <p:cNvSpPr>
            <a:spLocks noChangeShapeType="1"/>
          </p:cNvSpPr>
          <p:nvPr/>
        </p:nvSpPr>
        <p:spPr bwMode="auto">
          <a:xfrm>
            <a:off x="8839200" y="4038600"/>
            <a:ext cx="6858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74" name="Freeform 26"/>
          <p:cNvSpPr>
            <a:spLocks/>
          </p:cNvSpPr>
          <p:nvPr/>
        </p:nvSpPr>
        <p:spPr bwMode="auto">
          <a:xfrm>
            <a:off x="4114800" y="2895600"/>
            <a:ext cx="3962400" cy="381000"/>
          </a:xfrm>
          <a:custGeom>
            <a:avLst/>
            <a:gdLst>
              <a:gd name="T0" fmla="*/ 0 w 2496"/>
              <a:gd name="T1" fmla="*/ 338667 h 432"/>
              <a:gd name="T2" fmla="*/ 2133600 w 2496"/>
              <a:gd name="T3" fmla="*/ 0 h 432"/>
              <a:gd name="T4" fmla="*/ 3962400 w 2496"/>
              <a:gd name="T5" fmla="*/ 381000 h 432"/>
              <a:gd name="T6" fmla="*/ 0 60000 65536"/>
              <a:gd name="T7" fmla="*/ 0 60000 65536"/>
              <a:gd name="T8" fmla="*/ 0 60000 65536"/>
              <a:gd name="T9" fmla="*/ 0 w 2496"/>
              <a:gd name="T10" fmla="*/ 0 h 432"/>
              <a:gd name="T11" fmla="*/ 2496 w 2496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96" h="432">
                <a:moveTo>
                  <a:pt x="0" y="384"/>
                </a:moveTo>
                <a:lnTo>
                  <a:pt x="1344" y="0"/>
                </a:lnTo>
                <a:lnTo>
                  <a:pt x="2496" y="43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875" name="Freeform 27"/>
          <p:cNvSpPr>
            <a:spLocks/>
          </p:cNvSpPr>
          <p:nvPr/>
        </p:nvSpPr>
        <p:spPr bwMode="auto">
          <a:xfrm>
            <a:off x="5638800" y="2895600"/>
            <a:ext cx="3962400" cy="381000"/>
          </a:xfrm>
          <a:custGeom>
            <a:avLst/>
            <a:gdLst>
              <a:gd name="T0" fmla="*/ 0 w 2496"/>
              <a:gd name="T1" fmla="*/ 338667 h 432"/>
              <a:gd name="T2" fmla="*/ 2133600 w 2496"/>
              <a:gd name="T3" fmla="*/ 0 h 432"/>
              <a:gd name="T4" fmla="*/ 3962400 w 2496"/>
              <a:gd name="T5" fmla="*/ 381000 h 432"/>
              <a:gd name="T6" fmla="*/ 0 60000 65536"/>
              <a:gd name="T7" fmla="*/ 0 60000 65536"/>
              <a:gd name="T8" fmla="*/ 0 60000 65536"/>
              <a:gd name="T9" fmla="*/ 0 w 2496"/>
              <a:gd name="T10" fmla="*/ 0 h 432"/>
              <a:gd name="T11" fmla="*/ 2496 w 2496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96" h="432">
                <a:moveTo>
                  <a:pt x="0" y="384"/>
                </a:moveTo>
                <a:lnTo>
                  <a:pt x="1344" y="0"/>
                </a:lnTo>
                <a:lnTo>
                  <a:pt x="2496" y="43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876" name="Freeform 28"/>
          <p:cNvSpPr>
            <a:spLocks/>
          </p:cNvSpPr>
          <p:nvPr/>
        </p:nvSpPr>
        <p:spPr bwMode="auto">
          <a:xfrm rot="10800000">
            <a:off x="4038600" y="4800600"/>
            <a:ext cx="3962400" cy="381000"/>
          </a:xfrm>
          <a:custGeom>
            <a:avLst/>
            <a:gdLst>
              <a:gd name="T0" fmla="*/ 0 w 2496"/>
              <a:gd name="T1" fmla="*/ 338667 h 432"/>
              <a:gd name="T2" fmla="*/ 2133600 w 2496"/>
              <a:gd name="T3" fmla="*/ 0 h 432"/>
              <a:gd name="T4" fmla="*/ 3962400 w 2496"/>
              <a:gd name="T5" fmla="*/ 381000 h 432"/>
              <a:gd name="T6" fmla="*/ 0 60000 65536"/>
              <a:gd name="T7" fmla="*/ 0 60000 65536"/>
              <a:gd name="T8" fmla="*/ 0 60000 65536"/>
              <a:gd name="T9" fmla="*/ 0 w 2496"/>
              <a:gd name="T10" fmla="*/ 0 h 432"/>
              <a:gd name="T11" fmla="*/ 2496 w 2496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96" h="432">
                <a:moveTo>
                  <a:pt x="0" y="384"/>
                </a:moveTo>
                <a:lnTo>
                  <a:pt x="1344" y="0"/>
                </a:lnTo>
                <a:lnTo>
                  <a:pt x="2496" y="43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877" name="Freeform 29"/>
          <p:cNvSpPr>
            <a:spLocks/>
          </p:cNvSpPr>
          <p:nvPr/>
        </p:nvSpPr>
        <p:spPr bwMode="auto">
          <a:xfrm>
            <a:off x="3505200" y="2209800"/>
            <a:ext cx="3962400" cy="381000"/>
          </a:xfrm>
          <a:custGeom>
            <a:avLst/>
            <a:gdLst>
              <a:gd name="T0" fmla="*/ 0 w 2496"/>
              <a:gd name="T1" fmla="*/ 338667 h 432"/>
              <a:gd name="T2" fmla="*/ 2133600 w 2496"/>
              <a:gd name="T3" fmla="*/ 0 h 432"/>
              <a:gd name="T4" fmla="*/ 3962400 w 2496"/>
              <a:gd name="T5" fmla="*/ 381000 h 432"/>
              <a:gd name="T6" fmla="*/ 0 60000 65536"/>
              <a:gd name="T7" fmla="*/ 0 60000 65536"/>
              <a:gd name="T8" fmla="*/ 0 60000 65536"/>
              <a:gd name="T9" fmla="*/ 0 w 2496"/>
              <a:gd name="T10" fmla="*/ 0 h 432"/>
              <a:gd name="T11" fmla="*/ 2496 w 2496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96" h="432">
                <a:moveTo>
                  <a:pt x="0" y="384"/>
                </a:moveTo>
                <a:lnTo>
                  <a:pt x="1344" y="0"/>
                </a:lnTo>
                <a:lnTo>
                  <a:pt x="2496" y="43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878" name="Freeform 30"/>
          <p:cNvSpPr>
            <a:spLocks/>
          </p:cNvSpPr>
          <p:nvPr/>
        </p:nvSpPr>
        <p:spPr bwMode="auto">
          <a:xfrm>
            <a:off x="5029200" y="2209800"/>
            <a:ext cx="3962400" cy="381000"/>
          </a:xfrm>
          <a:custGeom>
            <a:avLst/>
            <a:gdLst>
              <a:gd name="T0" fmla="*/ 0 w 2496"/>
              <a:gd name="T1" fmla="*/ 338667 h 432"/>
              <a:gd name="T2" fmla="*/ 2133600 w 2496"/>
              <a:gd name="T3" fmla="*/ 0 h 432"/>
              <a:gd name="T4" fmla="*/ 3962400 w 2496"/>
              <a:gd name="T5" fmla="*/ 381000 h 432"/>
              <a:gd name="T6" fmla="*/ 0 60000 65536"/>
              <a:gd name="T7" fmla="*/ 0 60000 65536"/>
              <a:gd name="T8" fmla="*/ 0 60000 65536"/>
              <a:gd name="T9" fmla="*/ 0 w 2496"/>
              <a:gd name="T10" fmla="*/ 0 h 432"/>
              <a:gd name="T11" fmla="*/ 2496 w 2496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96" h="432">
                <a:moveTo>
                  <a:pt x="0" y="384"/>
                </a:moveTo>
                <a:lnTo>
                  <a:pt x="1344" y="0"/>
                </a:lnTo>
                <a:lnTo>
                  <a:pt x="2496" y="43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879" name="Freeform 31"/>
          <p:cNvSpPr>
            <a:spLocks/>
          </p:cNvSpPr>
          <p:nvPr/>
        </p:nvSpPr>
        <p:spPr bwMode="auto">
          <a:xfrm rot="10800000">
            <a:off x="5638800" y="4800600"/>
            <a:ext cx="3962400" cy="381000"/>
          </a:xfrm>
          <a:custGeom>
            <a:avLst/>
            <a:gdLst>
              <a:gd name="T0" fmla="*/ 0 w 2496"/>
              <a:gd name="T1" fmla="*/ 338667 h 432"/>
              <a:gd name="T2" fmla="*/ 2133600 w 2496"/>
              <a:gd name="T3" fmla="*/ 0 h 432"/>
              <a:gd name="T4" fmla="*/ 3962400 w 2496"/>
              <a:gd name="T5" fmla="*/ 381000 h 432"/>
              <a:gd name="T6" fmla="*/ 0 60000 65536"/>
              <a:gd name="T7" fmla="*/ 0 60000 65536"/>
              <a:gd name="T8" fmla="*/ 0 60000 65536"/>
              <a:gd name="T9" fmla="*/ 0 w 2496"/>
              <a:gd name="T10" fmla="*/ 0 h 432"/>
              <a:gd name="T11" fmla="*/ 2496 w 2496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96" h="432">
                <a:moveTo>
                  <a:pt x="0" y="384"/>
                </a:moveTo>
                <a:lnTo>
                  <a:pt x="1344" y="0"/>
                </a:lnTo>
                <a:lnTo>
                  <a:pt x="2496" y="43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880" name="Freeform 32"/>
          <p:cNvSpPr>
            <a:spLocks/>
          </p:cNvSpPr>
          <p:nvPr/>
        </p:nvSpPr>
        <p:spPr bwMode="auto">
          <a:xfrm rot="10800000">
            <a:off x="3429000" y="4038600"/>
            <a:ext cx="3962400" cy="381000"/>
          </a:xfrm>
          <a:custGeom>
            <a:avLst/>
            <a:gdLst>
              <a:gd name="T0" fmla="*/ 0 w 2496"/>
              <a:gd name="T1" fmla="*/ 338667 h 432"/>
              <a:gd name="T2" fmla="*/ 2133600 w 2496"/>
              <a:gd name="T3" fmla="*/ 0 h 432"/>
              <a:gd name="T4" fmla="*/ 3962400 w 2496"/>
              <a:gd name="T5" fmla="*/ 381000 h 432"/>
              <a:gd name="T6" fmla="*/ 0 60000 65536"/>
              <a:gd name="T7" fmla="*/ 0 60000 65536"/>
              <a:gd name="T8" fmla="*/ 0 60000 65536"/>
              <a:gd name="T9" fmla="*/ 0 w 2496"/>
              <a:gd name="T10" fmla="*/ 0 h 432"/>
              <a:gd name="T11" fmla="*/ 2496 w 2496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96" h="432">
                <a:moveTo>
                  <a:pt x="0" y="384"/>
                </a:moveTo>
                <a:lnTo>
                  <a:pt x="1344" y="0"/>
                </a:lnTo>
                <a:lnTo>
                  <a:pt x="2496" y="43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881" name="Freeform 33"/>
          <p:cNvSpPr>
            <a:spLocks/>
          </p:cNvSpPr>
          <p:nvPr/>
        </p:nvSpPr>
        <p:spPr bwMode="auto">
          <a:xfrm rot="10800000">
            <a:off x="4953000" y="4038600"/>
            <a:ext cx="3962400" cy="381000"/>
          </a:xfrm>
          <a:custGeom>
            <a:avLst/>
            <a:gdLst>
              <a:gd name="T0" fmla="*/ 0 w 2496"/>
              <a:gd name="T1" fmla="*/ 338667 h 432"/>
              <a:gd name="T2" fmla="*/ 2133600 w 2496"/>
              <a:gd name="T3" fmla="*/ 0 h 432"/>
              <a:gd name="T4" fmla="*/ 3962400 w 2496"/>
              <a:gd name="T5" fmla="*/ 381000 h 432"/>
              <a:gd name="T6" fmla="*/ 0 60000 65536"/>
              <a:gd name="T7" fmla="*/ 0 60000 65536"/>
              <a:gd name="T8" fmla="*/ 0 60000 65536"/>
              <a:gd name="T9" fmla="*/ 0 w 2496"/>
              <a:gd name="T10" fmla="*/ 0 h 432"/>
              <a:gd name="T11" fmla="*/ 2496 w 2496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96" h="432">
                <a:moveTo>
                  <a:pt x="0" y="384"/>
                </a:moveTo>
                <a:lnTo>
                  <a:pt x="1344" y="0"/>
                </a:lnTo>
                <a:lnTo>
                  <a:pt x="2496" y="43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882" name="Text Box 34"/>
          <p:cNvSpPr txBox="1">
            <a:spLocks noChangeArrowheads="1"/>
          </p:cNvSpPr>
          <p:nvPr/>
        </p:nvSpPr>
        <p:spPr bwMode="auto">
          <a:xfrm>
            <a:off x="2971800" y="21336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(0000)</a:t>
            </a:r>
            <a:endParaRPr lang="ru-RU" altLang="en-US" sz="1600" b="0"/>
          </a:p>
        </p:txBody>
      </p:sp>
      <p:sp>
        <p:nvSpPr>
          <p:cNvPr id="78883" name="Text Box 35"/>
          <p:cNvSpPr txBox="1">
            <a:spLocks noChangeArrowheads="1"/>
          </p:cNvSpPr>
          <p:nvPr/>
        </p:nvSpPr>
        <p:spPr bwMode="auto">
          <a:xfrm>
            <a:off x="4114800" y="25908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(0100)</a:t>
            </a:r>
            <a:endParaRPr lang="ru-RU" altLang="en-US" sz="1600" b="0"/>
          </a:p>
        </p:txBody>
      </p:sp>
      <p:sp>
        <p:nvSpPr>
          <p:cNvPr id="78884" name="Text Box 36"/>
          <p:cNvSpPr txBox="1">
            <a:spLocks noChangeArrowheads="1"/>
          </p:cNvSpPr>
          <p:nvPr/>
        </p:nvSpPr>
        <p:spPr bwMode="auto">
          <a:xfrm>
            <a:off x="3429000" y="33528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(0001)</a:t>
            </a:r>
            <a:endParaRPr lang="ru-RU" altLang="en-US" sz="1600" b="0"/>
          </a:p>
        </p:txBody>
      </p:sp>
      <p:sp>
        <p:nvSpPr>
          <p:cNvPr id="78885" name="Text Box 37"/>
          <p:cNvSpPr txBox="1">
            <a:spLocks noChangeArrowheads="1"/>
          </p:cNvSpPr>
          <p:nvPr/>
        </p:nvSpPr>
        <p:spPr bwMode="auto">
          <a:xfrm>
            <a:off x="3200400" y="45720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(0011)</a:t>
            </a:r>
            <a:endParaRPr lang="ru-RU" altLang="en-US" sz="1600" b="0"/>
          </a:p>
        </p:txBody>
      </p:sp>
      <p:sp>
        <p:nvSpPr>
          <p:cNvPr id="78886" name="Text Box 38"/>
          <p:cNvSpPr txBox="1">
            <a:spLocks noChangeArrowheads="1"/>
          </p:cNvSpPr>
          <p:nvPr/>
        </p:nvSpPr>
        <p:spPr bwMode="auto">
          <a:xfrm>
            <a:off x="2590800" y="38100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(0010)</a:t>
            </a:r>
            <a:endParaRPr lang="ru-RU" altLang="en-US" sz="1600" b="0"/>
          </a:p>
        </p:txBody>
      </p:sp>
      <p:sp>
        <p:nvSpPr>
          <p:cNvPr id="78887" name="Text Box 39"/>
          <p:cNvSpPr txBox="1">
            <a:spLocks noChangeArrowheads="1"/>
          </p:cNvSpPr>
          <p:nvPr/>
        </p:nvSpPr>
        <p:spPr bwMode="auto">
          <a:xfrm>
            <a:off x="9601200" y="29718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(1101)</a:t>
            </a:r>
            <a:endParaRPr lang="ru-RU" altLang="en-US" sz="1600" b="0"/>
          </a:p>
        </p:txBody>
      </p:sp>
      <p:sp>
        <p:nvSpPr>
          <p:cNvPr id="78888" name="Text Box 40"/>
          <p:cNvSpPr txBox="1">
            <a:spLocks noChangeArrowheads="1"/>
          </p:cNvSpPr>
          <p:nvPr/>
        </p:nvSpPr>
        <p:spPr bwMode="auto">
          <a:xfrm>
            <a:off x="9601200" y="48768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(1111)</a:t>
            </a:r>
            <a:endParaRPr lang="ru-RU" altLang="en-US" sz="1600" b="0"/>
          </a:p>
        </p:txBody>
      </p:sp>
      <p:sp>
        <p:nvSpPr>
          <p:cNvPr id="78889" name="Text Box 41"/>
          <p:cNvSpPr txBox="1">
            <a:spLocks noChangeArrowheads="1"/>
          </p:cNvSpPr>
          <p:nvPr/>
        </p:nvSpPr>
        <p:spPr bwMode="auto">
          <a:xfrm>
            <a:off x="7010400" y="22098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(1000)</a:t>
            </a:r>
            <a:endParaRPr lang="ru-RU" altLang="en-US" sz="1600" b="0"/>
          </a:p>
        </p:txBody>
      </p:sp>
      <p:sp>
        <p:nvSpPr>
          <p:cNvPr id="78890" name="Text Box 42"/>
          <p:cNvSpPr txBox="1">
            <a:spLocks noChangeArrowheads="1"/>
          </p:cNvSpPr>
          <p:nvPr/>
        </p:nvSpPr>
        <p:spPr bwMode="auto">
          <a:xfrm>
            <a:off x="8839200" y="22098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(1100)</a:t>
            </a:r>
            <a:endParaRPr lang="ru-RU" altLang="en-US" sz="1600" b="0"/>
          </a:p>
        </p:txBody>
      </p:sp>
      <p:sp>
        <p:nvSpPr>
          <p:cNvPr id="78891" name="Text Box 43"/>
          <p:cNvSpPr txBox="1">
            <a:spLocks noChangeArrowheads="1"/>
          </p:cNvSpPr>
          <p:nvPr/>
        </p:nvSpPr>
        <p:spPr bwMode="auto">
          <a:xfrm>
            <a:off x="7924800" y="28956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(1001)</a:t>
            </a:r>
            <a:endParaRPr lang="ru-RU" altLang="en-US" sz="1600" b="0"/>
          </a:p>
        </p:txBody>
      </p:sp>
      <p:sp>
        <p:nvSpPr>
          <p:cNvPr id="78892" name="Text Box 44"/>
          <p:cNvSpPr txBox="1">
            <a:spLocks noChangeArrowheads="1"/>
          </p:cNvSpPr>
          <p:nvPr/>
        </p:nvSpPr>
        <p:spPr bwMode="auto">
          <a:xfrm>
            <a:off x="8915400" y="37338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(1110)</a:t>
            </a:r>
            <a:endParaRPr lang="ru-RU" altLang="en-US" sz="1600" b="0"/>
          </a:p>
        </p:txBody>
      </p:sp>
      <p:sp>
        <p:nvSpPr>
          <p:cNvPr id="78893" name="Text Box 45"/>
          <p:cNvSpPr txBox="1">
            <a:spLocks noChangeArrowheads="1"/>
          </p:cNvSpPr>
          <p:nvPr/>
        </p:nvSpPr>
        <p:spPr bwMode="auto">
          <a:xfrm>
            <a:off x="7239000" y="45720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(1011)</a:t>
            </a:r>
            <a:endParaRPr lang="ru-RU" altLang="en-US" sz="1600" b="0"/>
          </a:p>
        </p:txBody>
      </p:sp>
      <p:sp>
        <p:nvSpPr>
          <p:cNvPr id="78894" name="Text Box 46"/>
          <p:cNvSpPr txBox="1">
            <a:spLocks noChangeArrowheads="1"/>
          </p:cNvSpPr>
          <p:nvPr/>
        </p:nvSpPr>
        <p:spPr bwMode="auto">
          <a:xfrm>
            <a:off x="4876800" y="35814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(0110)</a:t>
            </a:r>
            <a:endParaRPr lang="ru-RU" altLang="en-US" sz="1600" b="0"/>
          </a:p>
        </p:txBody>
      </p:sp>
      <p:sp>
        <p:nvSpPr>
          <p:cNvPr id="78895" name="Text Box 47"/>
          <p:cNvSpPr txBox="1">
            <a:spLocks noChangeArrowheads="1"/>
          </p:cNvSpPr>
          <p:nvPr/>
        </p:nvSpPr>
        <p:spPr bwMode="auto">
          <a:xfrm>
            <a:off x="6629400" y="37338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(1010)</a:t>
            </a:r>
            <a:endParaRPr lang="ru-RU" altLang="en-US" sz="1600" b="0"/>
          </a:p>
        </p:txBody>
      </p:sp>
      <p:sp>
        <p:nvSpPr>
          <p:cNvPr id="78896" name="Text Box 48"/>
          <p:cNvSpPr txBox="1">
            <a:spLocks noChangeArrowheads="1"/>
          </p:cNvSpPr>
          <p:nvPr/>
        </p:nvSpPr>
        <p:spPr bwMode="auto">
          <a:xfrm>
            <a:off x="5410200" y="28194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(0101)</a:t>
            </a:r>
            <a:endParaRPr lang="ru-RU" altLang="en-US" sz="1600" b="0"/>
          </a:p>
        </p:txBody>
      </p:sp>
      <p:sp>
        <p:nvSpPr>
          <p:cNvPr id="78897" name="Text Box 49"/>
          <p:cNvSpPr txBox="1">
            <a:spLocks noChangeArrowheads="1"/>
          </p:cNvSpPr>
          <p:nvPr/>
        </p:nvSpPr>
        <p:spPr bwMode="auto">
          <a:xfrm>
            <a:off x="5181600" y="48006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1600" b="0"/>
              <a:t>(0111)</a:t>
            </a:r>
            <a:endParaRPr lang="ru-RU" altLang="en-US" sz="1600" b="0"/>
          </a:p>
        </p:txBody>
      </p:sp>
      <p:sp>
        <p:nvSpPr>
          <p:cNvPr id="78900" name="Line 52"/>
          <p:cNvSpPr>
            <a:spLocks noChangeShapeType="1"/>
          </p:cNvSpPr>
          <p:nvPr/>
        </p:nvSpPr>
        <p:spPr bwMode="auto">
          <a:xfrm>
            <a:off x="3429000" y="2590800"/>
            <a:ext cx="0" cy="1447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901" name="Oval 53"/>
          <p:cNvSpPr>
            <a:spLocks noChangeArrowheads="1"/>
          </p:cNvSpPr>
          <p:nvPr/>
        </p:nvSpPr>
        <p:spPr bwMode="auto">
          <a:xfrm>
            <a:off x="3276600" y="38862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02" name="Oval 54"/>
          <p:cNvSpPr>
            <a:spLocks noChangeArrowheads="1"/>
          </p:cNvSpPr>
          <p:nvPr/>
        </p:nvSpPr>
        <p:spPr bwMode="auto">
          <a:xfrm>
            <a:off x="3962400" y="31242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03" name="Oval 55"/>
          <p:cNvSpPr>
            <a:spLocks noChangeArrowheads="1"/>
          </p:cNvSpPr>
          <p:nvPr/>
        </p:nvSpPr>
        <p:spPr bwMode="auto">
          <a:xfrm>
            <a:off x="3276600" y="24384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04" name="Oval 56"/>
          <p:cNvSpPr>
            <a:spLocks noChangeArrowheads="1"/>
          </p:cNvSpPr>
          <p:nvPr/>
        </p:nvSpPr>
        <p:spPr bwMode="auto">
          <a:xfrm>
            <a:off x="4800600" y="24384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05" name="Oval 57"/>
          <p:cNvSpPr>
            <a:spLocks noChangeArrowheads="1"/>
          </p:cNvSpPr>
          <p:nvPr/>
        </p:nvSpPr>
        <p:spPr bwMode="auto">
          <a:xfrm>
            <a:off x="7239000" y="25146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06" name="Oval 58"/>
          <p:cNvSpPr>
            <a:spLocks noChangeArrowheads="1"/>
          </p:cNvSpPr>
          <p:nvPr/>
        </p:nvSpPr>
        <p:spPr bwMode="auto">
          <a:xfrm>
            <a:off x="8763000" y="25146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07" name="Oval 59"/>
          <p:cNvSpPr>
            <a:spLocks noChangeArrowheads="1"/>
          </p:cNvSpPr>
          <p:nvPr/>
        </p:nvSpPr>
        <p:spPr bwMode="auto">
          <a:xfrm>
            <a:off x="4800600" y="38862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08" name="Oval 60"/>
          <p:cNvSpPr>
            <a:spLocks noChangeArrowheads="1"/>
          </p:cNvSpPr>
          <p:nvPr/>
        </p:nvSpPr>
        <p:spPr bwMode="auto">
          <a:xfrm>
            <a:off x="3962400" y="45720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09" name="Oval 61"/>
          <p:cNvSpPr>
            <a:spLocks noChangeArrowheads="1"/>
          </p:cNvSpPr>
          <p:nvPr/>
        </p:nvSpPr>
        <p:spPr bwMode="auto">
          <a:xfrm>
            <a:off x="5486400" y="45720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10" name="Oval 62"/>
          <p:cNvSpPr>
            <a:spLocks noChangeArrowheads="1"/>
          </p:cNvSpPr>
          <p:nvPr/>
        </p:nvSpPr>
        <p:spPr bwMode="auto">
          <a:xfrm>
            <a:off x="5486400" y="31242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11" name="Oval 63"/>
          <p:cNvSpPr>
            <a:spLocks noChangeArrowheads="1"/>
          </p:cNvSpPr>
          <p:nvPr/>
        </p:nvSpPr>
        <p:spPr bwMode="auto">
          <a:xfrm>
            <a:off x="7239000" y="39624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12" name="Oval 64"/>
          <p:cNvSpPr>
            <a:spLocks noChangeArrowheads="1"/>
          </p:cNvSpPr>
          <p:nvPr/>
        </p:nvSpPr>
        <p:spPr bwMode="auto">
          <a:xfrm>
            <a:off x="7924800" y="46482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13" name="Oval 65"/>
          <p:cNvSpPr>
            <a:spLocks noChangeArrowheads="1"/>
          </p:cNvSpPr>
          <p:nvPr/>
        </p:nvSpPr>
        <p:spPr bwMode="auto">
          <a:xfrm>
            <a:off x="7924800" y="32004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14" name="Oval 66"/>
          <p:cNvSpPr>
            <a:spLocks noChangeArrowheads="1"/>
          </p:cNvSpPr>
          <p:nvPr/>
        </p:nvSpPr>
        <p:spPr bwMode="auto">
          <a:xfrm>
            <a:off x="9448800" y="32004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15" name="Oval 67"/>
          <p:cNvSpPr>
            <a:spLocks noChangeArrowheads="1"/>
          </p:cNvSpPr>
          <p:nvPr/>
        </p:nvSpPr>
        <p:spPr bwMode="auto">
          <a:xfrm>
            <a:off x="8763000" y="39624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916" name="Oval 68"/>
          <p:cNvSpPr>
            <a:spLocks noChangeArrowheads="1"/>
          </p:cNvSpPr>
          <p:nvPr/>
        </p:nvSpPr>
        <p:spPr bwMode="auto">
          <a:xfrm>
            <a:off x="9448800" y="4648200"/>
            <a:ext cx="304800" cy="304800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033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8229600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dirty="0" smtClean="0"/>
              <a:t>Grid</a:t>
            </a:r>
            <a:endParaRPr lang="ru-RU" sz="36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0115" name="Line 3"/>
          <p:cNvSpPr>
            <a:spLocks noChangeShapeType="1"/>
          </p:cNvSpPr>
          <p:nvPr/>
        </p:nvSpPr>
        <p:spPr bwMode="auto">
          <a:xfrm>
            <a:off x="4114800" y="1905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16" name="Line 4"/>
          <p:cNvSpPr>
            <a:spLocks noChangeShapeType="1"/>
          </p:cNvSpPr>
          <p:nvPr/>
        </p:nvSpPr>
        <p:spPr bwMode="auto">
          <a:xfrm>
            <a:off x="4191000" y="1905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17" name="Line 5"/>
          <p:cNvSpPr>
            <a:spLocks noChangeShapeType="1"/>
          </p:cNvSpPr>
          <p:nvPr/>
        </p:nvSpPr>
        <p:spPr bwMode="auto">
          <a:xfrm>
            <a:off x="4114800" y="2819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18" name="Line 6"/>
          <p:cNvSpPr>
            <a:spLocks noChangeShapeType="1"/>
          </p:cNvSpPr>
          <p:nvPr/>
        </p:nvSpPr>
        <p:spPr bwMode="auto">
          <a:xfrm>
            <a:off x="5105400" y="1905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19" name="Line 7"/>
          <p:cNvSpPr>
            <a:spLocks noChangeShapeType="1"/>
          </p:cNvSpPr>
          <p:nvPr/>
        </p:nvSpPr>
        <p:spPr bwMode="auto">
          <a:xfrm>
            <a:off x="5105400" y="1905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0" name="Line 8"/>
          <p:cNvSpPr>
            <a:spLocks noChangeShapeType="1"/>
          </p:cNvSpPr>
          <p:nvPr/>
        </p:nvSpPr>
        <p:spPr bwMode="auto">
          <a:xfrm>
            <a:off x="5105400" y="2819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1" name="Line 9"/>
          <p:cNvSpPr>
            <a:spLocks noChangeShapeType="1"/>
          </p:cNvSpPr>
          <p:nvPr/>
        </p:nvSpPr>
        <p:spPr bwMode="auto">
          <a:xfrm>
            <a:off x="6019800" y="1905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2" name="Line 10"/>
          <p:cNvSpPr>
            <a:spLocks noChangeShapeType="1"/>
          </p:cNvSpPr>
          <p:nvPr/>
        </p:nvSpPr>
        <p:spPr bwMode="auto">
          <a:xfrm>
            <a:off x="6019800" y="1905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3" name="Line 11"/>
          <p:cNvSpPr>
            <a:spLocks noChangeShapeType="1"/>
          </p:cNvSpPr>
          <p:nvPr/>
        </p:nvSpPr>
        <p:spPr bwMode="auto">
          <a:xfrm>
            <a:off x="6019800" y="2819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4" name="Line 12"/>
          <p:cNvSpPr>
            <a:spLocks noChangeShapeType="1"/>
          </p:cNvSpPr>
          <p:nvPr/>
        </p:nvSpPr>
        <p:spPr bwMode="auto">
          <a:xfrm>
            <a:off x="6934200" y="1905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5" name="Line 13"/>
          <p:cNvSpPr>
            <a:spLocks noChangeShapeType="1"/>
          </p:cNvSpPr>
          <p:nvPr/>
        </p:nvSpPr>
        <p:spPr bwMode="auto">
          <a:xfrm>
            <a:off x="6934200" y="1905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6" name="Line 14"/>
          <p:cNvSpPr>
            <a:spLocks noChangeShapeType="1"/>
          </p:cNvSpPr>
          <p:nvPr/>
        </p:nvSpPr>
        <p:spPr bwMode="auto">
          <a:xfrm>
            <a:off x="6934200" y="2819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7" name="Line 15"/>
          <p:cNvSpPr>
            <a:spLocks noChangeShapeType="1"/>
          </p:cNvSpPr>
          <p:nvPr/>
        </p:nvSpPr>
        <p:spPr bwMode="auto">
          <a:xfrm>
            <a:off x="7848600" y="1905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8" name="Line 16"/>
          <p:cNvSpPr>
            <a:spLocks noChangeShapeType="1"/>
          </p:cNvSpPr>
          <p:nvPr/>
        </p:nvSpPr>
        <p:spPr bwMode="auto">
          <a:xfrm>
            <a:off x="4114800" y="2819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9" name="Line 17"/>
          <p:cNvSpPr>
            <a:spLocks noChangeShapeType="1"/>
          </p:cNvSpPr>
          <p:nvPr/>
        </p:nvSpPr>
        <p:spPr bwMode="auto">
          <a:xfrm>
            <a:off x="4114800" y="3733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0" name="Line 18"/>
          <p:cNvSpPr>
            <a:spLocks noChangeShapeType="1"/>
          </p:cNvSpPr>
          <p:nvPr/>
        </p:nvSpPr>
        <p:spPr bwMode="auto">
          <a:xfrm>
            <a:off x="5105400" y="2819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1" name="Line 19"/>
          <p:cNvSpPr>
            <a:spLocks noChangeShapeType="1"/>
          </p:cNvSpPr>
          <p:nvPr/>
        </p:nvSpPr>
        <p:spPr bwMode="auto">
          <a:xfrm>
            <a:off x="5105400" y="3733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2" name="Line 20"/>
          <p:cNvSpPr>
            <a:spLocks noChangeShapeType="1"/>
          </p:cNvSpPr>
          <p:nvPr/>
        </p:nvSpPr>
        <p:spPr bwMode="auto">
          <a:xfrm>
            <a:off x="6019800" y="2819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3" name="Line 21"/>
          <p:cNvSpPr>
            <a:spLocks noChangeShapeType="1"/>
          </p:cNvSpPr>
          <p:nvPr/>
        </p:nvSpPr>
        <p:spPr bwMode="auto">
          <a:xfrm>
            <a:off x="6019800" y="3733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4" name="Line 22"/>
          <p:cNvSpPr>
            <a:spLocks noChangeShapeType="1"/>
          </p:cNvSpPr>
          <p:nvPr/>
        </p:nvSpPr>
        <p:spPr bwMode="auto">
          <a:xfrm>
            <a:off x="6934200" y="2819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5" name="Line 23"/>
          <p:cNvSpPr>
            <a:spLocks noChangeShapeType="1"/>
          </p:cNvSpPr>
          <p:nvPr/>
        </p:nvSpPr>
        <p:spPr bwMode="auto">
          <a:xfrm>
            <a:off x="6934200" y="3733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6" name="Line 24"/>
          <p:cNvSpPr>
            <a:spLocks noChangeShapeType="1"/>
          </p:cNvSpPr>
          <p:nvPr/>
        </p:nvSpPr>
        <p:spPr bwMode="auto">
          <a:xfrm>
            <a:off x="7848600" y="2819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7" name="Line 25"/>
          <p:cNvSpPr>
            <a:spLocks noChangeShapeType="1"/>
          </p:cNvSpPr>
          <p:nvPr/>
        </p:nvSpPr>
        <p:spPr bwMode="auto">
          <a:xfrm>
            <a:off x="4114800" y="3733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8" name="Line 26"/>
          <p:cNvSpPr>
            <a:spLocks noChangeShapeType="1"/>
          </p:cNvSpPr>
          <p:nvPr/>
        </p:nvSpPr>
        <p:spPr bwMode="auto">
          <a:xfrm>
            <a:off x="4114800" y="46482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9" name="Line 27"/>
          <p:cNvSpPr>
            <a:spLocks noChangeShapeType="1"/>
          </p:cNvSpPr>
          <p:nvPr/>
        </p:nvSpPr>
        <p:spPr bwMode="auto">
          <a:xfrm>
            <a:off x="5105400" y="3733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0" name="Line 28"/>
          <p:cNvSpPr>
            <a:spLocks noChangeShapeType="1"/>
          </p:cNvSpPr>
          <p:nvPr/>
        </p:nvSpPr>
        <p:spPr bwMode="auto">
          <a:xfrm>
            <a:off x="5105400" y="4648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1" name="Line 29"/>
          <p:cNvSpPr>
            <a:spLocks noChangeShapeType="1"/>
          </p:cNvSpPr>
          <p:nvPr/>
        </p:nvSpPr>
        <p:spPr bwMode="auto">
          <a:xfrm>
            <a:off x="6019800" y="3733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2" name="Line 30"/>
          <p:cNvSpPr>
            <a:spLocks noChangeShapeType="1"/>
          </p:cNvSpPr>
          <p:nvPr/>
        </p:nvSpPr>
        <p:spPr bwMode="auto">
          <a:xfrm>
            <a:off x="6019800" y="4648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3" name="Line 31"/>
          <p:cNvSpPr>
            <a:spLocks noChangeShapeType="1"/>
          </p:cNvSpPr>
          <p:nvPr/>
        </p:nvSpPr>
        <p:spPr bwMode="auto">
          <a:xfrm>
            <a:off x="6934200" y="3733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4" name="Line 32"/>
          <p:cNvSpPr>
            <a:spLocks noChangeShapeType="1"/>
          </p:cNvSpPr>
          <p:nvPr/>
        </p:nvSpPr>
        <p:spPr bwMode="auto">
          <a:xfrm>
            <a:off x="6934200" y="4648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5" name="Line 33"/>
          <p:cNvSpPr>
            <a:spLocks noChangeShapeType="1"/>
          </p:cNvSpPr>
          <p:nvPr/>
        </p:nvSpPr>
        <p:spPr bwMode="auto">
          <a:xfrm>
            <a:off x="7848600" y="3733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6" name="Line 34"/>
          <p:cNvSpPr>
            <a:spLocks noChangeShapeType="1"/>
          </p:cNvSpPr>
          <p:nvPr/>
        </p:nvSpPr>
        <p:spPr bwMode="auto">
          <a:xfrm>
            <a:off x="4114800" y="464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7" name="Line 35"/>
          <p:cNvSpPr>
            <a:spLocks noChangeShapeType="1"/>
          </p:cNvSpPr>
          <p:nvPr/>
        </p:nvSpPr>
        <p:spPr bwMode="auto">
          <a:xfrm>
            <a:off x="4114800" y="55626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8" name="Line 36"/>
          <p:cNvSpPr>
            <a:spLocks noChangeShapeType="1"/>
          </p:cNvSpPr>
          <p:nvPr/>
        </p:nvSpPr>
        <p:spPr bwMode="auto">
          <a:xfrm>
            <a:off x="5105400" y="464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9" name="Line 37"/>
          <p:cNvSpPr>
            <a:spLocks noChangeShapeType="1"/>
          </p:cNvSpPr>
          <p:nvPr/>
        </p:nvSpPr>
        <p:spPr bwMode="auto">
          <a:xfrm>
            <a:off x="5105400" y="5562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50" name="Line 38"/>
          <p:cNvSpPr>
            <a:spLocks noChangeShapeType="1"/>
          </p:cNvSpPr>
          <p:nvPr/>
        </p:nvSpPr>
        <p:spPr bwMode="auto">
          <a:xfrm>
            <a:off x="6019800" y="464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51" name="Line 39"/>
          <p:cNvSpPr>
            <a:spLocks noChangeShapeType="1"/>
          </p:cNvSpPr>
          <p:nvPr/>
        </p:nvSpPr>
        <p:spPr bwMode="auto">
          <a:xfrm>
            <a:off x="6019800" y="5562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52" name="Line 40"/>
          <p:cNvSpPr>
            <a:spLocks noChangeShapeType="1"/>
          </p:cNvSpPr>
          <p:nvPr/>
        </p:nvSpPr>
        <p:spPr bwMode="auto">
          <a:xfrm>
            <a:off x="6934200" y="464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53" name="Line 41"/>
          <p:cNvSpPr>
            <a:spLocks noChangeShapeType="1"/>
          </p:cNvSpPr>
          <p:nvPr/>
        </p:nvSpPr>
        <p:spPr bwMode="auto">
          <a:xfrm>
            <a:off x="6934200" y="5562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54" name="Line 42"/>
          <p:cNvSpPr>
            <a:spLocks noChangeShapeType="1"/>
          </p:cNvSpPr>
          <p:nvPr/>
        </p:nvSpPr>
        <p:spPr bwMode="auto">
          <a:xfrm>
            <a:off x="7848600" y="464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65" name="Oval 53"/>
          <p:cNvSpPr>
            <a:spLocks noChangeArrowheads="1"/>
          </p:cNvSpPr>
          <p:nvPr/>
        </p:nvSpPr>
        <p:spPr bwMode="auto">
          <a:xfrm>
            <a:off x="5867400" y="26670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66" name="Oval 54"/>
          <p:cNvSpPr>
            <a:spLocks noChangeArrowheads="1"/>
          </p:cNvSpPr>
          <p:nvPr/>
        </p:nvSpPr>
        <p:spPr bwMode="auto">
          <a:xfrm>
            <a:off x="4953000" y="35814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67" name="Oval 55"/>
          <p:cNvSpPr>
            <a:spLocks noChangeArrowheads="1"/>
          </p:cNvSpPr>
          <p:nvPr/>
        </p:nvSpPr>
        <p:spPr bwMode="auto">
          <a:xfrm>
            <a:off x="5867400" y="35814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68" name="Oval 56"/>
          <p:cNvSpPr>
            <a:spLocks noChangeArrowheads="1"/>
          </p:cNvSpPr>
          <p:nvPr/>
        </p:nvSpPr>
        <p:spPr bwMode="auto">
          <a:xfrm>
            <a:off x="6781800" y="35814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69" name="Oval 57"/>
          <p:cNvSpPr>
            <a:spLocks noChangeArrowheads="1"/>
          </p:cNvSpPr>
          <p:nvPr/>
        </p:nvSpPr>
        <p:spPr bwMode="auto">
          <a:xfrm>
            <a:off x="5867400" y="44958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0" name="Oval 58"/>
          <p:cNvSpPr>
            <a:spLocks noChangeArrowheads="1"/>
          </p:cNvSpPr>
          <p:nvPr/>
        </p:nvSpPr>
        <p:spPr bwMode="auto">
          <a:xfrm>
            <a:off x="7696200" y="35814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1" name="Oval 59"/>
          <p:cNvSpPr>
            <a:spLocks noChangeArrowheads="1"/>
          </p:cNvSpPr>
          <p:nvPr/>
        </p:nvSpPr>
        <p:spPr bwMode="auto">
          <a:xfrm>
            <a:off x="3962400" y="44958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2" name="Oval 60"/>
          <p:cNvSpPr>
            <a:spLocks noChangeArrowheads="1"/>
          </p:cNvSpPr>
          <p:nvPr/>
        </p:nvSpPr>
        <p:spPr bwMode="auto">
          <a:xfrm>
            <a:off x="6781800" y="44958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3" name="Oval 61"/>
          <p:cNvSpPr>
            <a:spLocks noChangeArrowheads="1"/>
          </p:cNvSpPr>
          <p:nvPr/>
        </p:nvSpPr>
        <p:spPr bwMode="auto">
          <a:xfrm>
            <a:off x="7696200" y="44958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4" name="Oval 62"/>
          <p:cNvSpPr>
            <a:spLocks noChangeArrowheads="1"/>
          </p:cNvSpPr>
          <p:nvPr/>
        </p:nvSpPr>
        <p:spPr bwMode="auto">
          <a:xfrm>
            <a:off x="7696200" y="54102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5" name="Oval 63"/>
          <p:cNvSpPr>
            <a:spLocks noChangeArrowheads="1"/>
          </p:cNvSpPr>
          <p:nvPr/>
        </p:nvSpPr>
        <p:spPr bwMode="auto">
          <a:xfrm>
            <a:off x="3962400" y="17526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6" name="Oval 64"/>
          <p:cNvSpPr>
            <a:spLocks noChangeArrowheads="1"/>
          </p:cNvSpPr>
          <p:nvPr/>
        </p:nvSpPr>
        <p:spPr bwMode="auto">
          <a:xfrm>
            <a:off x="3962400" y="26670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7" name="Oval 65"/>
          <p:cNvSpPr>
            <a:spLocks noChangeArrowheads="1"/>
          </p:cNvSpPr>
          <p:nvPr/>
        </p:nvSpPr>
        <p:spPr bwMode="auto">
          <a:xfrm>
            <a:off x="4953000" y="26670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8" name="Oval 66"/>
          <p:cNvSpPr>
            <a:spLocks noChangeArrowheads="1"/>
          </p:cNvSpPr>
          <p:nvPr/>
        </p:nvSpPr>
        <p:spPr bwMode="auto">
          <a:xfrm>
            <a:off x="7696200" y="26670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9" name="Oval 67"/>
          <p:cNvSpPr>
            <a:spLocks noChangeArrowheads="1"/>
          </p:cNvSpPr>
          <p:nvPr/>
        </p:nvSpPr>
        <p:spPr bwMode="auto">
          <a:xfrm>
            <a:off x="3962400" y="35814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0" name="Oval 68"/>
          <p:cNvSpPr>
            <a:spLocks noChangeArrowheads="1"/>
          </p:cNvSpPr>
          <p:nvPr/>
        </p:nvSpPr>
        <p:spPr bwMode="auto">
          <a:xfrm>
            <a:off x="5867400" y="17526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1" name="Oval 69"/>
          <p:cNvSpPr>
            <a:spLocks noChangeArrowheads="1"/>
          </p:cNvSpPr>
          <p:nvPr/>
        </p:nvSpPr>
        <p:spPr bwMode="auto">
          <a:xfrm>
            <a:off x="6781800" y="17526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2" name="Oval 70"/>
          <p:cNvSpPr>
            <a:spLocks noChangeArrowheads="1"/>
          </p:cNvSpPr>
          <p:nvPr/>
        </p:nvSpPr>
        <p:spPr bwMode="auto">
          <a:xfrm>
            <a:off x="6781800" y="26670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3" name="Oval 71"/>
          <p:cNvSpPr>
            <a:spLocks noChangeArrowheads="1"/>
          </p:cNvSpPr>
          <p:nvPr/>
        </p:nvSpPr>
        <p:spPr bwMode="auto">
          <a:xfrm>
            <a:off x="7696200" y="17526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4" name="Oval 72"/>
          <p:cNvSpPr>
            <a:spLocks noChangeArrowheads="1"/>
          </p:cNvSpPr>
          <p:nvPr/>
        </p:nvSpPr>
        <p:spPr bwMode="auto">
          <a:xfrm>
            <a:off x="6781800" y="54102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5" name="Oval 73"/>
          <p:cNvSpPr>
            <a:spLocks noChangeArrowheads="1"/>
          </p:cNvSpPr>
          <p:nvPr/>
        </p:nvSpPr>
        <p:spPr bwMode="auto">
          <a:xfrm>
            <a:off x="4953000" y="17526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6" name="Oval 74"/>
          <p:cNvSpPr>
            <a:spLocks noChangeArrowheads="1"/>
          </p:cNvSpPr>
          <p:nvPr/>
        </p:nvSpPr>
        <p:spPr bwMode="auto">
          <a:xfrm>
            <a:off x="4953000" y="44958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7" name="Oval 75"/>
          <p:cNvSpPr>
            <a:spLocks noChangeArrowheads="1"/>
          </p:cNvSpPr>
          <p:nvPr/>
        </p:nvSpPr>
        <p:spPr bwMode="auto">
          <a:xfrm>
            <a:off x="3962400" y="54102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8" name="Oval 76"/>
          <p:cNvSpPr>
            <a:spLocks noChangeArrowheads="1"/>
          </p:cNvSpPr>
          <p:nvPr/>
        </p:nvSpPr>
        <p:spPr bwMode="auto">
          <a:xfrm>
            <a:off x="4953000" y="54102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9" name="Oval 77"/>
          <p:cNvSpPr>
            <a:spLocks noChangeArrowheads="1"/>
          </p:cNvSpPr>
          <p:nvPr/>
        </p:nvSpPr>
        <p:spPr bwMode="auto">
          <a:xfrm>
            <a:off x="5867400" y="54102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7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8229600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dirty="0" smtClean="0"/>
              <a:t>Cylinder</a:t>
            </a:r>
            <a:endParaRPr lang="ru-RU" sz="36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0115" name="Line 3"/>
          <p:cNvSpPr>
            <a:spLocks noChangeShapeType="1"/>
          </p:cNvSpPr>
          <p:nvPr/>
        </p:nvSpPr>
        <p:spPr bwMode="auto">
          <a:xfrm>
            <a:off x="4114800" y="1905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16" name="Line 4"/>
          <p:cNvSpPr>
            <a:spLocks noChangeShapeType="1"/>
          </p:cNvSpPr>
          <p:nvPr/>
        </p:nvSpPr>
        <p:spPr bwMode="auto">
          <a:xfrm>
            <a:off x="4191000" y="1905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17" name="Line 5"/>
          <p:cNvSpPr>
            <a:spLocks noChangeShapeType="1"/>
          </p:cNvSpPr>
          <p:nvPr/>
        </p:nvSpPr>
        <p:spPr bwMode="auto">
          <a:xfrm>
            <a:off x="4114800" y="2819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18" name="Line 6"/>
          <p:cNvSpPr>
            <a:spLocks noChangeShapeType="1"/>
          </p:cNvSpPr>
          <p:nvPr/>
        </p:nvSpPr>
        <p:spPr bwMode="auto">
          <a:xfrm>
            <a:off x="5105400" y="1905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19" name="Line 7"/>
          <p:cNvSpPr>
            <a:spLocks noChangeShapeType="1"/>
          </p:cNvSpPr>
          <p:nvPr/>
        </p:nvSpPr>
        <p:spPr bwMode="auto">
          <a:xfrm>
            <a:off x="5105400" y="1905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0" name="Line 8"/>
          <p:cNvSpPr>
            <a:spLocks noChangeShapeType="1"/>
          </p:cNvSpPr>
          <p:nvPr/>
        </p:nvSpPr>
        <p:spPr bwMode="auto">
          <a:xfrm>
            <a:off x="5105400" y="2819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1" name="Line 9"/>
          <p:cNvSpPr>
            <a:spLocks noChangeShapeType="1"/>
          </p:cNvSpPr>
          <p:nvPr/>
        </p:nvSpPr>
        <p:spPr bwMode="auto">
          <a:xfrm>
            <a:off x="6019800" y="1905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2" name="Line 10"/>
          <p:cNvSpPr>
            <a:spLocks noChangeShapeType="1"/>
          </p:cNvSpPr>
          <p:nvPr/>
        </p:nvSpPr>
        <p:spPr bwMode="auto">
          <a:xfrm>
            <a:off x="6019800" y="1905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3" name="Line 11"/>
          <p:cNvSpPr>
            <a:spLocks noChangeShapeType="1"/>
          </p:cNvSpPr>
          <p:nvPr/>
        </p:nvSpPr>
        <p:spPr bwMode="auto">
          <a:xfrm>
            <a:off x="6019800" y="2819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4" name="Line 12"/>
          <p:cNvSpPr>
            <a:spLocks noChangeShapeType="1"/>
          </p:cNvSpPr>
          <p:nvPr/>
        </p:nvSpPr>
        <p:spPr bwMode="auto">
          <a:xfrm>
            <a:off x="6934200" y="1905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5" name="Line 13"/>
          <p:cNvSpPr>
            <a:spLocks noChangeShapeType="1"/>
          </p:cNvSpPr>
          <p:nvPr/>
        </p:nvSpPr>
        <p:spPr bwMode="auto">
          <a:xfrm>
            <a:off x="6934200" y="1905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6" name="Line 14"/>
          <p:cNvSpPr>
            <a:spLocks noChangeShapeType="1"/>
          </p:cNvSpPr>
          <p:nvPr/>
        </p:nvSpPr>
        <p:spPr bwMode="auto">
          <a:xfrm>
            <a:off x="6934200" y="2819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7" name="Line 15"/>
          <p:cNvSpPr>
            <a:spLocks noChangeShapeType="1"/>
          </p:cNvSpPr>
          <p:nvPr/>
        </p:nvSpPr>
        <p:spPr bwMode="auto">
          <a:xfrm>
            <a:off x="7848600" y="1905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8" name="Line 16"/>
          <p:cNvSpPr>
            <a:spLocks noChangeShapeType="1"/>
          </p:cNvSpPr>
          <p:nvPr/>
        </p:nvSpPr>
        <p:spPr bwMode="auto">
          <a:xfrm>
            <a:off x="4114800" y="2819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29" name="Line 17"/>
          <p:cNvSpPr>
            <a:spLocks noChangeShapeType="1"/>
          </p:cNvSpPr>
          <p:nvPr/>
        </p:nvSpPr>
        <p:spPr bwMode="auto">
          <a:xfrm>
            <a:off x="4114800" y="3733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0" name="Line 18"/>
          <p:cNvSpPr>
            <a:spLocks noChangeShapeType="1"/>
          </p:cNvSpPr>
          <p:nvPr/>
        </p:nvSpPr>
        <p:spPr bwMode="auto">
          <a:xfrm>
            <a:off x="5105400" y="2819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1" name="Line 19"/>
          <p:cNvSpPr>
            <a:spLocks noChangeShapeType="1"/>
          </p:cNvSpPr>
          <p:nvPr/>
        </p:nvSpPr>
        <p:spPr bwMode="auto">
          <a:xfrm>
            <a:off x="5105400" y="3733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2" name="Line 20"/>
          <p:cNvSpPr>
            <a:spLocks noChangeShapeType="1"/>
          </p:cNvSpPr>
          <p:nvPr/>
        </p:nvSpPr>
        <p:spPr bwMode="auto">
          <a:xfrm>
            <a:off x="6019800" y="2819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3" name="Line 21"/>
          <p:cNvSpPr>
            <a:spLocks noChangeShapeType="1"/>
          </p:cNvSpPr>
          <p:nvPr/>
        </p:nvSpPr>
        <p:spPr bwMode="auto">
          <a:xfrm>
            <a:off x="6019800" y="3733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4" name="Line 22"/>
          <p:cNvSpPr>
            <a:spLocks noChangeShapeType="1"/>
          </p:cNvSpPr>
          <p:nvPr/>
        </p:nvSpPr>
        <p:spPr bwMode="auto">
          <a:xfrm>
            <a:off x="6934200" y="2819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5" name="Line 23"/>
          <p:cNvSpPr>
            <a:spLocks noChangeShapeType="1"/>
          </p:cNvSpPr>
          <p:nvPr/>
        </p:nvSpPr>
        <p:spPr bwMode="auto">
          <a:xfrm>
            <a:off x="6934200" y="3733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6" name="Line 24"/>
          <p:cNvSpPr>
            <a:spLocks noChangeShapeType="1"/>
          </p:cNvSpPr>
          <p:nvPr/>
        </p:nvSpPr>
        <p:spPr bwMode="auto">
          <a:xfrm>
            <a:off x="7848600" y="2819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7" name="Line 25"/>
          <p:cNvSpPr>
            <a:spLocks noChangeShapeType="1"/>
          </p:cNvSpPr>
          <p:nvPr/>
        </p:nvSpPr>
        <p:spPr bwMode="auto">
          <a:xfrm>
            <a:off x="4114800" y="3733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8" name="Line 26"/>
          <p:cNvSpPr>
            <a:spLocks noChangeShapeType="1"/>
          </p:cNvSpPr>
          <p:nvPr/>
        </p:nvSpPr>
        <p:spPr bwMode="auto">
          <a:xfrm>
            <a:off x="4114800" y="46482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39" name="Line 27"/>
          <p:cNvSpPr>
            <a:spLocks noChangeShapeType="1"/>
          </p:cNvSpPr>
          <p:nvPr/>
        </p:nvSpPr>
        <p:spPr bwMode="auto">
          <a:xfrm>
            <a:off x="5105400" y="3733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0" name="Line 28"/>
          <p:cNvSpPr>
            <a:spLocks noChangeShapeType="1"/>
          </p:cNvSpPr>
          <p:nvPr/>
        </p:nvSpPr>
        <p:spPr bwMode="auto">
          <a:xfrm>
            <a:off x="5105400" y="4648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1" name="Line 29"/>
          <p:cNvSpPr>
            <a:spLocks noChangeShapeType="1"/>
          </p:cNvSpPr>
          <p:nvPr/>
        </p:nvSpPr>
        <p:spPr bwMode="auto">
          <a:xfrm>
            <a:off x="6019800" y="3733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2" name="Line 30"/>
          <p:cNvSpPr>
            <a:spLocks noChangeShapeType="1"/>
          </p:cNvSpPr>
          <p:nvPr/>
        </p:nvSpPr>
        <p:spPr bwMode="auto">
          <a:xfrm>
            <a:off x="6019800" y="4648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3" name="Line 31"/>
          <p:cNvSpPr>
            <a:spLocks noChangeShapeType="1"/>
          </p:cNvSpPr>
          <p:nvPr/>
        </p:nvSpPr>
        <p:spPr bwMode="auto">
          <a:xfrm>
            <a:off x="6934200" y="3733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4" name="Line 32"/>
          <p:cNvSpPr>
            <a:spLocks noChangeShapeType="1"/>
          </p:cNvSpPr>
          <p:nvPr/>
        </p:nvSpPr>
        <p:spPr bwMode="auto">
          <a:xfrm>
            <a:off x="6934200" y="4648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5" name="Line 33"/>
          <p:cNvSpPr>
            <a:spLocks noChangeShapeType="1"/>
          </p:cNvSpPr>
          <p:nvPr/>
        </p:nvSpPr>
        <p:spPr bwMode="auto">
          <a:xfrm>
            <a:off x="7848600" y="3733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6" name="Line 34"/>
          <p:cNvSpPr>
            <a:spLocks noChangeShapeType="1"/>
          </p:cNvSpPr>
          <p:nvPr/>
        </p:nvSpPr>
        <p:spPr bwMode="auto">
          <a:xfrm>
            <a:off x="4114800" y="464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7" name="Line 35"/>
          <p:cNvSpPr>
            <a:spLocks noChangeShapeType="1"/>
          </p:cNvSpPr>
          <p:nvPr/>
        </p:nvSpPr>
        <p:spPr bwMode="auto">
          <a:xfrm>
            <a:off x="4114800" y="55626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8" name="Line 36"/>
          <p:cNvSpPr>
            <a:spLocks noChangeShapeType="1"/>
          </p:cNvSpPr>
          <p:nvPr/>
        </p:nvSpPr>
        <p:spPr bwMode="auto">
          <a:xfrm>
            <a:off x="5105400" y="464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49" name="Line 37"/>
          <p:cNvSpPr>
            <a:spLocks noChangeShapeType="1"/>
          </p:cNvSpPr>
          <p:nvPr/>
        </p:nvSpPr>
        <p:spPr bwMode="auto">
          <a:xfrm>
            <a:off x="5105400" y="5562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50" name="Line 38"/>
          <p:cNvSpPr>
            <a:spLocks noChangeShapeType="1"/>
          </p:cNvSpPr>
          <p:nvPr/>
        </p:nvSpPr>
        <p:spPr bwMode="auto">
          <a:xfrm>
            <a:off x="6019800" y="464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51" name="Line 39"/>
          <p:cNvSpPr>
            <a:spLocks noChangeShapeType="1"/>
          </p:cNvSpPr>
          <p:nvPr/>
        </p:nvSpPr>
        <p:spPr bwMode="auto">
          <a:xfrm>
            <a:off x="6019800" y="5562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52" name="Line 40"/>
          <p:cNvSpPr>
            <a:spLocks noChangeShapeType="1"/>
          </p:cNvSpPr>
          <p:nvPr/>
        </p:nvSpPr>
        <p:spPr bwMode="auto">
          <a:xfrm>
            <a:off x="6934200" y="464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53" name="Line 41"/>
          <p:cNvSpPr>
            <a:spLocks noChangeShapeType="1"/>
          </p:cNvSpPr>
          <p:nvPr/>
        </p:nvSpPr>
        <p:spPr bwMode="auto">
          <a:xfrm>
            <a:off x="6934200" y="5562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54" name="Line 42"/>
          <p:cNvSpPr>
            <a:spLocks noChangeShapeType="1"/>
          </p:cNvSpPr>
          <p:nvPr/>
        </p:nvSpPr>
        <p:spPr bwMode="auto">
          <a:xfrm>
            <a:off x="7848600" y="464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cxnSp>
        <p:nvCxnSpPr>
          <p:cNvPr id="10283" name="AutoShape 43"/>
          <p:cNvCxnSpPr>
            <a:cxnSpLocks noChangeShapeType="1"/>
            <a:stCxn id="90187" idx="4"/>
            <a:endCxn id="90175" idx="0"/>
          </p:cNvCxnSpPr>
          <p:nvPr/>
        </p:nvCxnSpPr>
        <p:spPr bwMode="auto">
          <a:xfrm rot="5400000" flipH="1" flipV="1">
            <a:off x="2134394" y="3733006"/>
            <a:ext cx="3962400" cy="1588"/>
          </a:xfrm>
          <a:prstGeom prst="curvedConnector5">
            <a:avLst>
              <a:gd name="adj1" fmla="val -5769"/>
              <a:gd name="adj2" fmla="val 24000009"/>
              <a:gd name="adj3" fmla="val 10576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84" name="AutoShape 44"/>
          <p:cNvCxnSpPr>
            <a:cxnSpLocks noChangeShapeType="1"/>
          </p:cNvCxnSpPr>
          <p:nvPr/>
        </p:nvCxnSpPr>
        <p:spPr bwMode="auto">
          <a:xfrm rot="5400000" flipH="1" flipV="1">
            <a:off x="3124994" y="3733006"/>
            <a:ext cx="3962400" cy="1588"/>
          </a:xfrm>
          <a:prstGeom prst="curvedConnector5">
            <a:avLst>
              <a:gd name="adj1" fmla="val -5769"/>
              <a:gd name="adj2" fmla="val 24000009"/>
              <a:gd name="adj3" fmla="val 10576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85" name="AutoShape 45"/>
          <p:cNvCxnSpPr>
            <a:cxnSpLocks noChangeShapeType="1"/>
          </p:cNvCxnSpPr>
          <p:nvPr/>
        </p:nvCxnSpPr>
        <p:spPr bwMode="auto">
          <a:xfrm rot="5400000" flipH="1" flipV="1">
            <a:off x="4039394" y="3733006"/>
            <a:ext cx="3962400" cy="1588"/>
          </a:xfrm>
          <a:prstGeom prst="curvedConnector5">
            <a:avLst>
              <a:gd name="adj1" fmla="val -5769"/>
              <a:gd name="adj2" fmla="val 24000009"/>
              <a:gd name="adj3" fmla="val 10576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86" name="AutoShape 46"/>
          <p:cNvCxnSpPr>
            <a:cxnSpLocks noChangeShapeType="1"/>
          </p:cNvCxnSpPr>
          <p:nvPr/>
        </p:nvCxnSpPr>
        <p:spPr bwMode="auto">
          <a:xfrm rot="5400000" flipH="1" flipV="1">
            <a:off x="4953794" y="3733006"/>
            <a:ext cx="3962400" cy="1588"/>
          </a:xfrm>
          <a:prstGeom prst="curvedConnector5">
            <a:avLst>
              <a:gd name="adj1" fmla="val -5769"/>
              <a:gd name="adj2" fmla="val 24000009"/>
              <a:gd name="adj3" fmla="val 10576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87" name="AutoShape 47"/>
          <p:cNvCxnSpPr>
            <a:cxnSpLocks noChangeShapeType="1"/>
          </p:cNvCxnSpPr>
          <p:nvPr/>
        </p:nvCxnSpPr>
        <p:spPr bwMode="auto">
          <a:xfrm rot="5400000" flipH="1" flipV="1">
            <a:off x="5868194" y="3733006"/>
            <a:ext cx="3962400" cy="1588"/>
          </a:xfrm>
          <a:prstGeom prst="curvedConnector5">
            <a:avLst>
              <a:gd name="adj1" fmla="val -5769"/>
              <a:gd name="adj2" fmla="val 24000009"/>
              <a:gd name="adj3" fmla="val 10576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0165" name="Oval 53"/>
          <p:cNvSpPr>
            <a:spLocks noChangeArrowheads="1"/>
          </p:cNvSpPr>
          <p:nvPr/>
        </p:nvSpPr>
        <p:spPr bwMode="auto">
          <a:xfrm>
            <a:off x="5867400" y="26670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66" name="Oval 54"/>
          <p:cNvSpPr>
            <a:spLocks noChangeArrowheads="1"/>
          </p:cNvSpPr>
          <p:nvPr/>
        </p:nvSpPr>
        <p:spPr bwMode="auto">
          <a:xfrm>
            <a:off x="4953000" y="35814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67" name="Oval 55"/>
          <p:cNvSpPr>
            <a:spLocks noChangeArrowheads="1"/>
          </p:cNvSpPr>
          <p:nvPr/>
        </p:nvSpPr>
        <p:spPr bwMode="auto">
          <a:xfrm>
            <a:off x="5867400" y="35814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68" name="Oval 56"/>
          <p:cNvSpPr>
            <a:spLocks noChangeArrowheads="1"/>
          </p:cNvSpPr>
          <p:nvPr/>
        </p:nvSpPr>
        <p:spPr bwMode="auto">
          <a:xfrm>
            <a:off x="6781800" y="35814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69" name="Oval 57"/>
          <p:cNvSpPr>
            <a:spLocks noChangeArrowheads="1"/>
          </p:cNvSpPr>
          <p:nvPr/>
        </p:nvSpPr>
        <p:spPr bwMode="auto">
          <a:xfrm>
            <a:off x="5867400" y="44958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0" name="Oval 58"/>
          <p:cNvSpPr>
            <a:spLocks noChangeArrowheads="1"/>
          </p:cNvSpPr>
          <p:nvPr/>
        </p:nvSpPr>
        <p:spPr bwMode="auto">
          <a:xfrm>
            <a:off x="7696200" y="35814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1" name="Oval 59"/>
          <p:cNvSpPr>
            <a:spLocks noChangeArrowheads="1"/>
          </p:cNvSpPr>
          <p:nvPr/>
        </p:nvSpPr>
        <p:spPr bwMode="auto">
          <a:xfrm>
            <a:off x="3962400" y="44958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2" name="Oval 60"/>
          <p:cNvSpPr>
            <a:spLocks noChangeArrowheads="1"/>
          </p:cNvSpPr>
          <p:nvPr/>
        </p:nvSpPr>
        <p:spPr bwMode="auto">
          <a:xfrm>
            <a:off x="6781800" y="44958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3" name="Oval 61"/>
          <p:cNvSpPr>
            <a:spLocks noChangeArrowheads="1"/>
          </p:cNvSpPr>
          <p:nvPr/>
        </p:nvSpPr>
        <p:spPr bwMode="auto">
          <a:xfrm>
            <a:off x="7696200" y="44958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4" name="Oval 62"/>
          <p:cNvSpPr>
            <a:spLocks noChangeArrowheads="1"/>
          </p:cNvSpPr>
          <p:nvPr/>
        </p:nvSpPr>
        <p:spPr bwMode="auto">
          <a:xfrm>
            <a:off x="7696200" y="54102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5" name="Oval 63"/>
          <p:cNvSpPr>
            <a:spLocks noChangeArrowheads="1"/>
          </p:cNvSpPr>
          <p:nvPr/>
        </p:nvSpPr>
        <p:spPr bwMode="auto">
          <a:xfrm>
            <a:off x="3962400" y="17526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6" name="Oval 64"/>
          <p:cNvSpPr>
            <a:spLocks noChangeArrowheads="1"/>
          </p:cNvSpPr>
          <p:nvPr/>
        </p:nvSpPr>
        <p:spPr bwMode="auto">
          <a:xfrm>
            <a:off x="3962400" y="26670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7" name="Oval 65"/>
          <p:cNvSpPr>
            <a:spLocks noChangeArrowheads="1"/>
          </p:cNvSpPr>
          <p:nvPr/>
        </p:nvSpPr>
        <p:spPr bwMode="auto">
          <a:xfrm>
            <a:off x="4953000" y="26670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8" name="Oval 66"/>
          <p:cNvSpPr>
            <a:spLocks noChangeArrowheads="1"/>
          </p:cNvSpPr>
          <p:nvPr/>
        </p:nvSpPr>
        <p:spPr bwMode="auto">
          <a:xfrm>
            <a:off x="7696200" y="26670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79" name="Oval 67"/>
          <p:cNvSpPr>
            <a:spLocks noChangeArrowheads="1"/>
          </p:cNvSpPr>
          <p:nvPr/>
        </p:nvSpPr>
        <p:spPr bwMode="auto">
          <a:xfrm>
            <a:off x="3962400" y="35814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0" name="Oval 68"/>
          <p:cNvSpPr>
            <a:spLocks noChangeArrowheads="1"/>
          </p:cNvSpPr>
          <p:nvPr/>
        </p:nvSpPr>
        <p:spPr bwMode="auto">
          <a:xfrm>
            <a:off x="5867400" y="17526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1" name="Oval 69"/>
          <p:cNvSpPr>
            <a:spLocks noChangeArrowheads="1"/>
          </p:cNvSpPr>
          <p:nvPr/>
        </p:nvSpPr>
        <p:spPr bwMode="auto">
          <a:xfrm>
            <a:off x="6781800" y="17526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2" name="Oval 70"/>
          <p:cNvSpPr>
            <a:spLocks noChangeArrowheads="1"/>
          </p:cNvSpPr>
          <p:nvPr/>
        </p:nvSpPr>
        <p:spPr bwMode="auto">
          <a:xfrm>
            <a:off x="6781800" y="26670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3" name="Oval 71"/>
          <p:cNvSpPr>
            <a:spLocks noChangeArrowheads="1"/>
          </p:cNvSpPr>
          <p:nvPr/>
        </p:nvSpPr>
        <p:spPr bwMode="auto">
          <a:xfrm>
            <a:off x="7696200" y="17526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4" name="Oval 72"/>
          <p:cNvSpPr>
            <a:spLocks noChangeArrowheads="1"/>
          </p:cNvSpPr>
          <p:nvPr/>
        </p:nvSpPr>
        <p:spPr bwMode="auto">
          <a:xfrm>
            <a:off x="6781800" y="54102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5" name="Oval 73"/>
          <p:cNvSpPr>
            <a:spLocks noChangeArrowheads="1"/>
          </p:cNvSpPr>
          <p:nvPr/>
        </p:nvSpPr>
        <p:spPr bwMode="auto">
          <a:xfrm>
            <a:off x="4953000" y="17526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6" name="Oval 74"/>
          <p:cNvSpPr>
            <a:spLocks noChangeArrowheads="1"/>
          </p:cNvSpPr>
          <p:nvPr/>
        </p:nvSpPr>
        <p:spPr bwMode="auto">
          <a:xfrm>
            <a:off x="4953000" y="44958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7" name="Oval 75"/>
          <p:cNvSpPr>
            <a:spLocks noChangeArrowheads="1"/>
          </p:cNvSpPr>
          <p:nvPr/>
        </p:nvSpPr>
        <p:spPr bwMode="auto">
          <a:xfrm>
            <a:off x="3962400" y="54102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8" name="Oval 76"/>
          <p:cNvSpPr>
            <a:spLocks noChangeArrowheads="1"/>
          </p:cNvSpPr>
          <p:nvPr/>
        </p:nvSpPr>
        <p:spPr bwMode="auto">
          <a:xfrm>
            <a:off x="4953000" y="54102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0189" name="Oval 77"/>
          <p:cNvSpPr>
            <a:spLocks noChangeArrowheads="1"/>
          </p:cNvSpPr>
          <p:nvPr/>
        </p:nvSpPr>
        <p:spPr bwMode="auto">
          <a:xfrm>
            <a:off x="5867400" y="5410200"/>
            <a:ext cx="304800" cy="3048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47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Torus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303598" y="1438699"/>
            <a:ext cx="4038600" cy="3962400"/>
            <a:chOff x="3962400" y="1752600"/>
            <a:chExt cx="4038600" cy="3962400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114800" y="19050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4191000" y="19050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4114800" y="28194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5105400" y="19050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5105400" y="19050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5105400" y="28194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6019800" y="19050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6019800" y="19050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6019800" y="28194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6934200" y="19050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6934200" y="19050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6934200" y="28194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7848600" y="19050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4114800" y="28194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>
              <a:off x="4114800" y="37338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5105400" y="28194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5105400" y="37338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6019800" y="28194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>
              <a:off x="6019800" y="37338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>
              <a:off x="6934200" y="28194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6934200" y="37338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>
              <a:off x="7848600" y="28194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>
              <a:off x="4114800" y="37338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>
              <a:off x="4114800" y="46482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>
              <a:off x="5105400" y="37338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>
              <a:off x="5105400" y="46482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6019800" y="37338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>
              <a:off x="6019800" y="46482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>
              <a:off x="6934200" y="37338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>
              <a:off x="6934200" y="46482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>
              <a:off x="7848600" y="37338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4114800" y="46482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>
              <a:off x="4114800" y="55626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>
              <a:off x="5105400" y="46482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>
              <a:off x="5105400" y="55626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>
              <a:off x="6019800" y="46482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>
              <a:off x="6019800" y="55626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3" name="Line 40"/>
            <p:cNvSpPr>
              <a:spLocks noChangeShapeType="1"/>
            </p:cNvSpPr>
            <p:nvPr/>
          </p:nvSpPr>
          <p:spPr bwMode="auto">
            <a:xfrm>
              <a:off x="6934200" y="46482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4" name="Line 41"/>
            <p:cNvSpPr>
              <a:spLocks noChangeShapeType="1"/>
            </p:cNvSpPr>
            <p:nvPr/>
          </p:nvSpPr>
          <p:spPr bwMode="auto">
            <a:xfrm>
              <a:off x="6934200" y="5562600"/>
              <a:ext cx="838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5" name="Line 42"/>
            <p:cNvSpPr>
              <a:spLocks noChangeShapeType="1"/>
            </p:cNvSpPr>
            <p:nvPr/>
          </p:nvSpPr>
          <p:spPr bwMode="auto">
            <a:xfrm>
              <a:off x="7848600" y="4648200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cxnSp>
          <p:nvCxnSpPr>
            <p:cNvPr id="46" name="AutoShape 43"/>
            <p:cNvCxnSpPr>
              <a:cxnSpLocks noChangeShapeType="1"/>
              <a:stCxn id="78" idx="4"/>
              <a:endCxn id="66" idx="0"/>
            </p:cNvCxnSpPr>
            <p:nvPr/>
          </p:nvCxnSpPr>
          <p:spPr bwMode="auto">
            <a:xfrm rot="5400000" flipH="1" flipV="1">
              <a:off x="2134394" y="3733006"/>
              <a:ext cx="3962400" cy="1588"/>
            </a:xfrm>
            <a:prstGeom prst="curvedConnector5">
              <a:avLst>
                <a:gd name="adj1" fmla="val -5769"/>
                <a:gd name="adj2" fmla="val 24000009"/>
                <a:gd name="adj3" fmla="val 10576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AutoShape 44"/>
            <p:cNvCxnSpPr>
              <a:cxnSpLocks noChangeShapeType="1"/>
            </p:cNvCxnSpPr>
            <p:nvPr/>
          </p:nvCxnSpPr>
          <p:spPr bwMode="auto">
            <a:xfrm rot="5400000" flipH="1" flipV="1">
              <a:off x="3124994" y="3733006"/>
              <a:ext cx="3962400" cy="1588"/>
            </a:xfrm>
            <a:prstGeom prst="curvedConnector5">
              <a:avLst>
                <a:gd name="adj1" fmla="val -5769"/>
                <a:gd name="adj2" fmla="val 24000009"/>
                <a:gd name="adj3" fmla="val 10576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" name="AutoShape 45"/>
            <p:cNvCxnSpPr>
              <a:cxnSpLocks noChangeShapeType="1"/>
            </p:cNvCxnSpPr>
            <p:nvPr/>
          </p:nvCxnSpPr>
          <p:spPr bwMode="auto">
            <a:xfrm rot="5400000" flipH="1" flipV="1">
              <a:off x="4039394" y="3733006"/>
              <a:ext cx="3962400" cy="1588"/>
            </a:xfrm>
            <a:prstGeom prst="curvedConnector5">
              <a:avLst>
                <a:gd name="adj1" fmla="val -5769"/>
                <a:gd name="adj2" fmla="val 24000009"/>
                <a:gd name="adj3" fmla="val 10576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" name="AutoShape 46"/>
            <p:cNvCxnSpPr>
              <a:cxnSpLocks noChangeShapeType="1"/>
            </p:cNvCxnSpPr>
            <p:nvPr/>
          </p:nvCxnSpPr>
          <p:spPr bwMode="auto">
            <a:xfrm rot="5400000" flipH="1" flipV="1">
              <a:off x="4953794" y="3733006"/>
              <a:ext cx="3962400" cy="1588"/>
            </a:xfrm>
            <a:prstGeom prst="curvedConnector5">
              <a:avLst>
                <a:gd name="adj1" fmla="val -5769"/>
                <a:gd name="adj2" fmla="val 24000009"/>
                <a:gd name="adj3" fmla="val 10576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0" name="AutoShape 47"/>
            <p:cNvCxnSpPr>
              <a:cxnSpLocks noChangeShapeType="1"/>
            </p:cNvCxnSpPr>
            <p:nvPr/>
          </p:nvCxnSpPr>
          <p:spPr bwMode="auto">
            <a:xfrm rot="5400000" flipH="1" flipV="1">
              <a:off x="5868194" y="3733006"/>
              <a:ext cx="3962400" cy="1588"/>
            </a:xfrm>
            <a:prstGeom prst="curvedConnector5">
              <a:avLst>
                <a:gd name="adj1" fmla="val -5769"/>
                <a:gd name="adj2" fmla="val 24000009"/>
                <a:gd name="adj3" fmla="val 10576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" name="AutoShape 48"/>
            <p:cNvCxnSpPr>
              <a:cxnSpLocks noChangeShapeType="1"/>
              <a:endCxn id="74" idx="6"/>
            </p:cNvCxnSpPr>
            <p:nvPr/>
          </p:nvCxnSpPr>
          <p:spPr bwMode="auto">
            <a:xfrm>
              <a:off x="3962400" y="1903414"/>
              <a:ext cx="4038600" cy="1587"/>
            </a:xfrm>
            <a:prstGeom prst="curvedConnector5">
              <a:avLst>
                <a:gd name="adj1" fmla="val -4051"/>
                <a:gd name="adj2" fmla="val -29400009"/>
                <a:gd name="adj3" fmla="val 10400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2" name="AutoShape 49"/>
            <p:cNvCxnSpPr>
              <a:cxnSpLocks noChangeShapeType="1"/>
            </p:cNvCxnSpPr>
            <p:nvPr/>
          </p:nvCxnSpPr>
          <p:spPr bwMode="auto">
            <a:xfrm>
              <a:off x="3962400" y="2819400"/>
              <a:ext cx="4038600" cy="1588"/>
            </a:xfrm>
            <a:prstGeom prst="curvedConnector5">
              <a:avLst>
                <a:gd name="adj1" fmla="val -4051"/>
                <a:gd name="adj2" fmla="val -29400009"/>
                <a:gd name="adj3" fmla="val 10400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3" name="AutoShape 50"/>
            <p:cNvCxnSpPr>
              <a:cxnSpLocks noChangeShapeType="1"/>
            </p:cNvCxnSpPr>
            <p:nvPr/>
          </p:nvCxnSpPr>
          <p:spPr bwMode="auto">
            <a:xfrm>
              <a:off x="3962400" y="5562600"/>
              <a:ext cx="4038600" cy="1588"/>
            </a:xfrm>
            <a:prstGeom prst="curvedConnector5">
              <a:avLst>
                <a:gd name="adj1" fmla="val -4051"/>
                <a:gd name="adj2" fmla="val -29400009"/>
                <a:gd name="adj3" fmla="val 10400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AutoShape 51"/>
            <p:cNvCxnSpPr>
              <a:cxnSpLocks noChangeShapeType="1"/>
            </p:cNvCxnSpPr>
            <p:nvPr/>
          </p:nvCxnSpPr>
          <p:spPr bwMode="auto">
            <a:xfrm>
              <a:off x="3962400" y="4648200"/>
              <a:ext cx="4038600" cy="1588"/>
            </a:xfrm>
            <a:prstGeom prst="curvedConnector5">
              <a:avLst>
                <a:gd name="adj1" fmla="val -4051"/>
                <a:gd name="adj2" fmla="val -29400009"/>
                <a:gd name="adj3" fmla="val 10400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5" name="AutoShape 52"/>
            <p:cNvCxnSpPr>
              <a:cxnSpLocks noChangeShapeType="1"/>
            </p:cNvCxnSpPr>
            <p:nvPr/>
          </p:nvCxnSpPr>
          <p:spPr bwMode="auto">
            <a:xfrm>
              <a:off x="3962400" y="3733800"/>
              <a:ext cx="4038600" cy="1588"/>
            </a:xfrm>
            <a:prstGeom prst="curvedConnector5">
              <a:avLst>
                <a:gd name="adj1" fmla="val -4051"/>
                <a:gd name="adj2" fmla="val -29400009"/>
                <a:gd name="adj3" fmla="val 10400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6" name="Oval 53"/>
            <p:cNvSpPr>
              <a:spLocks noChangeArrowheads="1"/>
            </p:cNvSpPr>
            <p:nvPr/>
          </p:nvSpPr>
          <p:spPr bwMode="auto">
            <a:xfrm>
              <a:off x="5867400" y="26670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7" name="Oval 54"/>
            <p:cNvSpPr>
              <a:spLocks noChangeArrowheads="1"/>
            </p:cNvSpPr>
            <p:nvPr/>
          </p:nvSpPr>
          <p:spPr bwMode="auto">
            <a:xfrm>
              <a:off x="4953000" y="35814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8" name="Oval 55"/>
            <p:cNvSpPr>
              <a:spLocks noChangeArrowheads="1"/>
            </p:cNvSpPr>
            <p:nvPr/>
          </p:nvSpPr>
          <p:spPr bwMode="auto">
            <a:xfrm>
              <a:off x="5867400" y="35814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" name="Oval 56"/>
            <p:cNvSpPr>
              <a:spLocks noChangeArrowheads="1"/>
            </p:cNvSpPr>
            <p:nvPr/>
          </p:nvSpPr>
          <p:spPr bwMode="auto">
            <a:xfrm>
              <a:off x="6781800" y="35814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" name="Oval 57"/>
            <p:cNvSpPr>
              <a:spLocks noChangeArrowheads="1"/>
            </p:cNvSpPr>
            <p:nvPr/>
          </p:nvSpPr>
          <p:spPr bwMode="auto">
            <a:xfrm>
              <a:off x="5867400" y="44958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" name="Oval 58"/>
            <p:cNvSpPr>
              <a:spLocks noChangeArrowheads="1"/>
            </p:cNvSpPr>
            <p:nvPr/>
          </p:nvSpPr>
          <p:spPr bwMode="auto">
            <a:xfrm>
              <a:off x="7696200" y="35814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" name="Oval 59"/>
            <p:cNvSpPr>
              <a:spLocks noChangeArrowheads="1"/>
            </p:cNvSpPr>
            <p:nvPr/>
          </p:nvSpPr>
          <p:spPr bwMode="auto">
            <a:xfrm>
              <a:off x="3962400" y="44958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3" name="Oval 60"/>
            <p:cNvSpPr>
              <a:spLocks noChangeArrowheads="1"/>
            </p:cNvSpPr>
            <p:nvPr/>
          </p:nvSpPr>
          <p:spPr bwMode="auto">
            <a:xfrm>
              <a:off x="6781800" y="44958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4" name="Oval 61"/>
            <p:cNvSpPr>
              <a:spLocks noChangeArrowheads="1"/>
            </p:cNvSpPr>
            <p:nvPr/>
          </p:nvSpPr>
          <p:spPr bwMode="auto">
            <a:xfrm>
              <a:off x="7696200" y="44958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5" name="Oval 62"/>
            <p:cNvSpPr>
              <a:spLocks noChangeArrowheads="1"/>
            </p:cNvSpPr>
            <p:nvPr/>
          </p:nvSpPr>
          <p:spPr bwMode="auto">
            <a:xfrm>
              <a:off x="7696200" y="54102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6" name="Oval 63"/>
            <p:cNvSpPr>
              <a:spLocks noChangeArrowheads="1"/>
            </p:cNvSpPr>
            <p:nvPr/>
          </p:nvSpPr>
          <p:spPr bwMode="auto">
            <a:xfrm>
              <a:off x="3962400" y="17526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7" name="Oval 64"/>
            <p:cNvSpPr>
              <a:spLocks noChangeArrowheads="1"/>
            </p:cNvSpPr>
            <p:nvPr/>
          </p:nvSpPr>
          <p:spPr bwMode="auto">
            <a:xfrm>
              <a:off x="3962400" y="26670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8" name="Oval 65"/>
            <p:cNvSpPr>
              <a:spLocks noChangeArrowheads="1"/>
            </p:cNvSpPr>
            <p:nvPr/>
          </p:nvSpPr>
          <p:spPr bwMode="auto">
            <a:xfrm>
              <a:off x="4953000" y="26670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9" name="Oval 66"/>
            <p:cNvSpPr>
              <a:spLocks noChangeArrowheads="1"/>
            </p:cNvSpPr>
            <p:nvPr/>
          </p:nvSpPr>
          <p:spPr bwMode="auto">
            <a:xfrm>
              <a:off x="7696200" y="26670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0" name="Oval 67"/>
            <p:cNvSpPr>
              <a:spLocks noChangeArrowheads="1"/>
            </p:cNvSpPr>
            <p:nvPr/>
          </p:nvSpPr>
          <p:spPr bwMode="auto">
            <a:xfrm>
              <a:off x="3962400" y="35814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" name="Oval 68"/>
            <p:cNvSpPr>
              <a:spLocks noChangeArrowheads="1"/>
            </p:cNvSpPr>
            <p:nvPr/>
          </p:nvSpPr>
          <p:spPr bwMode="auto">
            <a:xfrm>
              <a:off x="5867400" y="17526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2" name="Oval 69"/>
            <p:cNvSpPr>
              <a:spLocks noChangeArrowheads="1"/>
            </p:cNvSpPr>
            <p:nvPr/>
          </p:nvSpPr>
          <p:spPr bwMode="auto">
            <a:xfrm>
              <a:off x="6781800" y="17526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3" name="Oval 70"/>
            <p:cNvSpPr>
              <a:spLocks noChangeArrowheads="1"/>
            </p:cNvSpPr>
            <p:nvPr/>
          </p:nvSpPr>
          <p:spPr bwMode="auto">
            <a:xfrm>
              <a:off x="6781800" y="26670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4" name="Oval 71"/>
            <p:cNvSpPr>
              <a:spLocks noChangeArrowheads="1"/>
            </p:cNvSpPr>
            <p:nvPr/>
          </p:nvSpPr>
          <p:spPr bwMode="auto">
            <a:xfrm>
              <a:off x="7696200" y="17526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5" name="Oval 72"/>
            <p:cNvSpPr>
              <a:spLocks noChangeArrowheads="1"/>
            </p:cNvSpPr>
            <p:nvPr/>
          </p:nvSpPr>
          <p:spPr bwMode="auto">
            <a:xfrm>
              <a:off x="6781800" y="54102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6" name="Oval 73"/>
            <p:cNvSpPr>
              <a:spLocks noChangeArrowheads="1"/>
            </p:cNvSpPr>
            <p:nvPr/>
          </p:nvSpPr>
          <p:spPr bwMode="auto">
            <a:xfrm>
              <a:off x="4953000" y="17526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7" name="Oval 74"/>
            <p:cNvSpPr>
              <a:spLocks noChangeArrowheads="1"/>
            </p:cNvSpPr>
            <p:nvPr/>
          </p:nvSpPr>
          <p:spPr bwMode="auto">
            <a:xfrm>
              <a:off x="4953000" y="44958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8" name="Oval 75"/>
            <p:cNvSpPr>
              <a:spLocks noChangeArrowheads="1"/>
            </p:cNvSpPr>
            <p:nvPr/>
          </p:nvSpPr>
          <p:spPr bwMode="auto">
            <a:xfrm>
              <a:off x="3962400" y="54102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" name="Oval 76"/>
            <p:cNvSpPr>
              <a:spLocks noChangeArrowheads="1"/>
            </p:cNvSpPr>
            <p:nvPr/>
          </p:nvSpPr>
          <p:spPr bwMode="auto">
            <a:xfrm>
              <a:off x="4953000" y="54102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" name="Oval 77"/>
            <p:cNvSpPr>
              <a:spLocks noChangeArrowheads="1"/>
            </p:cNvSpPr>
            <p:nvPr/>
          </p:nvSpPr>
          <p:spPr bwMode="auto">
            <a:xfrm>
              <a:off x="5867400" y="5410200"/>
              <a:ext cx="304800" cy="3048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1102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Box 105"/>
          <p:cNvSpPr txBox="1"/>
          <p:nvPr/>
        </p:nvSpPr>
        <p:spPr>
          <a:xfrm>
            <a:off x="837060" y="5252878"/>
            <a:ext cx="8802806" cy="1508105"/>
          </a:xfrm>
          <a:prstGeom prst="rect">
            <a:avLst/>
          </a:prstGeom>
          <a:solidFill>
            <a:srgbClr val="F8F8F8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102" name="TextBox 101"/>
          <p:cNvSpPr txBox="1"/>
          <p:nvPr/>
        </p:nvSpPr>
        <p:spPr>
          <a:xfrm>
            <a:off x="837060" y="3574196"/>
            <a:ext cx="8802806" cy="1354217"/>
          </a:xfrm>
          <a:prstGeom prst="rect">
            <a:avLst/>
          </a:prstGeom>
          <a:solidFill>
            <a:srgbClr val="F8F8F8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1000" dirty="0"/>
          </a:p>
        </p:txBody>
      </p:sp>
      <p:sp>
        <p:nvSpPr>
          <p:cNvPr id="101" name="TextBox 100"/>
          <p:cNvSpPr txBox="1"/>
          <p:nvPr/>
        </p:nvSpPr>
        <p:spPr>
          <a:xfrm>
            <a:off x="821140" y="2016076"/>
            <a:ext cx="8802806" cy="1354217"/>
          </a:xfrm>
          <a:prstGeom prst="rect">
            <a:avLst/>
          </a:prstGeom>
          <a:solidFill>
            <a:srgbClr val="F8F8F8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805220" y="730912"/>
            <a:ext cx="8802806" cy="1111534"/>
          </a:xfrm>
          <a:prstGeom prst="rect">
            <a:avLst/>
          </a:prstGeom>
          <a:solidFill>
            <a:srgbClr val="F8F8F8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039" y="9525"/>
            <a:ext cx="10972800" cy="494851"/>
          </a:xfrm>
        </p:spPr>
        <p:txBody>
          <a:bodyPr/>
          <a:lstStyle/>
          <a:p>
            <a:r>
              <a:rPr lang="en-US" dirty="0"/>
              <a:t>Our focus on the congestion problem</a:t>
            </a:r>
            <a:endParaRPr lang="en-US" dirty="0"/>
          </a:p>
        </p:txBody>
      </p:sp>
      <p:pic>
        <p:nvPicPr>
          <p:cNvPr id="4" name="Picture 2" descr="File:Hypercubecubes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875" y="816407"/>
            <a:ext cx="1260807" cy="94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7" name="Group 126"/>
          <p:cNvGrpSpPr/>
          <p:nvPr/>
        </p:nvGrpSpPr>
        <p:grpSpPr>
          <a:xfrm>
            <a:off x="7558726" y="5532993"/>
            <a:ext cx="844883" cy="916667"/>
            <a:chOff x="4800600" y="2286000"/>
            <a:chExt cx="2209800" cy="2058989"/>
          </a:xfrm>
          <a:solidFill>
            <a:srgbClr val="003399"/>
          </a:solidFill>
        </p:grpSpPr>
        <p:sp>
          <p:nvSpPr>
            <p:cNvPr id="128" name="Oval 127"/>
            <p:cNvSpPr/>
            <p:nvPr/>
          </p:nvSpPr>
          <p:spPr>
            <a:xfrm>
              <a:off x="4800600" y="22860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Oval 128"/>
            <p:cNvSpPr/>
            <p:nvPr/>
          </p:nvSpPr>
          <p:spPr>
            <a:xfrm>
              <a:off x="5715000" y="22860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0" name="Oval 129"/>
            <p:cNvSpPr/>
            <p:nvPr/>
          </p:nvSpPr>
          <p:spPr>
            <a:xfrm>
              <a:off x="6629400" y="22860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Oval 130"/>
            <p:cNvSpPr/>
            <p:nvPr/>
          </p:nvSpPr>
          <p:spPr>
            <a:xfrm>
              <a:off x="4800600" y="31242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Oval 131"/>
            <p:cNvSpPr/>
            <p:nvPr/>
          </p:nvSpPr>
          <p:spPr>
            <a:xfrm>
              <a:off x="5715000" y="31242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" name="Oval 132"/>
            <p:cNvSpPr/>
            <p:nvPr/>
          </p:nvSpPr>
          <p:spPr>
            <a:xfrm>
              <a:off x="6629400" y="31242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Oval 133"/>
            <p:cNvSpPr/>
            <p:nvPr/>
          </p:nvSpPr>
          <p:spPr>
            <a:xfrm>
              <a:off x="4800600" y="39624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Oval 134"/>
            <p:cNvSpPr/>
            <p:nvPr/>
          </p:nvSpPr>
          <p:spPr>
            <a:xfrm>
              <a:off x="5715000" y="39624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Oval 135"/>
            <p:cNvSpPr/>
            <p:nvPr/>
          </p:nvSpPr>
          <p:spPr>
            <a:xfrm>
              <a:off x="6629400" y="39624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7" name="Straight Connector 136"/>
            <p:cNvCxnSpPr>
              <a:stCxn id="128" idx="6"/>
              <a:endCxn id="129" idx="2"/>
            </p:cNvCxnSpPr>
            <p:nvPr/>
          </p:nvCxnSpPr>
          <p:spPr>
            <a:xfrm>
              <a:off x="5181600" y="24765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>
              <a:stCxn id="131" idx="6"/>
              <a:endCxn id="132" idx="2"/>
            </p:cNvCxnSpPr>
            <p:nvPr/>
          </p:nvCxnSpPr>
          <p:spPr>
            <a:xfrm>
              <a:off x="5181600" y="33147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>
              <a:stCxn id="134" idx="6"/>
              <a:endCxn id="135" idx="2"/>
            </p:cNvCxnSpPr>
            <p:nvPr/>
          </p:nvCxnSpPr>
          <p:spPr>
            <a:xfrm>
              <a:off x="5181600" y="41529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>
              <a:stCxn id="135" idx="6"/>
              <a:endCxn id="136" idx="2"/>
            </p:cNvCxnSpPr>
            <p:nvPr/>
          </p:nvCxnSpPr>
          <p:spPr>
            <a:xfrm>
              <a:off x="6096000" y="41529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>
              <a:stCxn id="132" idx="6"/>
              <a:endCxn id="133" idx="2"/>
            </p:cNvCxnSpPr>
            <p:nvPr/>
          </p:nvCxnSpPr>
          <p:spPr>
            <a:xfrm>
              <a:off x="6096000" y="33147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>
              <a:stCxn id="129" idx="6"/>
              <a:endCxn id="130" idx="2"/>
            </p:cNvCxnSpPr>
            <p:nvPr/>
          </p:nvCxnSpPr>
          <p:spPr>
            <a:xfrm>
              <a:off x="6096000" y="24765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>
              <a:stCxn id="128" idx="4"/>
              <a:endCxn id="131" idx="0"/>
            </p:cNvCxnSpPr>
            <p:nvPr/>
          </p:nvCxnSpPr>
          <p:spPr>
            <a:xfrm rot="5400000">
              <a:off x="4762501" y="28956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>
              <a:stCxn id="130" idx="4"/>
              <a:endCxn id="133" idx="0"/>
            </p:cNvCxnSpPr>
            <p:nvPr/>
          </p:nvCxnSpPr>
          <p:spPr>
            <a:xfrm rot="5400000">
              <a:off x="6591301" y="28956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>
              <a:stCxn id="129" idx="4"/>
              <a:endCxn id="132" idx="0"/>
            </p:cNvCxnSpPr>
            <p:nvPr/>
          </p:nvCxnSpPr>
          <p:spPr>
            <a:xfrm rot="5400000">
              <a:off x="5676901" y="28956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>
              <a:stCxn id="132" idx="4"/>
              <a:endCxn id="135" idx="0"/>
            </p:cNvCxnSpPr>
            <p:nvPr/>
          </p:nvCxnSpPr>
          <p:spPr>
            <a:xfrm rot="5400000">
              <a:off x="5676901" y="37338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>
              <a:stCxn id="133" idx="4"/>
              <a:endCxn id="136" idx="0"/>
            </p:cNvCxnSpPr>
            <p:nvPr/>
          </p:nvCxnSpPr>
          <p:spPr>
            <a:xfrm rot="5400000">
              <a:off x="6591301" y="37338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31" idx="4"/>
              <a:endCxn id="134" idx="0"/>
            </p:cNvCxnSpPr>
            <p:nvPr/>
          </p:nvCxnSpPr>
          <p:spPr>
            <a:xfrm rot="5400000">
              <a:off x="4762501" y="37338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hape 50"/>
            <p:cNvCxnSpPr>
              <a:stCxn id="131" idx="2"/>
              <a:endCxn id="133" idx="6"/>
            </p:cNvCxnSpPr>
            <p:nvPr/>
          </p:nvCxnSpPr>
          <p:spPr>
            <a:xfrm rot="10800000" flipH="1">
              <a:off x="4800600" y="3314700"/>
              <a:ext cx="2209800" cy="1588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hape 57"/>
            <p:cNvCxnSpPr>
              <a:stCxn id="134" idx="4"/>
              <a:endCxn id="128" idx="0"/>
            </p:cNvCxnSpPr>
            <p:nvPr/>
          </p:nvCxnSpPr>
          <p:spPr>
            <a:xfrm rot="5400000" flipH="1">
              <a:off x="3962401" y="3314701"/>
              <a:ext cx="2057400" cy="3175"/>
            </a:xfrm>
            <a:prstGeom prst="curvedConnector5">
              <a:avLst>
                <a:gd name="adj1" fmla="val -11111"/>
                <a:gd name="adj2" fmla="val -12562650"/>
                <a:gd name="adj3" fmla="val 119136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hape 62"/>
            <p:cNvCxnSpPr>
              <a:stCxn id="135" idx="4"/>
              <a:endCxn id="129" idx="0"/>
            </p:cNvCxnSpPr>
            <p:nvPr/>
          </p:nvCxnSpPr>
          <p:spPr>
            <a:xfrm rot="5400000" flipH="1">
              <a:off x="4876801" y="3314701"/>
              <a:ext cx="2057400" cy="3175"/>
            </a:xfrm>
            <a:prstGeom prst="curvedConnector5">
              <a:avLst>
                <a:gd name="adj1" fmla="val -11111"/>
                <a:gd name="adj2" fmla="val -11878429"/>
                <a:gd name="adj3" fmla="val 119753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hape 67"/>
            <p:cNvCxnSpPr/>
            <p:nvPr/>
          </p:nvCxnSpPr>
          <p:spPr>
            <a:xfrm rot="5400000" flipH="1">
              <a:off x="5828507" y="3313907"/>
              <a:ext cx="2057400" cy="1587"/>
            </a:xfrm>
            <a:prstGeom prst="curvedConnector5">
              <a:avLst>
                <a:gd name="adj1" fmla="val -11111"/>
                <a:gd name="adj2" fmla="val -21368753"/>
                <a:gd name="adj3" fmla="val 119753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hape 119"/>
            <p:cNvCxnSpPr/>
            <p:nvPr/>
          </p:nvCxnSpPr>
          <p:spPr>
            <a:xfrm rot="10800000" flipH="1">
              <a:off x="4800600" y="2505075"/>
              <a:ext cx="2209800" cy="1588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hape 120"/>
            <p:cNvCxnSpPr/>
            <p:nvPr/>
          </p:nvCxnSpPr>
          <p:spPr>
            <a:xfrm rot="10800000" flipH="1">
              <a:off x="4800600" y="4179889"/>
              <a:ext cx="2209800" cy="1587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8" name="Group 187"/>
          <p:cNvGrpSpPr/>
          <p:nvPr/>
        </p:nvGrpSpPr>
        <p:grpSpPr>
          <a:xfrm>
            <a:off x="6974775" y="1216600"/>
            <a:ext cx="1827063" cy="161623"/>
            <a:chOff x="1403429" y="3741045"/>
            <a:chExt cx="2050570" cy="181015"/>
          </a:xfrm>
          <a:solidFill>
            <a:srgbClr val="003399"/>
          </a:solidFill>
        </p:grpSpPr>
        <p:sp>
          <p:nvSpPr>
            <p:cNvPr id="156" name="Oval 155"/>
            <p:cNvSpPr/>
            <p:nvPr/>
          </p:nvSpPr>
          <p:spPr>
            <a:xfrm>
              <a:off x="1403429" y="374497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7" name="Oval 156"/>
            <p:cNvSpPr/>
            <p:nvPr/>
          </p:nvSpPr>
          <p:spPr>
            <a:xfrm>
              <a:off x="1776622" y="374497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8" name="Oval 157"/>
            <p:cNvSpPr/>
            <p:nvPr/>
          </p:nvSpPr>
          <p:spPr>
            <a:xfrm>
              <a:off x="2149814" y="374497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5" name="Straight Connector 164"/>
            <p:cNvCxnSpPr>
              <a:stCxn id="156" idx="6"/>
              <a:endCxn id="157" idx="2"/>
            </p:cNvCxnSpPr>
            <p:nvPr/>
          </p:nvCxnSpPr>
          <p:spPr>
            <a:xfrm>
              <a:off x="1558926" y="383351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>
              <a:off x="2325778" y="383351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>
              <a:stCxn id="157" idx="6"/>
              <a:endCxn id="158" idx="2"/>
            </p:cNvCxnSpPr>
            <p:nvPr/>
          </p:nvCxnSpPr>
          <p:spPr>
            <a:xfrm>
              <a:off x="1932118" y="383351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Oval 182"/>
            <p:cNvSpPr/>
            <p:nvPr/>
          </p:nvSpPr>
          <p:spPr>
            <a:xfrm>
              <a:off x="2552117" y="374104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" name="Oval 183"/>
            <p:cNvSpPr/>
            <p:nvPr/>
          </p:nvSpPr>
          <p:spPr>
            <a:xfrm>
              <a:off x="2925310" y="374104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5" name="Oval 184"/>
            <p:cNvSpPr/>
            <p:nvPr/>
          </p:nvSpPr>
          <p:spPr>
            <a:xfrm>
              <a:off x="3298502" y="374104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6" name="Straight Connector 185"/>
            <p:cNvCxnSpPr>
              <a:stCxn id="183" idx="6"/>
              <a:endCxn id="184" idx="2"/>
            </p:cNvCxnSpPr>
            <p:nvPr/>
          </p:nvCxnSpPr>
          <p:spPr>
            <a:xfrm>
              <a:off x="2707614" y="382958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>
              <a:stCxn id="184" idx="6"/>
              <a:endCxn id="185" idx="2"/>
            </p:cNvCxnSpPr>
            <p:nvPr/>
          </p:nvCxnSpPr>
          <p:spPr>
            <a:xfrm>
              <a:off x="3080806" y="382958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7395314" y="2241846"/>
            <a:ext cx="844883" cy="915959"/>
            <a:chOff x="7176948" y="2037126"/>
            <a:chExt cx="844883" cy="915959"/>
          </a:xfrm>
        </p:grpSpPr>
        <p:sp>
          <p:nvSpPr>
            <p:cNvPr id="190" name="Oval 189"/>
            <p:cNvSpPr/>
            <p:nvPr/>
          </p:nvSpPr>
          <p:spPr>
            <a:xfrm>
              <a:off x="7176948" y="2037126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1" name="Oval 190"/>
            <p:cNvSpPr/>
            <p:nvPr/>
          </p:nvSpPr>
          <p:spPr>
            <a:xfrm>
              <a:off x="7526555" y="2037126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2" name="Oval 191"/>
            <p:cNvSpPr/>
            <p:nvPr/>
          </p:nvSpPr>
          <p:spPr>
            <a:xfrm>
              <a:off x="7876162" y="2037126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3" name="Oval 192"/>
            <p:cNvSpPr/>
            <p:nvPr/>
          </p:nvSpPr>
          <p:spPr>
            <a:xfrm>
              <a:off x="7176948" y="2410295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4" name="Oval 193"/>
            <p:cNvSpPr/>
            <p:nvPr/>
          </p:nvSpPr>
          <p:spPr>
            <a:xfrm>
              <a:off x="7526555" y="2410295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5" name="Oval 194"/>
            <p:cNvSpPr/>
            <p:nvPr/>
          </p:nvSpPr>
          <p:spPr>
            <a:xfrm>
              <a:off x="7876162" y="2410295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6" name="Oval 195"/>
            <p:cNvSpPr/>
            <p:nvPr/>
          </p:nvSpPr>
          <p:spPr>
            <a:xfrm>
              <a:off x="7176948" y="2783463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7" name="Oval 196"/>
            <p:cNvSpPr/>
            <p:nvPr/>
          </p:nvSpPr>
          <p:spPr>
            <a:xfrm>
              <a:off x="7526555" y="2783463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8" name="Oval 197"/>
            <p:cNvSpPr/>
            <p:nvPr/>
          </p:nvSpPr>
          <p:spPr>
            <a:xfrm>
              <a:off x="7876162" y="2783463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9" name="Straight Connector 198"/>
            <p:cNvCxnSpPr>
              <a:stCxn id="190" idx="6"/>
              <a:endCxn id="191" idx="2"/>
            </p:cNvCxnSpPr>
            <p:nvPr/>
          </p:nvCxnSpPr>
          <p:spPr>
            <a:xfrm>
              <a:off x="7322617" y="2121937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>
              <a:stCxn id="193" idx="6"/>
              <a:endCxn id="194" idx="2"/>
            </p:cNvCxnSpPr>
            <p:nvPr/>
          </p:nvCxnSpPr>
          <p:spPr>
            <a:xfrm>
              <a:off x="7322617" y="2495106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>
              <a:stCxn id="196" idx="6"/>
              <a:endCxn id="197" idx="2"/>
            </p:cNvCxnSpPr>
            <p:nvPr/>
          </p:nvCxnSpPr>
          <p:spPr>
            <a:xfrm>
              <a:off x="7322617" y="2868275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>
              <a:stCxn id="197" idx="6"/>
              <a:endCxn id="198" idx="2"/>
            </p:cNvCxnSpPr>
            <p:nvPr/>
          </p:nvCxnSpPr>
          <p:spPr>
            <a:xfrm>
              <a:off x="7672224" y="2868275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>
              <a:stCxn id="194" idx="6"/>
              <a:endCxn id="195" idx="2"/>
            </p:cNvCxnSpPr>
            <p:nvPr/>
          </p:nvCxnSpPr>
          <p:spPr>
            <a:xfrm>
              <a:off x="7672224" y="2495106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>
              <a:stCxn id="191" idx="6"/>
              <a:endCxn id="192" idx="2"/>
            </p:cNvCxnSpPr>
            <p:nvPr/>
          </p:nvCxnSpPr>
          <p:spPr>
            <a:xfrm>
              <a:off x="7672224" y="2121937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>
              <a:stCxn id="190" idx="4"/>
              <a:endCxn id="193" idx="0"/>
            </p:cNvCxnSpPr>
            <p:nvPr/>
          </p:nvCxnSpPr>
          <p:spPr>
            <a:xfrm rot="5400000">
              <a:off x="7148010" y="2308622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192" idx="4"/>
              <a:endCxn id="195" idx="0"/>
            </p:cNvCxnSpPr>
            <p:nvPr/>
          </p:nvCxnSpPr>
          <p:spPr>
            <a:xfrm rot="5400000">
              <a:off x="7847223" y="2308622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>
              <a:stCxn id="191" idx="4"/>
              <a:endCxn id="194" idx="0"/>
            </p:cNvCxnSpPr>
            <p:nvPr/>
          </p:nvCxnSpPr>
          <p:spPr>
            <a:xfrm rot="5400000">
              <a:off x="7497617" y="2308622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>
              <a:stCxn id="194" idx="4"/>
              <a:endCxn id="197" idx="0"/>
            </p:cNvCxnSpPr>
            <p:nvPr/>
          </p:nvCxnSpPr>
          <p:spPr>
            <a:xfrm rot="5400000">
              <a:off x="7497617" y="2681790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>
              <a:stCxn id="195" idx="4"/>
              <a:endCxn id="198" idx="0"/>
            </p:cNvCxnSpPr>
            <p:nvPr/>
          </p:nvCxnSpPr>
          <p:spPr>
            <a:xfrm rot="5400000">
              <a:off x="7847223" y="2681790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>
              <a:stCxn id="193" idx="4"/>
              <a:endCxn id="196" idx="0"/>
            </p:cNvCxnSpPr>
            <p:nvPr/>
          </p:nvCxnSpPr>
          <p:spPr>
            <a:xfrm rot="5400000">
              <a:off x="7148010" y="2681790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7485892" y="3821836"/>
            <a:ext cx="844883" cy="915959"/>
            <a:chOff x="7264026" y="3957851"/>
            <a:chExt cx="844883" cy="915959"/>
          </a:xfrm>
        </p:grpSpPr>
        <p:sp>
          <p:nvSpPr>
            <p:cNvPr id="218" name="Oval 217"/>
            <p:cNvSpPr/>
            <p:nvPr/>
          </p:nvSpPr>
          <p:spPr>
            <a:xfrm>
              <a:off x="7264026" y="3957851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9" name="Oval 218"/>
            <p:cNvSpPr/>
            <p:nvPr/>
          </p:nvSpPr>
          <p:spPr>
            <a:xfrm>
              <a:off x="7613633" y="3957851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0" name="Oval 219"/>
            <p:cNvSpPr/>
            <p:nvPr/>
          </p:nvSpPr>
          <p:spPr>
            <a:xfrm>
              <a:off x="7963240" y="3957851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1" name="Oval 220"/>
            <p:cNvSpPr/>
            <p:nvPr/>
          </p:nvSpPr>
          <p:spPr>
            <a:xfrm>
              <a:off x="7264026" y="4331020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2" name="Oval 221"/>
            <p:cNvSpPr/>
            <p:nvPr/>
          </p:nvSpPr>
          <p:spPr>
            <a:xfrm>
              <a:off x="7613633" y="4331020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3" name="Oval 222"/>
            <p:cNvSpPr/>
            <p:nvPr/>
          </p:nvSpPr>
          <p:spPr>
            <a:xfrm>
              <a:off x="7963240" y="4331020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4" name="Oval 223"/>
            <p:cNvSpPr/>
            <p:nvPr/>
          </p:nvSpPr>
          <p:spPr>
            <a:xfrm>
              <a:off x="7264026" y="4704188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" name="Oval 224"/>
            <p:cNvSpPr/>
            <p:nvPr/>
          </p:nvSpPr>
          <p:spPr>
            <a:xfrm>
              <a:off x="7613633" y="4704188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6" name="Oval 225"/>
            <p:cNvSpPr/>
            <p:nvPr/>
          </p:nvSpPr>
          <p:spPr>
            <a:xfrm>
              <a:off x="7963240" y="4704188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7" name="Straight Connector 226"/>
            <p:cNvCxnSpPr>
              <a:stCxn id="218" idx="6"/>
              <a:endCxn id="219" idx="2"/>
            </p:cNvCxnSpPr>
            <p:nvPr/>
          </p:nvCxnSpPr>
          <p:spPr>
            <a:xfrm>
              <a:off x="7409695" y="4042662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21" idx="6"/>
              <a:endCxn id="222" idx="2"/>
            </p:cNvCxnSpPr>
            <p:nvPr/>
          </p:nvCxnSpPr>
          <p:spPr>
            <a:xfrm>
              <a:off x="7409695" y="4415831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>
              <a:stCxn id="224" idx="6"/>
              <a:endCxn id="225" idx="2"/>
            </p:cNvCxnSpPr>
            <p:nvPr/>
          </p:nvCxnSpPr>
          <p:spPr>
            <a:xfrm>
              <a:off x="7409695" y="4789000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>
              <a:stCxn id="225" idx="6"/>
              <a:endCxn id="226" idx="2"/>
            </p:cNvCxnSpPr>
            <p:nvPr/>
          </p:nvCxnSpPr>
          <p:spPr>
            <a:xfrm>
              <a:off x="7759302" y="4789000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22" idx="6"/>
              <a:endCxn id="223" idx="2"/>
            </p:cNvCxnSpPr>
            <p:nvPr/>
          </p:nvCxnSpPr>
          <p:spPr>
            <a:xfrm>
              <a:off x="7759302" y="4415831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19" idx="6"/>
              <a:endCxn id="220" idx="2"/>
            </p:cNvCxnSpPr>
            <p:nvPr/>
          </p:nvCxnSpPr>
          <p:spPr>
            <a:xfrm>
              <a:off x="7759302" y="4042662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218" idx="4"/>
              <a:endCxn id="221" idx="0"/>
            </p:cNvCxnSpPr>
            <p:nvPr/>
          </p:nvCxnSpPr>
          <p:spPr>
            <a:xfrm rot="5400000">
              <a:off x="7235088" y="4229347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>
              <a:stCxn id="220" idx="4"/>
              <a:endCxn id="223" idx="0"/>
            </p:cNvCxnSpPr>
            <p:nvPr/>
          </p:nvCxnSpPr>
          <p:spPr>
            <a:xfrm rot="5400000">
              <a:off x="7934301" y="4229347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/>
            <p:cNvCxnSpPr>
              <a:stCxn id="219" idx="4"/>
              <a:endCxn id="222" idx="0"/>
            </p:cNvCxnSpPr>
            <p:nvPr/>
          </p:nvCxnSpPr>
          <p:spPr>
            <a:xfrm rot="5400000">
              <a:off x="7584695" y="4229347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/>
            <p:cNvCxnSpPr>
              <a:stCxn id="222" idx="4"/>
              <a:endCxn id="225" idx="0"/>
            </p:cNvCxnSpPr>
            <p:nvPr/>
          </p:nvCxnSpPr>
          <p:spPr>
            <a:xfrm rot="5400000">
              <a:off x="7584695" y="4602515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>
              <a:stCxn id="223" idx="4"/>
              <a:endCxn id="226" idx="0"/>
            </p:cNvCxnSpPr>
            <p:nvPr/>
          </p:nvCxnSpPr>
          <p:spPr>
            <a:xfrm rot="5400000">
              <a:off x="7934301" y="4602515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221" idx="4"/>
              <a:endCxn id="224" idx="0"/>
            </p:cNvCxnSpPr>
            <p:nvPr/>
          </p:nvCxnSpPr>
          <p:spPr>
            <a:xfrm rot="5400000">
              <a:off x="7235088" y="4602515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hape 50"/>
            <p:cNvCxnSpPr>
              <a:stCxn id="221" idx="2"/>
              <a:endCxn id="223" idx="6"/>
            </p:cNvCxnSpPr>
            <p:nvPr/>
          </p:nvCxnSpPr>
          <p:spPr>
            <a:xfrm rot="10800000" flipH="1">
              <a:off x="7264026" y="4415831"/>
              <a:ext cx="844883" cy="707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hape 119"/>
            <p:cNvCxnSpPr/>
            <p:nvPr/>
          </p:nvCxnSpPr>
          <p:spPr>
            <a:xfrm rot="10800000" flipH="1">
              <a:off x="7264026" y="4055384"/>
              <a:ext cx="844883" cy="707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hape 120"/>
            <p:cNvCxnSpPr/>
            <p:nvPr/>
          </p:nvCxnSpPr>
          <p:spPr>
            <a:xfrm rot="10800000" flipH="1">
              <a:off x="7264026" y="4801015"/>
              <a:ext cx="844883" cy="707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3" name="Picture 2" descr="File:Hypercubecubes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147" y="2197115"/>
            <a:ext cx="1260807" cy="94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 descr="File:Hypercubecubes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147" y="3903082"/>
            <a:ext cx="1260807" cy="94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2" descr="File:Hypercubecubes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99" y="5595411"/>
            <a:ext cx="1260807" cy="94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2579429" y="1279178"/>
            <a:ext cx="4176215" cy="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>
            <a:off x="2581701" y="2646227"/>
            <a:ext cx="4176215" cy="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2597621" y="4272585"/>
            <a:ext cx="4176215" cy="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>
            <a:off x="2583973" y="5992207"/>
            <a:ext cx="4176215" cy="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Rectangle 106"/>
              <p:cNvSpPr/>
              <p:nvPr/>
            </p:nvSpPr>
            <p:spPr>
              <a:xfrm>
                <a:off x="9944726" y="966457"/>
                <a:ext cx="70846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sSup>
                            <m:sSupPr>
                              <m:ctrlPr>
                                <a:rPr lang="en-I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7" name="Rectangle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4726" y="966457"/>
                <a:ext cx="708464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Rectangle 107"/>
              <p:cNvSpPr/>
              <p:nvPr/>
            </p:nvSpPr>
            <p:spPr>
              <a:xfrm>
                <a:off x="9985523" y="2356876"/>
                <a:ext cx="1792286" cy="4644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sSup>
                            <m:sSupPr>
                              <m:ctrlPr>
                                <a:rPr lang="en-I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en-I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sSup>
                            <m:sSupPr>
                              <m:ctrlPr>
                                <a:rPr lang="en-I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08" name="Rectangle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5523" y="2356876"/>
                <a:ext cx="1792286" cy="464423"/>
              </a:xfrm>
              <a:prstGeom prst="rect">
                <a:avLst/>
              </a:prstGeom>
              <a:blipFill rotWithShape="0">
                <a:blip r:embed="rId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Rectangle 111"/>
              <p:cNvSpPr/>
              <p:nvPr/>
            </p:nvSpPr>
            <p:spPr>
              <a:xfrm>
                <a:off x="10118350" y="3993372"/>
                <a:ext cx="1785874" cy="4644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sSup>
                            <m:sSupPr>
                              <m:ctrlPr>
                                <a:rPr lang="en-I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en-I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sSup>
                            <m:sSupPr>
                              <m:ctrlPr>
                                <a:rPr lang="en-I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2" name="Rectangle 1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8350" y="3993372"/>
                <a:ext cx="1785874" cy="464423"/>
              </a:xfrm>
              <a:prstGeom prst="rect">
                <a:avLst/>
              </a:prstGeom>
              <a:blipFill rotWithShape="0">
                <a:blip r:embed="rId6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3" name="Rectangle 112"/>
              <p:cNvSpPr/>
              <p:nvPr/>
            </p:nvSpPr>
            <p:spPr>
              <a:xfrm>
                <a:off x="10226622" y="5715260"/>
                <a:ext cx="1779461" cy="4644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sSup>
                            <m:sSupPr>
                              <m:ctrlPr>
                                <a:rPr lang="en-I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en-I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sSup>
                            <m:sSupPr>
                              <m:ctrlPr>
                                <a:rPr lang="en-I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3" name="Rectangle 1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6622" y="5715260"/>
                <a:ext cx="1779461" cy="464423"/>
              </a:xfrm>
              <a:prstGeom prst="rect">
                <a:avLst/>
              </a:prstGeom>
              <a:blipFill rotWithShape="0">
                <a:blip r:embed="rId7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" name="Rectangle 113"/>
          <p:cNvSpPr/>
          <p:nvPr/>
        </p:nvSpPr>
        <p:spPr>
          <a:xfrm>
            <a:off x="224428" y="1067987"/>
            <a:ext cx="564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/>
          </a:p>
        </p:txBody>
      </p:sp>
      <p:sp>
        <p:nvSpPr>
          <p:cNvPr id="115" name="Rectangle 114"/>
          <p:cNvSpPr/>
          <p:nvPr/>
        </p:nvSpPr>
        <p:spPr>
          <a:xfrm>
            <a:off x="240348" y="2448685"/>
            <a:ext cx="564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/>
          </a:p>
        </p:txBody>
      </p:sp>
      <p:sp>
        <p:nvSpPr>
          <p:cNvPr id="116" name="Rectangle 115"/>
          <p:cNvSpPr/>
          <p:nvPr/>
        </p:nvSpPr>
        <p:spPr>
          <a:xfrm>
            <a:off x="256268" y="4047747"/>
            <a:ext cx="564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/>
          </a:p>
        </p:txBody>
      </p:sp>
      <p:sp>
        <p:nvSpPr>
          <p:cNvPr id="117" name="Rectangle 116"/>
          <p:cNvSpPr/>
          <p:nvPr/>
        </p:nvSpPr>
        <p:spPr>
          <a:xfrm>
            <a:off x="258541" y="5742349"/>
            <a:ext cx="564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8" name="Rectangle 117"/>
              <p:cNvSpPr/>
              <p:nvPr/>
            </p:nvSpPr>
            <p:spPr>
              <a:xfrm>
                <a:off x="9646763" y="91643"/>
                <a:ext cx="17529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IN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IN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m:rPr>
                          <m:nor/>
                        </m:rP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8" name="Rectangle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6763" y="91643"/>
                <a:ext cx="1752916" cy="461665"/>
              </a:xfrm>
              <a:prstGeom prst="rect">
                <a:avLst/>
              </a:prstGeom>
              <a:blipFill rotWithShape="0">
                <a:blip r:embed="rId8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2756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Box 100"/>
          <p:cNvSpPr txBox="1"/>
          <p:nvPr/>
        </p:nvSpPr>
        <p:spPr>
          <a:xfrm>
            <a:off x="821140" y="2016076"/>
            <a:ext cx="8802806" cy="1354217"/>
          </a:xfrm>
          <a:prstGeom prst="rect">
            <a:avLst/>
          </a:prstGeom>
          <a:solidFill>
            <a:srgbClr val="F8F8F8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805220" y="730912"/>
            <a:ext cx="8802806" cy="1111534"/>
          </a:xfrm>
          <a:prstGeom prst="rect">
            <a:avLst/>
          </a:prstGeom>
          <a:solidFill>
            <a:srgbClr val="F8F8F8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039" y="9525"/>
            <a:ext cx="10972800" cy="494851"/>
          </a:xfrm>
        </p:spPr>
        <p:txBody>
          <a:bodyPr/>
          <a:lstStyle/>
          <a:p>
            <a:r>
              <a:rPr lang="en-US" dirty="0" smtClean="0"/>
              <a:t>The congestion problem</a:t>
            </a:r>
            <a:endParaRPr lang="en-US" dirty="0"/>
          </a:p>
        </p:txBody>
      </p:sp>
      <p:pic>
        <p:nvPicPr>
          <p:cNvPr id="4" name="Picture 2" descr="File:Hypercubecubes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875" y="816407"/>
            <a:ext cx="1260807" cy="94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8" name="Group 187"/>
          <p:cNvGrpSpPr/>
          <p:nvPr/>
        </p:nvGrpSpPr>
        <p:grpSpPr>
          <a:xfrm>
            <a:off x="6974775" y="1216600"/>
            <a:ext cx="1827063" cy="161623"/>
            <a:chOff x="1403429" y="3741045"/>
            <a:chExt cx="2050570" cy="181015"/>
          </a:xfrm>
          <a:solidFill>
            <a:srgbClr val="003399"/>
          </a:solidFill>
        </p:grpSpPr>
        <p:sp>
          <p:nvSpPr>
            <p:cNvPr id="156" name="Oval 155"/>
            <p:cNvSpPr/>
            <p:nvPr/>
          </p:nvSpPr>
          <p:spPr>
            <a:xfrm>
              <a:off x="1403429" y="374497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7" name="Oval 156"/>
            <p:cNvSpPr/>
            <p:nvPr/>
          </p:nvSpPr>
          <p:spPr>
            <a:xfrm>
              <a:off x="1776622" y="374497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8" name="Oval 157"/>
            <p:cNvSpPr/>
            <p:nvPr/>
          </p:nvSpPr>
          <p:spPr>
            <a:xfrm>
              <a:off x="2149814" y="374497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5" name="Straight Connector 164"/>
            <p:cNvCxnSpPr>
              <a:stCxn id="156" idx="6"/>
              <a:endCxn id="157" idx="2"/>
            </p:cNvCxnSpPr>
            <p:nvPr/>
          </p:nvCxnSpPr>
          <p:spPr>
            <a:xfrm>
              <a:off x="1558926" y="383351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>
              <a:off x="2325778" y="383351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>
              <a:stCxn id="157" idx="6"/>
              <a:endCxn id="158" idx="2"/>
            </p:cNvCxnSpPr>
            <p:nvPr/>
          </p:nvCxnSpPr>
          <p:spPr>
            <a:xfrm>
              <a:off x="1932118" y="383351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Oval 182"/>
            <p:cNvSpPr/>
            <p:nvPr/>
          </p:nvSpPr>
          <p:spPr>
            <a:xfrm>
              <a:off x="2552117" y="374104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" name="Oval 183"/>
            <p:cNvSpPr/>
            <p:nvPr/>
          </p:nvSpPr>
          <p:spPr>
            <a:xfrm>
              <a:off x="2925310" y="374104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5" name="Oval 184"/>
            <p:cNvSpPr/>
            <p:nvPr/>
          </p:nvSpPr>
          <p:spPr>
            <a:xfrm>
              <a:off x="3298502" y="374104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6" name="Straight Connector 185"/>
            <p:cNvCxnSpPr>
              <a:stCxn id="183" idx="6"/>
              <a:endCxn id="184" idx="2"/>
            </p:cNvCxnSpPr>
            <p:nvPr/>
          </p:nvCxnSpPr>
          <p:spPr>
            <a:xfrm>
              <a:off x="2707614" y="382958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>
              <a:stCxn id="184" idx="6"/>
              <a:endCxn id="185" idx="2"/>
            </p:cNvCxnSpPr>
            <p:nvPr/>
          </p:nvCxnSpPr>
          <p:spPr>
            <a:xfrm>
              <a:off x="3080806" y="382958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7395314" y="2241846"/>
            <a:ext cx="844883" cy="915959"/>
            <a:chOff x="7176948" y="2037126"/>
            <a:chExt cx="844883" cy="915959"/>
          </a:xfrm>
        </p:grpSpPr>
        <p:sp>
          <p:nvSpPr>
            <p:cNvPr id="190" name="Oval 189"/>
            <p:cNvSpPr/>
            <p:nvPr/>
          </p:nvSpPr>
          <p:spPr>
            <a:xfrm>
              <a:off x="7176948" y="2037126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1" name="Oval 190"/>
            <p:cNvSpPr/>
            <p:nvPr/>
          </p:nvSpPr>
          <p:spPr>
            <a:xfrm>
              <a:off x="7526555" y="2037126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2" name="Oval 191"/>
            <p:cNvSpPr/>
            <p:nvPr/>
          </p:nvSpPr>
          <p:spPr>
            <a:xfrm>
              <a:off x="7876162" y="2037126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3" name="Oval 192"/>
            <p:cNvSpPr/>
            <p:nvPr/>
          </p:nvSpPr>
          <p:spPr>
            <a:xfrm>
              <a:off x="7176948" y="2410295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4" name="Oval 193"/>
            <p:cNvSpPr/>
            <p:nvPr/>
          </p:nvSpPr>
          <p:spPr>
            <a:xfrm>
              <a:off x="7526555" y="2410295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5" name="Oval 194"/>
            <p:cNvSpPr/>
            <p:nvPr/>
          </p:nvSpPr>
          <p:spPr>
            <a:xfrm>
              <a:off x="7876162" y="2410295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6" name="Oval 195"/>
            <p:cNvSpPr/>
            <p:nvPr/>
          </p:nvSpPr>
          <p:spPr>
            <a:xfrm>
              <a:off x="7176948" y="2783463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7" name="Oval 196"/>
            <p:cNvSpPr/>
            <p:nvPr/>
          </p:nvSpPr>
          <p:spPr>
            <a:xfrm>
              <a:off x="7526555" y="2783463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8" name="Oval 197"/>
            <p:cNvSpPr/>
            <p:nvPr/>
          </p:nvSpPr>
          <p:spPr>
            <a:xfrm>
              <a:off x="7876162" y="2783463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9" name="Straight Connector 198"/>
            <p:cNvCxnSpPr>
              <a:stCxn id="190" idx="6"/>
              <a:endCxn id="191" idx="2"/>
            </p:cNvCxnSpPr>
            <p:nvPr/>
          </p:nvCxnSpPr>
          <p:spPr>
            <a:xfrm>
              <a:off x="7322617" y="2121937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>
              <a:stCxn id="193" idx="6"/>
              <a:endCxn id="194" idx="2"/>
            </p:cNvCxnSpPr>
            <p:nvPr/>
          </p:nvCxnSpPr>
          <p:spPr>
            <a:xfrm>
              <a:off x="7322617" y="2495106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>
              <a:stCxn id="196" idx="6"/>
              <a:endCxn id="197" idx="2"/>
            </p:cNvCxnSpPr>
            <p:nvPr/>
          </p:nvCxnSpPr>
          <p:spPr>
            <a:xfrm>
              <a:off x="7322617" y="2868275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>
              <a:stCxn id="197" idx="6"/>
              <a:endCxn id="198" idx="2"/>
            </p:cNvCxnSpPr>
            <p:nvPr/>
          </p:nvCxnSpPr>
          <p:spPr>
            <a:xfrm>
              <a:off x="7672224" y="2868275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>
              <a:stCxn id="194" idx="6"/>
              <a:endCxn id="195" idx="2"/>
            </p:cNvCxnSpPr>
            <p:nvPr/>
          </p:nvCxnSpPr>
          <p:spPr>
            <a:xfrm>
              <a:off x="7672224" y="2495106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>
              <a:stCxn id="191" idx="6"/>
              <a:endCxn id="192" idx="2"/>
            </p:cNvCxnSpPr>
            <p:nvPr/>
          </p:nvCxnSpPr>
          <p:spPr>
            <a:xfrm>
              <a:off x="7672224" y="2121937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>
              <a:stCxn id="190" idx="4"/>
              <a:endCxn id="193" idx="0"/>
            </p:cNvCxnSpPr>
            <p:nvPr/>
          </p:nvCxnSpPr>
          <p:spPr>
            <a:xfrm rot="5400000">
              <a:off x="7148010" y="2308622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192" idx="4"/>
              <a:endCxn id="195" idx="0"/>
            </p:cNvCxnSpPr>
            <p:nvPr/>
          </p:nvCxnSpPr>
          <p:spPr>
            <a:xfrm rot="5400000">
              <a:off x="7847223" y="2308622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>
              <a:stCxn id="191" idx="4"/>
              <a:endCxn id="194" idx="0"/>
            </p:cNvCxnSpPr>
            <p:nvPr/>
          </p:nvCxnSpPr>
          <p:spPr>
            <a:xfrm rot="5400000">
              <a:off x="7497617" y="2308622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>
              <a:stCxn id="194" idx="4"/>
              <a:endCxn id="197" idx="0"/>
            </p:cNvCxnSpPr>
            <p:nvPr/>
          </p:nvCxnSpPr>
          <p:spPr>
            <a:xfrm rot="5400000">
              <a:off x="7497617" y="2681790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>
              <a:stCxn id="195" idx="4"/>
              <a:endCxn id="198" idx="0"/>
            </p:cNvCxnSpPr>
            <p:nvPr/>
          </p:nvCxnSpPr>
          <p:spPr>
            <a:xfrm rot="5400000">
              <a:off x="7847223" y="2681790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>
              <a:stCxn id="193" idx="4"/>
              <a:endCxn id="196" idx="0"/>
            </p:cNvCxnSpPr>
            <p:nvPr/>
          </p:nvCxnSpPr>
          <p:spPr>
            <a:xfrm rot="5400000">
              <a:off x="7148010" y="2681790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3" name="Picture 2" descr="File:Hypercubecubes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147" y="2197115"/>
            <a:ext cx="1260807" cy="94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2579429" y="1279178"/>
            <a:ext cx="4176215" cy="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>
            <a:off x="2581701" y="2646227"/>
            <a:ext cx="4176215" cy="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Rectangle 106"/>
              <p:cNvSpPr/>
              <p:nvPr/>
            </p:nvSpPr>
            <p:spPr>
              <a:xfrm>
                <a:off x="9944726" y="966457"/>
                <a:ext cx="70846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sSup>
                            <m:sSupPr>
                              <m:ctrlPr>
                                <a:rPr lang="en-I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7" name="Rectangle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4726" y="966457"/>
                <a:ext cx="708464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Rectangle 107"/>
              <p:cNvSpPr/>
              <p:nvPr/>
            </p:nvSpPr>
            <p:spPr>
              <a:xfrm>
                <a:off x="9985523" y="2356876"/>
                <a:ext cx="1792286" cy="4644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sSup>
                            <m:sSupPr>
                              <m:ctrlPr>
                                <a:rPr lang="en-I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en-I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sSup>
                            <m:sSupPr>
                              <m:ctrlPr>
                                <a:rPr lang="en-I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08" name="Rectangle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5523" y="2356876"/>
                <a:ext cx="1792286" cy="464423"/>
              </a:xfrm>
              <a:prstGeom prst="rect">
                <a:avLst/>
              </a:prstGeom>
              <a:blipFill rotWithShape="0">
                <a:blip r:embed="rId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" name="Rectangle 113"/>
          <p:cNvSpPr/>
          <p:nvPr/>
        </p:nvSpPr>
        <p:spPr>
          <a:xfrm>
            <a:off x="224428" y="1067987"/>
            <a:ext cx="564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/>
          </a:p>
        </p:txBody>
      </p:sp>
      <p:sp>
        <p:nvSpPr>
          <p:cNvPr id="115" name="Rectangle 114"/>
          <p:cNvSpPr/>
          <p:nvPr/>
        </p:nvSpPr>
        <p:spPr>
          <a:xfrm>
            <a:off x="240348" y="2448685"/>
            <a:ext cx="564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8" name="Rectangle 117"/>
              <p:cNvSpPr/>
              <p:nvPr/>
            </p:nvSpPr>
            <p:spPr>
              <a:xfrm>
                <a:off x="9646763" y="91643"/>
                <a:ext cx="17529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IN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IN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m:rPr>
                          <m:nor/>
                        </m:rP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8" name="Rectangle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6763" y="91643"/>
                <a:ext cx="1752916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743286" y="4350586"/>
            <a:ext cx="10988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dirty="0" smtClean="0">
                <a:latin typeface="Arial" panose="020B0604020202020204" pitchFamily="34" charset="0"/>
              </a:rPr>
              <a:t>S</a:t>
            </a:r>
            <a:r>
              <a:rPr lang="en-US" altLang="en-US" dirty="0">
                <a:latin typeface="Arial" panose="020B0604020202020204" pitchFamily="34" charset="0"/>
              </a:rPr>
              <a:t>. L. </a:t>
            </a:r>
            <a:r>
              <a:rPr lang="en-US" altLang="en-US" dirty="0" err="1">
                <a:latin typeface="Arial" panose="020B0604020202020204" pitchFamily="34" charset="0"/>
              </a:rPr>
              <a:t>Bezrukov</a:t>
            </a:r>
            <a:r>
              <a:rPr lang="en-US" altLang="en-US" dirty="0">
                <a:latin typeface="Arial" panose="020B0604020202020204" pitchFamily="34" charset="0"/>
              </a:rPr>
              <a:t>, J. D. Chavez, L. H. Harper, M. </a:t>
            </a:r>
            <a:r>
              <a:rPr lang="en-US" altLang="en-US" dirty="0" err="1">
                <a:latin typeface="Arial" panose="020B0604020202020204" pitchFamily="34" charset="0"/>
              </a:rPr>
              <a:t>Röttger</a:t>
            </a:r>
            <a:r>
              <a:rPr lang="en-US" altLang="en-US" dirty="0">
                <a:latin typeface="Arial" panose="020B0604020202020204" pitchFamily="34" charset="0"/>
              </a:rPr>
              <a:t> and U. P. Schroeder, The congestion of n-cube layout on a rectangular grid, Discrete Mathematics, 213 (2000), 13 - 19</a:t>
            </a:r>
            <a:r>
              <a:rPr lang="en-US" altLang="en-US" dirty="0" smtClean="0">
                <a:latin typeface="Arial" panose="020B0604020202020204" pitchFamily="34" charset="0"/>
              </a:rPr>
              <a:t>.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68875" y="5333668"/>
            <a:ext cx="6096000" cy="1089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 1: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Isoperimetric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 3" panose="05040102010807070707" pitchFamily="18" charset="2"/>
              <a:buNone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 2: 	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Partition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39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/>
          </p:cNvSpPr>
          <p:nvPr>
            <p:ph type="title"/>
          </p:nvPr>
        </p:nvSpPr>
        <p:spPr bwMode="auto">
          <a:xfrm>
            <a:off x="2667000" y="70512"/>
            <a:ext cx="7086600" cy="838200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dirty="0"/>
              <a:t>Modified Congestion Lemma</a:t>
            </a:r>
          </a:p>
        </p:txBody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>
          <a:xfrm>
            <a:off x="573207" y="838200"/>
            <a:ext cx="10317706" cy="5876499"/>
          </a:xfrm>
        </p:spPr>
        <p:txBody>
          <a:bodyPr/>
          <a:lstStyle/>
          <a:p>
            <a:pPr algn="just">
              <a:buNone/>
            </a:pPr>
            <a:r>
              <a:rPr lang="en-US" i="1" dirty="0"/>
              <a:t>Let f be an embedding of an arbitrary graph G into H. Let S be an edge cut of H such that the removal of edges of S separates H into 2 components H</a:t>
            </a:r>
            <a:r>
              <a:rPr lang="en-US" i="1" baseline="-25000" dirty="0"/>
              <a:t>1</a:t>
            </a:r>
            <a:r>
              <a:rPr lang="en-US" i="1" dirty="0"/>
              <a:t> and H</a:t>
            </a:r>
            <a:r>
              <a:rPr lang="en-US" i="1" baseline="-25000" dirty="0"/>
              <a:t>2</a:t>
            </a:r>
            <a:r>
              <a:rPr lang="en-US" i="1" dirty="0"/>
              <a:t>. Let G</a:t>
            </a:r>
            <a:r>
              <a:rPr lang="en-US" i="1" baseline="-25000" dirty="0"/>
              <a:t>1</a:t>
            </a:r>
            <a:r>
              <a:rPr lang="en-US" i="1" dirty="0"/>
              <a:t> = f</a:t>
            </a:r>
            <a:r>
              <a:rPr lang="en-US" i="1" baseline="30000" dirty="0"/>
              <a:t>−1</a:t>
            </a:r>
            <a:r>
              <a:rPr lang="en-US" i="1" dirty="0"/>
              <a:t>(H</a:t>
            </a:r>
            <a:r>
              <a:rPr lang="en-US" i="1" baseline="-25000" dirty="0"/>
              <a:t>1</a:t>
            </a:r>
            <a:r>
              <a:rPr lang="en-US" i="1" dirty="0"/>
              <a:t>) and G</a:t>
            </a:r>
            <a:r>
              <a:rPr lang="en-US" i="1" baseline="-25000" dirty="0"/>
              <a:t>2</a:t>
            </a:r>
            <a:r>
              <a:rPr lang="en-US" i="1" dirty="0"/>
              <a:t> = f</a:t>
            </a:r>
            <a:r>
              <a:rPr lang="en-US" i="1" baseline="30000" dirty="0"/>
              <a:t>−1</a:t>
            </a:r>
            <a:r>
              <a:rPr lang="en-US" i="1" dirty="0"/>
              <a:t>(H</a:t>
            </a:r>
            <a:r>
              <a:rPr lang="en-US" i="1" baseline="-25000" dirty="0"/>
              <a:t>2</a:t>
            </a:r>
            <a:r>
              <a:rPr lang="en-US" i="1" dirty="0"/>
              <a:t>). Furthermore, S satisfies the following conditions:</a:t>
            </a:r>
            <a:endParaRPr lang="en-US" altLang="en-US" i="1" dirty="0"/>
          </a:p>
          <a:p>
            <a:pPr marL="1371600" lvl="2" indent="-457200" algn="just">
              <a:buFont typeface="+mj-lt"/>
              <a:buAutoNum type="arabicPeriod"/>
            </a:pPr>
            <a:r>
              <a:rPr lang="en-US" altLang="en-US" i="1" dirty="0" smtClean="0"/>
              <a:t>For every edge (a, b) </a:t>
            </a:r>
            <a:r>
              <a:rPr lang="el-GR" altLang="en-US" dirty="0" smtClean="0"/>
              <a:t>ϵ</a:t>
            </a:r>
            <a:r>
              <a:rPr lang="en-US" altLang="en-US" i="1" dirty="0" smtClean="0"/>
              <a:t> G</a:t>
            </a:r>
            <a:r>
              <a:rPr lang="en-US" altLang="en-US" i="1" baseline="-25000" dirty="0" smtClean="0"/>
              <a:t>i</a:t>
            </a:r>
            <a:r>
              <a:rPr lang="en-US" altLang="en-US" i="1" dirty="0" smtClean="0"/>
              <a:t>, </a:t>
            </a:r>
            <a:r>
              <a:rPr lang="en-US" altLang="en-US" i="1" dirty="0" err="1" smtClean="0"/>
              <a:t>i</a:t>
            </a:r>
            <a:r>
              <a:rPr lang="en-US" altLang="en-US" i="1" dirty="0" smtClean="0"/>
              <a:t> = 1,2  P</a:t>
            </a:r>
            <a:r>
              <a:rPr lang="en-US" altLang="en-US" i="1" baseline="-25000" dirty="0" smtClean="0"/>
              <a:t>f</a:t>
            </a:r>
            <a:r>
              <a:rPr lang="en-US" altLang="en-US" i="1" dirty="0" smtClean="0"/>
              <a:t> (f(a), f(b)) has no edges of S</a:t>
            </a:r>
          </a:p>
          <a:p>
            <a:pPr marL="1371600" lvl="2" indent="-457200" algn="just">
              <a:buFont typeface="+mj-lt"/>
              <a:buAutoNum type="arabicPeriod"/>
            </a:pPr>
            <a:r>
              <a:rPr lang="en-US" altLang="en-US" i="1" dirty="0" smtClean="0"/>
              <a:t>For every edge (a, b) in G with a </a:t>
            </a:r>
            <a:r>
              <a:rPr lang="el-GR" altLang="en-US" dirty="0" smtClean="0"/>
              <a:t>ϵ</a:t>
            </a:r>
            <a:r>
              <a:rPr lang="en-US" altLang="en-US" i="1" dirty="0" smtClean="0"/>
              <a:t> G</a:t>
            </a:r>
            <a:r>
              <a:rPr lang="en-US" altLang="en-US" i="1" baseline="-25000" dirty="0" smtClean="0"/>
              <a:t>1</a:t>
            </a:r>
            <a:r>
              <a:rPr lang="en-US" altLang="en-US" i="1" dirty="0" smtClean="0"/>
              <a:t> and b </a:t>
            </a:r>
            <a:r>
              <a:rPr lang="el-GR" altLang="en-US" dirty="0" smtClean="0"/>
              <a:t>ϵ</a:t>
            </a:r>
            <a:r>
              <a:rPr lang="en-US" altLang="en-US" i="1" dirty="0" smtClean="0"/>
              <a:t> G</a:t>
            </a:r>
            <a:r>
              <a:rPr lang="en-US" altLang="en-US" i="1" baseline="-25000" dirty="0" smtClean="0"/>
              <a:t>2</a:t>
            </a:r>
            <a:r>
              <a:rPr lang="en-US" altLang="en-US" i="1" dirty="0" smtClean="0"/>
              <a:t> , P</a:t>
            </a:r>
            <a:r>
              <a:rPr lang="en-US" altLang="en-US" i="1" baseline="-25000" dirty="0" smtClean="0"/>
              <a:t>f</a:t>
            </a:r>
            <a:r>
              <a:rPr lang="en-US" altLang="en-US" i="1" dirty="0" smtClean="0"/>
              <a:t> (f(a), f(b))  has exactly one edge in S</a:t>
            </a:r>
          </a:p>
          <a:p>
            <a:pPr marL="1371600" lvl="2" indent="-457200" algn="just">
              <a:buFont typeface="+mj-lt"/>
              <a:buAutoNum type="arabicPeriod"/>
            </a:pPr>
            <a:r>
              <a:rPr lang="en-US" i="1" dirty="0"/>
              <a:t>G</a:t>
            </a:r>
            <a:r>
              <a:rPr lang="en-US" i="1" baseline="-25000" dirty="0"/>
              <a:t>1</a:t>
            </a:r>
            <a:r>
              <a:rPr lang="en-US" i="1" dirty="0"/>
              <a:t> and G</a:t>
            </a:r>
            <a:r>
              <a:rPr lang="en-US" i="1" baseline="-25000" dirty="0"/>
              <a:t>2</a:t>
            </a:r>
            <a:r>
              <a:rPr lang="en-US" i="1" dirty="0"/>
              <a:t> are </a:t>
            </a:r>
            <a:r>
              <a:rPr lang="en-US" i="1" dirty="0" smtClean="0"/>
              <a:t>maximum subgraphs of G on the cardinality of H</a:t>
            </a:r>
            <a:r>
              <a:rPr lang="en-US" i="1" baseline="-25000" dirty="0" smtClean="0"/>
              <a:t>1</a:t>
            </a:r>
            <a:r>
              <a:rPr lang="en-US" i="1" dirty="0" smtClean="0"/>
              <a:t> and H</a:t>
            </a:r>
            <a:r>
              <a:rPr lang="en-US" i="1" baseline="-25000" dirty="0" smtClean="0"/>
              <a:t>2</a:t>
            </a:r>
            <a:r>
              <a:rPr lang="en-US" i="1" dirty="0"/>
              <a:t> </a:t>
            </a:r>
            <a:r>
              <a:rPr lang="en-US" i="1" dirty="0" smtClean="0"/>
              <a:t>respectively.</a:t>
            </a:r>
            <a:endParaRPr lang="en-US" i="1" dirty="0"/>
          </a:p>
          <a:p>
            <a:pPr lvl="1" algn="just">
              <a:buFont typeface="Wingdings" panose="05000000000000000000" pitchFamily="2" charset="2"/>
              <a:buNone/>
            </a:pPr>
            <a:endParaRPr lang="en-US" altLang="en-US" i="1" dirty="0"/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en-US" i="1" dirty="0" smtClean="0"/>
              <a:t>Then </a:t>
            </a:r>
            <a:r>
              <a:rPr lang="en-US" altLang="en-US" i="1" dirty="0" err="1"/>
              <a:t>EC</a:t>
            </a:r>
            <a:r>
              <a:rPr lang="en-US" altLang="en-US" i="1" baseline="-25000" dirty="0" err="1"/>
              <a:t>f</a:t>
            </a:r>
            <a:r>
              <a:rPr lang="en-US" altLang="en-US" i="1" dirty="0"/>
              <a:t>(S) </a:t>
            </a:r>
            <a:r>
              <a:rPr lang="en-US" alt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≤</a:t>
            </a:r>
            <a:r>
              <a:rPr lang="en-US" altLang="en-US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i="1" dirty="0" err="1" smtClean="0"/>
              <a:t>EC</a:t>
            </a:r>
            <a:r>
              <a:rPr lang="en-US" altLang="en-US" i="1" baseline="-25000" dirty="0" err="1" smtClean="0"/>
              <a:t>g</a:t>
            </a:r>
            <a:r>
              <a:rPr lang="en-US" altLang="en-US" i="1" dirty="0" smtClean="0"/>
              <a:t>(S</a:t>
            </a:r>
            <a:r>
              <a:rPr lang="en-US" altLang="en-US" i="1" dirty="0"/>
              <a:t>) </a:t>
            </a:r>
            <a:r>
              <a:rPr lang="en-US" altLang="en-US" i="1" dirty="0" smtClean="0"/>
              <a:t>for any embedding g and</a:t>
            </a:r>
            <a:endParaRPr lang="en-US" alt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49001" y="5149754"/>
                <a:ext cx="9115059" cy="943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400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EC</m:t>
                      </m:r>
                      <m:r>
                        <m:rPr>
                          <m:nor/>
                        </m:rPr>
                        <a:rPr lang="en-US" altLang="en-US" sz="2400" i="1" baseline="-25000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US" altLang="en-US" sz="2400" i="1" baseline="-25000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400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altLang="en-US" sz="2400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US" altLang="en-US" sz="2400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pt-BR" sz="2400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pt-BR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brk m:alnAt="7"/>
                            </m:rP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𝑑𝑒𝑔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−2|</m:t>
                          </m:r>
                          <m: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nary>
                      <m:r>
                        <a:rPr lang="en-US" sz="2400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pt-BR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brk m:alnAt="7"/>
                            </m:rP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𝑑𝑒𝑔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−2|</m:t>
                          </m:r>
                          <m:r>
                            <a:rPr lang="en-US" sz="2400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sz="2400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nary>
                    </m:oMath>
                  </m:oMathPara>
                </a14:m>
                <a:endParaRPr lang="en-US" sz="2400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9001" y="5149754"/>
                <a:ext cx="9115059" cy="94384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91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/>
          </p:cNvSpPr>
          <p:nvPr>
            <p:ph type="title"/>
          </p:nvPr>
        </p:nvSpPr>
        <p:spPr bwMode="auto">
          <a:xfrm>
            <a:off x="1981200" y="350838"/>
            <a:ext cx="8229600" cy="715962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umbxti10" pitchFamily="18" charset="0"/>
              </a:rPr>
              <a:t>Diagrammatically</a:t>
            </a:r>
          </a:p>
        </p:txBody>
      </p:sp>
      <p:pic>
        <p:nvPicPr>
          <p:cNvPr id="111619" name="Picture 3" descr="partition lemma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3" t="15152" r="8853" b="15819"/>
          <a:stretch>
            <a:fillRect/>
          </a:stretch>
        </p:blipFill>
        <p:spPr>
          <a:xfrm>
            <a:off x="2133600" y="1295401"/>
            <a:ext cx="8153400" cy="4518025"/>
          </a:xfr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81946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8962" y="53975"/>
            <a:ext cx="8229600" cy="1143000"/>
          </a:xfrm>
        </p:spPr>
        <p:txBody>
          <a:bodyPr>
            <a:normAutofit/>
          </a:bodyPr>
          <a:lstStyle/>
          <a:p>
            <a:r>
              <a:rPr lang="en-IN" dirty="0"/>
              <a:t>Edge Congestion Lemma</a:t>
            </a:r>
            <a:br>
              <a:rPr lang="en-IN" dirty="0"/>
            </a:br>
            <a:r>
              <a:rPr lang="en-IN" dirty="0"/>
              <a:t>(Lower Bound)</a:t>
            </a:r>
          </a:p>
        </p:txBody>
      </p:sp>
      <p:pic>
        <p:nvPicPr>
          <p:cNvPr id="28057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1" y="625475"/>
            <a:ext cx="441325" cy="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5"/>
              <p:cNvSpPr>
                <a:spLocks noChangeArrowheads="1"/>
              </p:cNvSpPr>
              <p:nvPr/>
            </p:nvSpPr>
            <p:spPr bwMode="auto">
              <a:xfrm>
                <a:off x="464026" y="1640496"/>
                <a:ext cx="11409526" cy="38151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1066464" tIns="1002984" rIns="1066464" bIns="177744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 dirty="0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:r>
                  <a:rPr lang="en-US" altLang="en-US" sz="2400" i="1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US" altLang="en-US" sz="24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altLang="en-US" sz="2400" i="1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en-US" sz="24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be graphs of the same order and  let </a:t>
                </a:r>
                <a:r>
                  <a:rPr lang="en-US" altLang="en-US" sz="2400" i="1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altLang="en-US" sz="24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 </a:t>
                </a:r>
                <a:r>
                  <a:rPr lang="en-US" altLang="en-US" sz="2400" i="1" dirty="0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 </a:t>
                </a:r>
                <a:r>
                  <a:rPr lang="en-US" altLang="en-US" sz="24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→</a:t>
                </a:r>
                <a:r>
                  <a:rPr lang="en-US" altLang="en-US" sz="2400" i="1" dirty="0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H</a:t>
                </a:r>
                <a:r>
                  <a:rPr lang="en-US" altLang="en-US" sz="2400" dirty="0" smtClean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24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be an  embedding.  Let </a:t>
                </a:r>
                <a:r>
                  <a:rPr lang="en-US" altLang="en-US" sz="2400" i="1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altLang="en-US" sz="24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be an  edge cut of H  satisfying  the conditions  of the modified congestion  lemma.  </a:t>
                </a: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 sz="2400" dirty="0">
                  <a:solidFill>
                    <a:srgbClr val="000099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Then</a:t>
                </a:r>
                <a:endParaRPr lang="en-US" altLang="en-US" sz="2400" dirty="0" smtClean="0">
                  <a:solidFill>
                    <a:srgbClr val="000099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altLang="en-US" sz="24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𝐸𝐶</m:t>
                      </m:r>
                      <m:d>
                        <m:dPr>
                          <m:ctrlPr>
                            <a:rPr lang="en-IN" altLang="en-US" sz="24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altLang="en-US" sz="24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IN" altLang="en-US" sz="24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N" altLang="en-US" sz="24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n-IN" altLang="en-US" sz="24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IN" altLang="en-US" sz="24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IN" altLang="en-US" sz="24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N" altLang="en-US" sz="24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altLang="en-US" sz="24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𝐸𝐶</m:t>
                              </m:r>
                            </m:e>
                            <m:sub>
                              <m:r>
                                <a:rPr lang="en-IN" altLang="en-US" sz="24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IN" altLang="en-US" sz="24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IN" altLang="en-US" sz="24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IN" altLang="en-US" sz="24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altLang="en-US" sz="24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IN" altLang="en-US" sz="24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IN" altLang="en-US" sz="24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US" altLang="en-US" sz="2400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026" y="1640496"/>
                <a:ext cx="11409526" cy="381515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27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1390941" y="3367590"/>
            <a:ext cx="10646384" cy="265107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dirty="0" smtClean="0"/>
              <a:t>Embedding </a:t>
            </a:r>
            <a:r>
              <a:rPr lang="en-US" altLang="en-US" dirty="0"/>
              <a:t>is a function  </a:t>
            </a:r>
            <a:r>
              <a:rPr lang="en-US" altLang="en-US" i="1" dirty="0"/>
              <a:t>f</a:t>
            </a:r>
            <a:r>
              <a:rPr lang="en-US" altLang="en-US" dirty="0"/>
              <a:t>   from </a:t>
            </a:r>
            <a:r>
              <a:rPr lang="en-US" altLang="en-US" i="1" dirty="0"/>
              <a:t>G</a:t>
            </a:r>
            <a:r>
              <a:rPr lang="en-US" altLang="en-US" dirty="0"/>
              <a:t> into </a:t>
            </a:r>
            <a:r>
              <a:rPr lang="en-US" altLang="en-US" i="1" dirty="0"/>
              <a:t>H </a:t>
            </a:r>
            <a:endParaRPr lang="en-US" altLang="en-US" i="1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i="1" dirty="0"/>
          </a:p>
          <a:p>
            <a:pPr marL="914400" lvl="1" indent="-457200">
              <a:buFont typeface="+mj-lt"/>
              <a:buAutoNum type="arabicPeriod"/>
            </a:pPr>
            <a:r>
              <a:rPr lang="en-US" altLang="en-US" i="1" dirty="0"/>
              <a:t>f</a:t>
            </a:r>
            <a:r>
              <a:rPr lang="en-US" altLang="en-US" dirty="0"/>
              <a:t> is a bijective map from </a:t>
            </a:r>
            <a:r>
              <a:rPr lang="en-US" altLang="en-US" i="1" dirty="0"/>
              <a:t>V</a:t>
            </a:r>
            <a:r>
              <a:rPr lang="en-US" altLang="en-US" dirty="0"/>
              <a:t>(</a:t>
            </a:r>
            <a:r>
              <a:rPr lang="en-US" altLang="en-US" i="1" dirty="0"/>
              <a:t>G</a:t>
            </a:r>
            <a:r>
              <a:rPr lang="en-US" altLang="en-US" dirty="0"/>
              <a:t>)→</a:t>
            </a:r>
            <a:r>
              <a:rPr lang="en-US" altLang="en-US" i="1" dirty="0"/>
              <a:t>V</a:t>
            </a:r>
            <a:r>
              <a:rPr lang="en-US" altLang="en-US" dirty="0"/>
              <a:t>(</a:t>
            </a:r>
            <a:r>
              <a:rPr lang="en-US" altLang="en-US" i="1" dirty="0"/>
              <a:t>H</a:t>
            </a:r>
            <a:r>
              <a:rPr lang="en-US" altLang="en-US" dirty="0" smtClean="0"/>
              <a:t>)</a:t>
            </a:r>
          </a:p>
          <a:p>
            <a:pPr marL="457200" lvl="1" indent="0">
              <a:buNone/>
            </a:pPr>
            <a:endParaRPr lang="en-US" altLang="en-US" dirty="0"/>
          </a:p>
          <a:p>
            <a:pPr marL="457200" lvl="1" indent="0">
              <a:buNone/>
            </a:pPr>
            <a:r>
              <a:rPr lang="en-US" altLang="en-US" i="1" dirty="0" smtClean="0"/>
              <a:t>2.	f</a:t>
            </a:r>
            <a:r>
              <a:rPr lang="en-US" altLang="en-US" dirty="0" smtClean="0"/>
              <a:t> </a:t>
            </a:r>
            <a:r>
              <a:rPr lang="en-US" altLang="en-US" dirty="0"/>
              <a:t>is a one-to-one map from </a:t>
            </a:r>
          </a:p>
          <a:p>
            <a:pPr marL="457200" lvl="1" indent="0">
              <a:buNone/>
            </a:pPr>
            <a:r>
              <a:rPr lang="en-US" altLang="en-US" i="1" dirty="0" smtClean="0"/>
              <a:t>	E</a:t>
            </a:r>
            <a:r>
              <a:rPr lang="en-US" altLang="en-US" dirty="0" smtClean="0"/>
              <a:t>(</a:t>
            </a:r>
            <a:r>
              <a:rPr lang="en-US" altLang="en-US" i="1" dirty="0" smtClean="0"/>
              <a:t>G</a:t>
            </a:r>
            <a:r>
              <a:rPr lang="en-US" altLang="en-US" dirty="0"/>
              <a:t>)            </a:t>
            </a:r>
            <a:r>
              <a:rPr lang="en-US" altLang="en-US" sz="4000" dirty="0"/>
              <a:t>{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f</a:t>
            </a:r>
            <a:r>
              <a:rPr lang="en-US" altLang="en-US" dirty="0"/>
              <a:t>(</a:t>
            </a:r>
            <a:r>
              <a:rPr lang="en-US" altLang="en-US" i="1" dirty="0"/>
              <a:t>f</a:t>
            </a:r>
            <a:r>
              <a:rPr lang="en-US" altLang="en-US" dirty="0"/>
              <a:t>(</a:t>
            </a:r>
            <a:r>
              <a:rPr lang="en-US" altLang="en-US" i="1" dirty="0"/>
              <a:t>u</a:t>
            </a:r>
            <a:r>
              <a:rPr lang="en-US" altLang="en-US" dirty="0"/>
              <a:t>),</a:t>
            </a:r>
            <a:r>
              <a:rPr lang="en-US" altLang="en-US" i="1" dirty="0"/>
              <a:t>f</a:t>
            </a:r>
            <a:r>
              <a:rPr lang="en-US" altLang="en-US" dirty="0"/>
              <a:t>(</a:t>
            </a:r>
            <a:r>
              <a:rPr lang="en-US" altLang="en-US" i="1" dirty="0"/>
              <a:t>v</a:t>
            </a:r>
            <a:r>
              <a:rPr lang="en-US" altLang="en-US" dirty="0"/>
              <a:t>)) :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f</a:t>
            </a:r>
            <a:r>
              <a:rPr lang="en-US" altLang="en-US" dirty="0"/>
              <a:t>(</a:t>
            </a:r>
            <a:r>
              <a:rPr lang="en-US" altLang="en-US" i="1" dirty="0"/>
              <a:t>f</a:t>
            </a:r>
            <a:r>
              <a:rPr lang="en-US" altLang="en-US" dirty="0"/>
              <a:t>(</a:t>
            </a:r>
            <a:r>
              <a:rPr lang="en-US" altLang="en-US" i="1" dirty="0"/>
              <a:t>u</a:t>
            </a:r>
            <a:r>
              <a:rPr lang="en-US" altLang="en-US" dirty="0"/>
              <a:t>),</a:t>
            </a:r>
            <a:r>
              <a:rPr lang="en-US" altLang="en-US" i="1" dirty="0"/>
              <a:t>f</a:t>
            </a:r>
            <a:r>
              <a:rPr lang="en-US" altLang="en-US" dirty="0"/>
              <a:t>(</a:t>
            </a:r>
            <a:r>
              <a:rPr lang="en-US" altLang="en-US" i="1" dirty="0"/>
              <a:t>v</a:t>
            </a:r>
            <a:r>
              <a:rPr lang="en-US" altLang="en-US" dirty="0"/>
              <a:t>)) is a path in </a:t>
            </a:r>
            <a:r>
              <a:rPr lang="en-US" altLang="en-US" i="1" dirty="0"/>
              <a:t>H</a:t>
            </a:r>
            <a:r>
              <a:rPr lang="en-US" altLang="en-US" dirty="0"/>
              <a:t> between </a:t>
            </a:r>
            <a:r>
              <a:rPr lang="en-US" altLang="en-US" i="1" dirty="0"/>
              <a:t>f</a:t>
            </a:r>
            <a:r>
              <a:rPr lang="en-US" altLang="en-US" dirty="0"/>
              <a:t>(</a:t>
            </a:r>
            <a:r>
              <a:rPr lang="en-US" altLang="en-US" i="1" dirty="0"/>
              <a:t>u</a:t>
            </a:r>
            <a:r>
              <a:rPr lang="en-US" altLang="en-US" dirty="0"/>
              <a:t>) and </a:t>
            </a:r>
            <a:r>
              <a:rPr lang="en-US" altLang="en-US" i="1" dirty="0"/>
              <a:t>f</a:t>
            </a:r>
            <a:r>
              <a:rPr lang="en-US" altLang="en-US" dirty="0"/>
              <a:t>(</a:t>
            </a:r>
            <a:r>
              <a:rPr lang="en-US" altLang="en-US" i="1" dirty="0"/>
              <a:t>v</a:t>
            </a:r>
            <a:r>
              <a:rPr lang="en-US" altLang="en-US" dirty="0"/>
              <a:t>)</a:t>
            </a:r>
            <a:r>
              <a:rPr lang="en-US" altLang="en-US" sz="4000" dirty="0"/>
              <a:t>}</a:t>
            </a:r>
            <a:r>
              <a:rPr lang="en-US" altLang="en-US" dirty="0"/>
              <a:t>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i="1" dirty="0"/>
          </a:p>
        </p:txBody>
      </p:sp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3432410" y="121689"/>
            <a:ext cx="54113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Embedding?</a:t>
            </a:r>
            <a:endParaRPr lang="en-US" altLang="en-US" sz="2800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07226" y="979227"/>
            <a:ext cx="846161" cy="136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307545" y="979227"/>
            <a:ext cx="846161" cy="136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432410" y="2347415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32730" y="2336039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Line 50"/>
          <p:cNvSpPr>
            <a:spLocks noChangeShapeType="1"/>
          </p:cNvSpPr>
          <p:nvPr/>
        </p:nvSpPr>
        <p:spPr bwMode="auto">
          <a:xfrm>
            <a:off x="3121234" y="5511008"/>
            <a:ext cx="733425" cy="1588"/>
          </a:xfrm>
          <a:prstGeom prst="line">
            <a:avLst/>
          </a:prstGeom>
          <a:noFill/>
          <a:ln w="20638" cap="rnd">
            <a:solidFill>
              <a:srgbClr val="00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 dirty="0"/>
          </a:p>
        </p:txBody>
      </p:sp>
      <p:sp>
        <p:nvSpPr>
          <p:cNvPr id="9" name="Line 50"/>
          <p:cNvSpPr>
            <a:spLocks noChangeShapeType="1"/>
          </p:cNvSpPr>
          <p:nvPr/>
        </p:nvSpPr>
        <p:spPr bwMode="auto">
          <a:xfrm>
            <a:off x="4572002" y="1774209"/>
            <a:ext cx="1250213" cy="1156"/>
          </a:xfrm>
          <a:prstGeom prst="line">
            <a:avLst/>
          </a:prstGeom>
          <a:noFill/>
          <a:ln w="76200" cap="rnd">
            <a:solidFill>
              <a:srgbClr val="00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991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11348" y="1371601"/>
                <a:ext cx="9183673" cy="45259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𝐸𝐶</m:t>
                    </m:r>
                    <m:d>
                      <m:dPr>
                        <m:ctrlPr>
                          <a:rPr lang="en-I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i="1" dirty="0"/>
                          <m:t>Q</m:t>
                        </m:r>
                        <m:r>
                          <m:rPr>
                            <m:nor/>
                          </m:rPr>
                          <a:rPr lang="en-US" i="1" baseline="-25000" dirty="0"/>
                          <m:t>r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I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IN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× </m:t>
                        </m:r>
                        <m:sSub>
                          <m:sSubPr>
                            <m:ctrlPr>
                              <a:rPr lang="en-I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IN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𝐸𝐶</m:t>
                    </m:r>
                    <m:d>
                      <m:dPr>
                        <m:ctrlPr>
                          <a:rPr lang="en-I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i="1" dirty="0"/>
                          <m:t>Q</m:t>
                        </m:r>
                        <m:r>
                          <m:rPr>
                            <m:nor/>
                          </m:rPr>
                          <a:rPr lang="en-US" i="1" baseline="-25000" dirty="0"/>
                          <m:t>r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I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IN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× </m:t>
                        </m:r>
                        <m:sSub>
                          <m:sSubPr>
                            <m:ctrlPr>
                              <a:rPr lang="en-I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IN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𝐸𝐶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i="1" dirty="0"/>
                      <m:t>Q</m:t>
                    </m:r>
                    <m:r>
                      <m:rPr>
                        <m:nor/>
                      </m:rPr>
                      <a:rPr lang="en-US" i="1" baseline="-25000" dirty="0"/>
                      <m:t>r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I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sSup>
                          <m:sSupPr>
                            <m:ctrlPr>
                              <a:rPr lang="en-I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IN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I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1348" y="1371601"/>
                <a:ext cx="9183673" cy="4525963"/>
              </a:xfrm>
              <a:blipFill rotWithShape="0">
                <a:blip r:embed="rId2"/>
                <a:stretch>
                  <a:fillRect l="-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Result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46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Result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84" y="1992573"/>
            <a:ext cx="11868324" cy="309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065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congestion problem</a:t>
            </a:r>
            <a:endParaRPr lang="en-US" dirty="0"/>
          </a:p>
        </p:txBody>
      </p:sp>
      <p:pic>
        <p:nvPicPr>
          <p:cNvPr id="4" name="Picture 2" descr="File:Hypercubecubes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09" y="857351"/>
            <a:ext cx="1260807" cy="94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7" name="Group 126"/>
          <p:cNvGrpSpPr/>
          <p:nvPr/>
        </p:nvGrpSpPr>
        <p:grpSpPr>
          <a:xfrm>
            <a:off x="7340360" y="5532993"/>
            <a:ext cx="844883" cy="916667"/>
            <a:chOff x="4800600" y="2286000"/>
            <a:chExt cx="2209800" cy="2058989"/>
          </a:xfrm>
          <a:solidFill>
            <a:srgbClr val="003399"/>
          </a:solidFill>
        </p:grpSpPr>
        <p:sp>
          <p:nvSpPr>
            <p:cNvPr id="128" name="Oval 127"/>
            <p:cNvSpPr/>
            <p:nvPr/>
          </p:nvSpPr>
          <p:spPr>
            <a:xfrm>
              <a:off x="4800600" y="22860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Oval 128"/>
            <p:cNvSpPr/>
            <p:nvPr/>
          </p:nvSpPr>
          <p:spPr>
            <a:xfrm>
              <a:off x="5715000" y="22860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0" name="Oval 129"/>
            <p:cNvSpPr/>
            <p:nvPr/>
          </p:nvSpPr>
          <p:spPr>
            <a:xfrm>
              <a:off x="6629400" y="22860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Oval 130"/>
            <p:cNvSpPr/>
            <p:nvPr/>
          </p:nvSpPr>
          <p:spPr>
            <a:xfrm>
              <a:off x="4800600" y="31242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Oval 131"/>
            <p:cNvSpPr/>
            <p:nvPr/>
          </p:nvSpPr>
          <p:spPr>
            <a:xfrm>
              <a:off x="5715000" y="31242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" name="Oval 132"/>
            <p:cNvSpPr/>
            <p:nvPr/>
          </p:nvSpPr>
          <p:spPr>
            <a:xfrm>
              <a:off x="6629400" y="31242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Oval 133"/>
            <p:cNvSpPr/>
            <p:nvPr/>
          </p:nvSpPr>
          <p:spPr>
            <a:xfrm>
              <a:off x="4800600" y="39624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Oval 134"/>
            <p:cNvSpPr/>
            <p:nvPr/>
          </p:nvSpPr>
          <p:spPr>
            <a:xfrm>
              <a:off x="5715000" y="39624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Oval 135"/>
            <p:cNvSpPr/>
            <p:nvPr/>
          </p:nvSpPr>
          <p:spPr>
            <a:xfrm>
              <a:off x="6629400" y="3962400"/>
              <a:ext cx="381000" cy="381000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7" name="Straight Connector 136"/>
            <p:cNvCxnSpPr>
              <a:stCxn id="128" idx="6"/>
              <a:endCxn id="129" idx="2"/>
            </p:cNvCxnSpPr>
            <p:nvPr/>
          </p:nvCxnSpPr>
          <p:spPr>
            <a:xfrm>
              <a:off x="5181600" y="24765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>
              <a:stCxn id="131" idx="6"/>
              <a:endCxn id="132" idx="2"/>
            </p:cNvCxnSpPr>
            <p:nvPr/>
          </p:nvCxnSpPr>
          <p:spPr>
            <a:xfrm>
              <a:off x="5181600" y="33147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>
              <a:stCxn id="134" idx="6"/>
              <a:endCxn id="135" idx="2"/>
            </p:cNvCxnSpPr>
            <p:nvPr/>
          </p:nvCxnSpPr>
          <p:spPr>
            <a:xfrm>
              <a:off x="5181600" y="41529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>
              <a:stCxn id="135" idx="6"/>
              <a:endCxn id="136" idx="2"/>
            </p:cNvCxnSpPr>
            <p:nvPr/>
          </p:nvCxnSpPr>
          <p:spPr>
            <a:xfrm>
              <a:off x="6096000" y="41529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>
              <a:stCxn id="132" idx="6"/>
              <a:endCxn id="133" idx="2"/>
            </p:cNvCxnSpPr>
            <p:nvPr/>
          </p:nvCxnSpPr>
          <p:spPr>
            <a:xfrm>
              <a:off x="6096000" y="33147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>
              <a:stCxn id="129" idx="6"/>
              <a:endCxn id="130" idx="2"/>
            </p:cNvCxnSpPr>
            <p:nvPr/>
          </p:nvCxnSpPr>
          <p:spPr>
            <a:xfrm>
              <a:off x="6096000" y="2476500"/>
              <a:ext cx="533400" cy="158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>
              <a:stCxn id="128" idx="4"/>
              <a:endCxn id="131" idx="0"/>
            </p:cNvCxnSpPr>
            <p:nvPr/>
          </p:nvCxnSpPr>
          <p:spPr>
            <a:xfrm rot="5400000">
              <a:off x="4762501" y="28956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>
              <a:stCxn id="130" idx="4"/>
              <a:endCxn id="133" idx="0"/>
            </p:cNvCxnSpPr>
            <p:nvPr/>
          </p:nvCxnSpPr>
          <p:spPr>
            <a:xfrm rot="5400000">
              <a:off x="6591301" y="28956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>
              <a:stCxn id="129" idx="4"/>
              <a:endCxn id="132" idx="0"/>
            </p:cNvCxnSpPr>
            <p:nvPr/>
          </p:nvCxnSpPr>
          <p:spPr>
            <a:xfrm rot="5400000">
              <a:off x="5676901" y="28956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>
              <a:stCxn id="132" idx="4"/>
              <a:endCxn id="135" idx="0"/>
            </p:cNvCxnSpPr>
            <p:nvPr/>
          </p:nvCxnSpPr>
          <p:spPr>
            <a:xfrm rot="5400000">
              <a:off x="5676901" y="37338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>
              <a:stCxn id="133" idx="4"/>
              <a:endCxn id="136" idx="0"/>
            </p:cNvCxnSpPr>
            <p:nvPr/>
          </p:nvCxnSpPr>
          <p:spPr>
            <a:xfrm rot="5400000">
              <a:off x="6591301" y="37338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31" idx="4"/>
              <a:endCxn id="134" idx="0"/>
            </p:cNvCxnSpPr>
            <p:nvPr/>
          </p:nvCxnSpPr>
          <p:spPr>
            <a:xfrm rot="5400000">
              <a:off x="4762501" y="3733801"/>
              <a:ext cx="457200" cy="3175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hape 50"/>
            <p:cNvCxnSpPr>
              <a:stCxn id="131" idx="2"/>
              <a:endCxn id="133" idx="6"/>
            </p:cNvCxnSpPr>
            <p:nvPr/>
          </p:nvCxnSpPr>
          <p:spPr>
            <a:xfrm rot="10800000" flipH="1">
              <a:off x="4800600" y="3314700"/>
              <a:ext cx="2209800" cy="1588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hape 57"/>
            <p:cNvCxnSpPr>
              <a:stCxn id="134" idx="4"/>
              <a:endCxn id="128" idx="0"/>
            </p:cNvCxnSpPr>
            <p:nvPr/>
          </p:nvCxnSpPr>
          <p:spPr>
            <a:xfrm rot="5400000" flipH="1">
              <a:off x="3962401" y="3314701"/>
              <a:ext cx="2057400" cy="3175"/>
            </a:xfrm>
            <a:prstGeom prst="curvedConnector5">
              <a:avLst>
                <a:gd name="adj1" fmla="val -11111"/>
                <a:gd name="adj2" fmla="val -12562650"/>
                <a:gd name="adj3" fmla="val 119136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hape 62"/>
            <p:cNvCxnSpPr>
              <a:stCxn id="135" idx="4"/>
              <a:endCxn id="129" idx="0"/>
            </p:cNvCxnSpPr>
            <p:nvPr/>
          </p:nvCxnSpPr>
          <p:spPr>
            <a:xfrm rot="5400000" flipH="1">
              <a:off x="4876801" y="3314701"/>
              <a:ext cx="2057400" cy="3175"/>
            </a:xfrm>
            <a:prstGeom prst="curvedConnector5">
              <a:avLst>
                <a:gd name="adj1" fmla="val -11111"/>
                <a:gd name="adj2" fmla="val -11878429"/>
                <a:gd name="adj3" fmla="val 119753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hape 67"/>
            <p:cNvCxnSpPr/>
            <p:nvPr/>
          </p:nvCxnSpPr>
          <p:spPr>
            <a:xfrm rot="5400000" flipH="1">
              <a:off x="5828507" y="3313907"/>
              <a:ext cx="2057400" cy="1587"/>
            </a:xfrm>
            <a:prstGeom prst="curvedConnector5">
              <a:avLst>
                <a:gd name="adj1" fmla="val -11111"/>
                <a:gd name="adj2" fmla="val -21368753"/>
                <a:gd name="adj3" fmla="val 119753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hape 119"/>
            <p:cNvCxnSpPr/>
            <p:nvPr/>
          </p:nvCxnSpPr>
          <p:spPr>
            <a:xfrm rot="10800000" flipH="1">
              <a:off x="4800600" y="2505075"/>
              <a:ext cx="2209800" cy="1588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hape 120"/>
            <p:cNvCxnSpPr/>
            <p:nvPr/>
          </p:nvCxnSpPr>
          <p:spPr>
            <a:xfrm rot="10800000" flipH="1">
              <a:off x="4800600" y="4179889"/>
              <a:ext cx="2209800" cy="1587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8" name="Group 187"/>
          <p:cNvGrpSpPr/>
          <p:nvPr/>
        </p:nvGrpSpPr>
        <p:grpSpPr>
          <a:xfrm>
            <a:off x="6756409" y="1121064"/>
            <a:ext cx="1827063" cy="161623"/>
            <a:chOff x="1403429" y="3741045"/>
            <a:chExt cx="2050570" cy="181015"/>
          </a:xfrm>
          <a:solidFill>
            <a:srgbClr val="003399"/>
          </a:solidFill>
        </p:grpSpPr>
        <p:sp>
          <p:nvSpPr>
            <p:cNvPr id="156" name="Oval 155"/>
            <p:cNvSpPr/>
            <p:nvPr/>
          </p:nvSpPr>
          <p:spPr>
            <a:xfrm>
              <a:off x="1403429" y="374497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7" name="Oval 156"/>
            <p:cNvSpPr/>
            <p:nvPr/>
          </p:nvSpPr>
          <p:spPr>
            <a:xfrm>
              <a:off x="1776622" y="374497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8" name="Oval 157"/>
            <p:cNvSpPr/>
            <p:nvPr/>
          </p:nvSpPr>
          <p:spPr>
            <a:xfrm>
              <a:off x="2149814" y="374497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5" name="Straight Connector 164"/>
            <p:cNvCxnSpPr>
              <a:stCxn id="156" idx="6"/>
              <a:endCxn id="157" idx="2"/>
            </p:cNvCxnSpPr>
            <p:nvPr/>
          </p:nvCxnSpPr>
          <p:spPr>
            <a:xfrm>
              <a:off x="1558926" y="383351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>
              <a:off x="2325778" y="383351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>
              <a:stCxn id="157" idx="6"/>
              <a:endCxn id="158" idx="2"/>
            </p:cNvCxnSpPr>
            <p:nvPr/>
          </p:nvCxnSpPr>
          <p:spPr>
            <a:xfrm>
              <a:off x="1932118" y="383351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Oval 182"/>
            <p:cNvSpPr/>
            <p:nvPr/>
          </p:nvSpPr>
          <p:spPr>
            <a:xfrm>
              <a:off x="2552117" y="374104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" name="Oval 183"/>
            <p:cNvSpPr/>
            <p:nvPr/>
          </p:nvSpPr>
          <p:spPr>
            <a:xfrm>
              <a:off x="2925310" y="374104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5" name="Oval 184"/>
            <p:cNvSpPr/>
            <p:nvPr/>
          </p:nvSpPr>
          <p:spPr>
            <a:xfrm>
              <a:off x="3298502" y="3741045"/>
              <a:ext cx="155497" cy="177085"/>
            </a:xfrm>
            <a:prstGeom prst="ellips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6" name="Straight Connector 185"/>
            <p:cNvCxnSpPr>
              <a:stCxn id="183" idx="6"/>
              <a:endCxn id="184" idx="2"/>
            </p:cNvCxnSpPr>
            <p:nvPr/>
          </p:nvCxnSpPr>
          <p:spPr>
            <a:xfrm>
              <a:off x="2707614" y="382958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>
              <a:stCxn id="184" idx="6"/>
              <a:endCxn id="185" idx="2"/>
            </p:cNvCxnSpPr>
            <p:nvPr/>
          </p:nvCxnSpPr>
          <p:spPr>
            <a:xfrm>
              <a:off x="3080806" y="3829587"/>
              <a:ext cx="217696" cy="738"/>
            </a:xfrm>
            <a:prstGeom prst="line">
              <a:avLst/>
            </a:prstGeom>
            <a:grpFill/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7176948" y="2037126"/>
            <a:ext cx="844883" cy="915959"/>
            <a:chOff x="7176948" y="2037126"/>
            <a:chExt cx="844883" cy="915959"/>
          </a:xfrm>
        </p:grpSpPr>
        <p:sp>
          <p:nvSpPr>
            <p:cNvPr id="190" name="Oval 189"/>
            <p:cNvSpPr/>
            <p:nvPr/>
          </p:nvSpPr>
          <p:spPr>
            <a:xfrm>
              <a:off x="7176948" y="2037126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1" name="Oval 190"/>
            <p:cNvSpPr/>
            <p:nvPr/>
          </p:nvSpPr>
          <p:spPr>
            <a:xfrm>
              <a:off x="7526555" y="2037126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2" name="Oval 191"/>
            <p:cNvSpPr/>
            <p:nvPr/>
          </p:nvSpPr>
          <p:spPr>
            <a:xfrm>
              <a:off x="7876162" y="2037126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3" name="Oval 192"/>
            <p:cNvSpPr/>
            <p:nvPr/>
          </p:nvSpPr>
          <p:spPr>
            <a:xfrm>
              <a:off x="7176948" y="2410295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4" name="Oval 193"/>
            <p:cNvSpPr/>
            <p:nvPr/>
          </p:nvSpPr>
          <p:spPr>
            <a:xfrm>
              <a:off x="7526555" y="2410295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5" name="Oval 194"/>
            <p:cNvSpPr/>
            <p:nvPr/>
          </p:nvSpPr>
          <p:spPr>
            <a:xfrm>
              <a:off x="7876162" y="2410295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6" name="Oval 195"/>
            <p:cNvSpPr/>
            <p:nvPr/>
          </p:nvSpPr>
          <p:spPr>
            <a:xfrm>
              <a:off x="7176948" y="2783463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7" name="Oval 196"/>
            <p:cNvSpPr/>
            <p:nvPr/>
          </p:nvSpPr>
          <p:spPr>
            <a:xfrm>
              <a:off x="7526555" y="2783463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8" name="Oval 197"/>
            <p:cNvSpPr/>
            <p:nvPr/>
          </p:nvSpPr>
          <p:spPr>
            <a:xfrm>
              <a:off x="7876162" y="2783463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9" name="Straight Connector 198"/>
            <p:cNvCxnSpPr>
              <a:stCxn id="190" idx="6"/>
              <a:endCxn id="191" idx="2"/>
            </p:cNvCxnSpPr>
            <p:nvPr/>
          </p:nvCxnSpPr>
          <p:spPr>
            <a:xfrm>
              <a:off x="7322617" y="2121937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>
              <a:stCxn id="193" idx="6"/>
              <a:endCxn id="194" idx="2"/>
            </p:cNvCxnSpPr>
            <p:nvPr/>
          </p:nvCxnSpPr>
          <p:spPr>
            <a:xfrm>
              <a:off x="7322617" y="2495106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>
              <a:stCxn id="196" idx="6"/>
              <a:endCxn id="197" idx="2"/>
            </p:cNvCxnSpPr>
            <p:nvPr/>
          </p:nvCxnSpPr>
          <p:spPr>
            <a:xfrm>
              <a:off x="7322617" y="2868275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>
              <a:stCxn id="197" idx="6"/>
              <a:endCxn id="198" idx="2"/>
            </p:cNvCxnSpPr>
            <p:nvPr/>
          </p:nvCxnSpPr>
          <p:spPr>
            <a:xfrm>
              <a:off x="7672224" y="2868275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>
              <a:stCxn id="194" idx="6"/>
              <a:endCxn id="195" idx="2"/>
            </p:cNvCxnSpPr>
            <p:nvPr/>
          </p:nvCxnSpPr>
          <p:spPr>
            <a:xfrm>
              <a:off x="7672224" y="2495106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>
              <a:stCxn id="191" idx="6"/>
              <a:endCxn id="192" idx="2"/>
            </p:cNvCxnSpPr>
            <p:nvPr/>
          </p:nvCxnSpPr>
          <p:spPr>
            <a:xfrm>
              <a:off x="7672224" y="2121937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>
              <a:stCxn id="190" idx="4"/>
              <a:endCxn id="193" idx="0"/>
            </p:cNvCxnSpPr>
            <p:nvPr/>
          </p:nvCxnSpPr>
          <p:spPr>
            <a:xfrm rot="5400000">
              <a:off x="7148010" y="2308622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192" idx="4"/>
              <a:endCxn id="195" idx="0"/>
            </p:cNvCxnSpPr>
            <p:nvPr/>
          </p:nvCxnSpPr>
          <p:spPr>
            <a:xfrm rot="5400000">
              <a:off x="7847223" y="2308622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>
              <a:stCxn id="191" idx="4"/>
              <a:endCxn id="194" idx="0"/>
            </p:cNvCxnSpPr>
            <p:nvPr/>
          </p:nvCxnSpPr>
          <p:spPr>
            <a:xfrm rot="5400000">
              <a:off x="7497617" y="2308622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>
              <a:stCxn id="194" idx="4"/>
              <a:endCxn id="197" idx="0"/>
            </p:cNvCxnSpPr>
            <p:nvPr/>
          </p:nvCxnSpPr>
          <p:spPr>
            <a:xfrm rot="5400000">
              <a:off x="7497617" y="2681790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>
              <a:stCxn id="195" idx="4"/>
              <a:endCxn id="198" idx="0"/>
            </p:cNvCxnSpPr>
            <p:nvPr/>
          </p:nvCxnSpPr>
          <p:spPr>
            <a:xfrm rot="5400000">
              <a:off x="7847223" y="2681790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>
              <a:stCxn id="193" idx="4"/>
              <a:endCxn id="196" idx="0"/>
            </p:cNvCxnSpPr>
            <p:nvPr/>
          </p:nvCxnSpPr>
          <p:spPr>
            <a:xfrm rot="5400000">
              <a:off x="7148010" y="2681790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7267526" y="3821836"/>
            <a:ext cx="844883" cy="915959"/>
            <a:chOff x="7264026" y="3957851"/>
            <a:chExt cx="844883" cy="915959"/>
          </a:xfrm>
        </p:grpSpPr>
        <p:sp>
          <p:nvSpPr>
            <p:cNvPr id="218" name="Oval 217"/>
            <p:cNvSpPr/>
            <p:nvPr/>
          </p:nvSpPr>
          <p:spPr>
            <a:xfrm>
              <a:off x="7264026" y="3957851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9" name="Oval 218"/>
            <p:cNvSpPr/>
            <p:nvPr/>
          </p:nvSpPr>
          <p:spPr>
            <a:xfrm>
              <a:off x="7613633" y="3957851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0" name="Oval 219"/>
            <p:cNvSpPr/>
            <p:nvPr/>
          </p:nvSpPr>
          <p:spPr>
            <a:xfrm>
              <a:off x="7963240" y="3957851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1" name="Oval 220"/>
            <p:cNvSpPr/>
            <p:nvPr/>
          </p:nvSpPr>
          <p:spPr>
            <a:xfrm>
              <a:off x="7264026" y="4331020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2" name="Oval 221"/>
            <p:cNvSpPr/>
            <p:nvPr/>
          </p:nvSpPr>
          <p:spPr>
            <a:xfrm>
              <a:off x="7613633" y="4331020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3" name="Oval 222"/>
            <p:cNvSpPr/>
            <p:nvPr/>
          </p:nvSpPr>
          <p:spPr>
            <a:xfrm>
              <a:off x="7963240" y="4331020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4" name="Oval 223"/>
            <p:cNvSpPr/>
            <p:nvPr/>
          </p:nvSpPr>
          <p:spPr>
            <a:xfrm>
              <a:off x="7264026" y="4704188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" name="Oval 224"/>
            <p:cNvSpPr/>
            <p:nvPr/>
          </p:nvSpPr>
          <p:spPr>
            <a:xfrm>
              <a:off x="7613633" y="4704188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6" name="Oval 225"/>
            <p:cNvSpPr/>
            <p:nvPr/>
          </p:nvSpPr>
          <p:spPr>
            <a:xfrm>
              <a:off x="7963240" y="4704188"/>
              <a:ext cx="145669" cy="169622"/>
            </a:xfrm>
            <a:prstGeom prst="ellips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7" name="Straight Connector 226"/>
            <p:cNvCxnSpPr>
              <a:stCxn id="218" idx="6"/>
              <a:endCxn id="219" idx="2"/>
            </p:cNvCxnSpPr>
            <p:nvPr/>
          </p:nvCxnSpPr>
          <p:spPr>
            <a:xfrm>
              <a:off x="7409695" y="4042662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21" idx="6"/>
              <a:endCxn id="222" idx="2"/>
            </p:cNvCxnSpPr>
            <p:nvPr/>
          </p:nvCxnSpPr>
          <p:spPr>
            <a:xfrm>
              <a:off x="7409695" y="4415831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>
              <a:stCxn id="224" idx="6"/>
              <a:endCxn id="225" idx="2"/>
            </p:cNvCxnSpPr>
            <p:nvPr/>
          </p:nvCxnSpPr>
          <p:spPr>
            <a:xfrm>
              <a:off x="7409695" y="4789000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>
              <a:stCxn id="225" idx="6"/>
              <a:endCxn id="226" idx="2"/>
            </p:cNvCxnSpPr>
            <p:nvPr/>
          </p:nvCxnSpPr>
          <p:spPr>
            <a:xfrm>
              <a:off x="7759302" y="4789000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22" idx="6"/>
              <a:endCxn id="223" idx="2"/>
            </p:cNvCxnSpPr>
            <p:nvPr/>
          </p:nvCxnSpPr>
          <p:spPr>
            <a:xfrm>
              <a:off x="7759302" y="4415831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19" idx="6"/>
              <a:endCxn id="220" idx="2"/>
            </p:cNvCxnSpPr>
            <p:nvPr/>
          </p:nvCxnSpPr>
          <p:spPr>
            <a:xfrm>
              <a:off x="7759302" y="4042662"/>
              <a:ext cx="203937" cy="707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218" idx="4"/>
              <a:endCxn id="221" idx="0"/>
            </p:cNvCxnSpPr>
            <p:nvPr/>
          </p:nvCxnSpPr>
          <p:spPr>
            <a:xfrm rot="5400000">
              <a:off x="7235088" y="4229347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>
              <a:stCxn id="220" idx="4"/>
              <a:endCxn id="223" idx="0"/>
            </p:cNvCxnSpPr>
            <p:nvPr/>
          </p:nvCxnSpPr>
          <p:spPr>
            <a:xfrm rot="5400000">
              <a:off x="7934301" y="4229347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/>
            <p:cNvCxnSpPr>
              <a:stCxn id="219" idx="4"/>
              <a:endCxn id="222" idx="0"/>
            </p:cNvCxnSpPr>
            <p:nvPr/>
          </p:nvCxnSpPr>
          <p:spPr>
            <a:xfrm rot="5400000">
              <a:off x="7584695" y="4229347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/>
            <p:cNvCxnSpPr>
              <a:stCxn id="222" idx="4"/>
              <a:endCxn id="225" idx="0"/>
            </p:cNvCxnSpPr>
            <p:nvPr/>
          </p:nvCxnSpPr>
          <p:spPr>
            <a:xfrm rot="5400000">
              <a:off x="7584695" y="4602515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>
              <a:stCxn id="223" idx="4"/>
              <a:endCxn id="226" idx="0"/>
            </p:cNvCxnSpPr>
            <p:nvPr/>
          </p:nvCxnSpPr>
          <p:spPr>
            <a:xfrm rot="5400000">
              <a:off x="7934301" y="4602515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221" idx="4"/>
              <a:endCxn id="224" idx="0"/>
            </p:cNvCxnSpPr>
            <p:nvPr/>
          </p:nvCxnSpPr>
          <p:spPr>
            <a:xfrm rot="5400000">
              <a:off x="7235088" y="4602515"/>
              <a:ext cx="203547" cy="1214"/>
            </a:xfrm>
            <a:prstGeom prst="line">
              <a:avLst/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hape 50"/>
            <p:cNvCxnSpPr>
              <a:stCxn id="221" idx="2"/>
              <a:endCxn id="223" idx="6"/>
            </p:cNvCxnSpPr>
            <p:nvPr/>
          </p:nvCxnSpPr>
          <p:spPr>
            <a:xfrm rot="10800000" flipH="1">
              <a:off x="7264026" y="4415831"/>
              <a:ext cx="844883" cy="707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hape 119"/>
            <p:cNvCxnSpPr/>
            <p:nvPr/>
          </p:nvCxnSpPr>
          <p:spPr>
            <a:xfrm rot="10800000" flipH="1">
              <a:off x="7264026" y="4055384"/>
              <a:ext cx="844883" cy="707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hape 120"/>
            <p:cNvCxnSpPr/>
            <p:nvPr/>
          </p:nvCxnSpPr>
          <p:spPr>
            <a:xfrm rot="10800000" flipH="1">
              <a:off x="7264026" y="4801015"/>
              <a:ext cx="844883" cy="707"/>
            </a:xfrm>
            <a:prstGeom prst="curvedConnector5">
              <a:avLst>
                <a:gd name="adj1" fmla="val -17734"/>
                <a:gd name="adj2" fmla="val 26391688"/>
                <a:gd name="adj3" fmla="val 120690"/>
              </a:avLst>
            </a:prstGeom>
            <a:solidFill>
              <a:srgbClr val="003399"/>
            </a:solidFill>
            <a:ln w="19050"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3" name="Picture 2" descr="File:Hypercubecubes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81" y="2142523"/>
            <a:ext cx="1260807" cy="94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 descr="File:Hypercubecubes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81" y="3903082"/>
            <a:ext cx="1260807" cy="94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2" descr="File:Hypercubecubes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33" y="5595411"/>
            <a:ext cx="1260807" cy="94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2361063" y="1210938"/>
            <a:ext cx="4176215" cy="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>
            <a:off x="2363335" y="2482451"/>
            <a:ext cx="4176215" cy="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2379255" y="4272585"/>
            <a:ext cx="4176215" cy="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>
            <a:off x="2365607" y="5992207"/>
            <a:ext cx="4176215" cy="0"/>
          </a:xfrm>
          <a:prstGeom prst="straightConnector1">
            <a:avLst/>
          </a:prstGeom>
          <a:ln w="28575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112205" y="980105"/>
                <a:ext cx="8094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𝑌𝐸𝑆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2205" y="980105"/>
                <a:ext cx="809452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ectangle 105"/>
              <p:cNvSpPr/>
              <p:nvPr/>
            </p:nvSpPr>
            <p:spPr>
              <a:xfrm>
                <a:off x="9128125" y="2278915"/>
                <a:ext cx="8094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𝑌𝐸𝑆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6" name="Rectangle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125" y="2278915"/>
                <a:ext cx="809452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Rectangle 106"/>
              <p:cNvSpPr/>
              <p:nvPr/>
            </p:nvSpPr>
            <p:spPr>
              <a:xfrm>
                <a:off x="9130397" y="3987162"/>
                <a:ext cx="8094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𝑌𝐸𝑆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7" name="Rectangle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397" y="3987162"/>
                <a:ext cx="809452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Rectangle 107"/>
              <p:cNvSpPr/>
              <p:nvPr/>
            </p:nvSpPr>
            <p:spPr>
              <a:xfrm>
                <a:off x="9132669" y="5709054"/>
                <a:ext cx="7537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???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8" name="Rectangle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2669" y="5709054"/>
                <a:ext cx="753732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5548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05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31951" y="115889"/>
            <a:ext cx="8893175" cy="43338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/>
              <a:t>Minimum communication cost spanning tree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666876" y="836613"/>
            <a:ext cx="8893175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None/>
            </a:pPr>
            <a:endParaRPr lang="en-US" altLang="en-US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Text Box 17"/>
          <p:cNvSpPr txBox="1">
            <a:spLocks noChangeArrowheads="1"/>
          </p:cNvSpPr>
          <p:nvPr/>
        </p:nvSpPr>
        <p:spPr bwMode="auto">
          <a:xfrm>
            <a:off x="1774826" y="5300663"/>
            <a:ext cx="208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33CC"/>
                </a:solidFill>
              </a:rPr>
              <a:t>CC(G, T</a:t>
            </a:r>
            <a:r>
              <a:rPr lang="en-US" altLang="en-US" baseline="-25000">
                <a:solidFill>
                  <a:srgbClr val="0033CC"/>
                </a:solidFill>
              </a:rPr>
              <a:t>1</a:t>
            </a:r>
            <a:r>
              <a:rPr lang="en-US" altLang="en-US">
                <a:solidFill>
                  <a:srgbClr val="0033CC"/>
                </a:solidFill>
              </a:rPr>
              <a:t>) = ?</a:t>
            </a:r>
          </a:p>
        </p:txBody>
      </p:sp>
      <p:sp>
        <p:nvSpPr>
          <p:cNvPr id="9221" name="Text Box 18"/>
          <p:cNvSpPr txBox="1">
            <a:spLocks noChangeArrowheads="1"/>
          </p:cNvSpPr>
          <p:nvPr/>
        </p:nvSpPr>
        <p:spPr bwMode="auto">
          <a:xfrm>
            <a:off x="4152900" y="5300663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33CC"/>
                </a:solidFill>
              </a:rPr>
              <a:t>CC(G, T</a:t>
            </a:r>
            <a:r>
              <a:rPr lang="en-US" altLang="en-US" baseline="-25000">
                <a:solidFill>
                  <a:srgbClr val="0033CC"/>
                </a:solidFill>
              </a:rPr>
              <a:t>2</a:t>
            </a:r>
            <a:r>
              <a:rPr lang="en-US" altLang="en-US">
                <a:solidFill>
                  <a:srgbClr val="0033CC"/>
                </a:solidFill>
              </a:rPr>
              <a:t>) = ?</a:t>
            </a:r>
          </a:p>
        </p:txBody>
      </p:sp>
      <p:sp>
        <p:nvSpPr>
          <p:cNvPr id="179219" name="Text Box 19"/>
          <p:cNvSpPr txBox="1">
            <a:spLocks noChangeArrowheads="1"/>
          </p:cNvSpPr>
          <p:nvPr/>
        </p:nvSpPr>
        <p:spPr bwMode="auto">
          <a:xfrm>
            <a:off x="2351088" y="5949950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3" name="Text Box 20"/>
          <p:cNvSpPr txBox="1">
            <a:spLocks noChangeArrowheads="1"/>
          </p:cNvSpPr>
          <p:nvPr/>
        </p:nvSpPr>
        <p:spPr bwMode="auto">
          <a:xfrm>
            <a:off x="2080454" y="6048684"/>
            <a:ext cx="86042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 smtClean="0">
                <a:solidFill>
                  <a:srgbClr val="0033CC"/>
                </a:solidFill>
              </a:rPr>
              <a:t>Which spanning </a:t>
            </a:r>
            <a:r>
              <a:rPr lang="en-US" altLang="en-US" dirty="0">
                <a:solidFill>
                  <a:srgbClr val="0033CC"/>
                </a:solidFill>
              </a:rPr>
              <a:t>tree of </a:t>
            </a:r>
            <a:r>
              <a:rPr lang="en-US" altLang="en-US" dirty="0" smtClean="0">
                <a:solidFill>
                  <a:srgbClr val="0033CC"/>
                </a:solidFill>
              </a:rPr>
              <a:t>G induces </a:t>
            </a:r>
            <a:r>
              <a:rPr lang="en-US" altLang="en-US" dirty="0">
                <a:solidFill>
                  <a:srgbClr val="0033CC"/>
                </a:solidFill>
              </a:rPr>
              <a:t> minimum communication </a:t>
            </a:r>
            <a:r>
              <a:rPr lang="en-US" altLang="en-US" dirty="0" smtClean="0">
                <a:solidFill>
                  <a:srgbClr val="0033CC"/>
                </a:solidFill>
              </a:rPr>
              <a:t>cost?.</a:t>
            </a:r>
            <a:endParaRPr lang="en-US" altLang="en-US" dirty="0">
              <a:solidFill>
                <a:srgbClr val="0033CC"/>
              </a:solidFill>
            </a:endParaRPr>
          </a:p>
        </p:txBody>
      </p:sp>
      <p:sp>
        <p:nvSpPr>
          <p:cNvPr id="9224" name="Text Box 21"/>
          <p:cNvSpPr txBox="1">
            <a:spLocks noChangeArrowheads="1"/>
          </p:cNvSpPr>
          <p:nvPr/>
        </p:nvSpPr>
        <p:spPr bwMode="auto">
          <a:xfrm>
            <a:off x="4868864" y="1196975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G</a:t>
            </a:r>
          </a:p>
        </p:txBody>
      </p:sp>
      <p:sp>
        <p:nvSpPr>
          <p:cNvPr id="179225" name="Line 25"/>
          <p:cNvSpPr>
            <a:spLocks noChangeShapeType="1"/>
          </p:cNvSpPr>
          <p:nvPr/>
        </p:nvSpPr>
        <p:spPr bwMode="auto">
          <a:xfrm>
            <a:off x="5446714" y="7651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26" name="Line 26"/>
          <p:cNvSpPr>
            <a:spLocks noChangeShapeType="1"/>
          </p:cNvSpPr>
          <p:nvPr/>
        </p:nvSpPr>
        <p:spPr bwMode="auto">
          <a:xfrm>
            <a:off x="6167438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27" name="Line 27"/>
          <p:cNvSpPr>
            <a:spLocks noChangeShapeType="1"/>
          </p:cNvSpPr>
          <p:nvPr/>
        </p:nvSpPr>
        <p:spPr bwMode="auto">
          <a:xfrm>
            <a:off x="6165851" y="7651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28" name="Line 28"/>
          <p:cNvSpPr>
            <a:spLocks noChangeShapeType="1"/>
          </p:cNvSpPr>
          <p:nvPr/>
        </p:nvSpPr>
        <p:spPr bwMode="auto">
          <a:xfrm>
            <a:off x="5446714" y="14128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29" name="Line 29"/>
          <p:cNvSpPr>
            <a:spLocks noChangeShapeType="1"/>
          </p:cNvSpPr>
          <p:nvPr/>
        </p:nvSpPr>
        <p:spPr bwMode="auto">
          <a:xfrm>
            <a:off x="6167439" y="14128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0" name="Line 30"/>
          <p:cNvSpPr>
            <a:spLocks noChangeShapeType="1"/>
          </p:cNvSpPr>
          <p:nvPr/>
        </p:nvSpPr>
        <p:spPr bwMode="auto">
          <a:xfrm>
            <a:off x="5446714" y="20605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1" name="Line 31"/>
          <p:cNvSpPr>
            <a:spLocks noChangeShapeType="1"/>
          </p:cNvSpPr>
          <p:nvPr/>
        </p:nvSpPr>
        <p:spPr bwMode="auto">
          <a:xfrm>
            <a:off x="6167439" y="20605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2" name="Line 32"/>
          <p:cNvSpPr>
            <a:spLocks noChangeShapeType="1"/>
          </p:cNvSpPr>
          <p:nvPr/>
        </p:nvSpPr>
        <p:spPr bwMode="auto">
          <a:xfrm>
            <a:off x="6167438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3" name="Line 33"/>
          <p:cNvSpPr>
            <a:spLocks noChangeShapeType="1"/>
          </p:cNvSpPr>
          <p:nvPr/>
        </p:nvSpPr>
        <p:spPr bwMode="auto">
          <a:xfrm>
            <a:off x="6886575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4" name="Line 34"/>
          <p:cNvSpPr>
            <a:spLocks noChangeShapeType="1"/>
          </p:cNvSpPr>
          <p:nvPr/>
        </p:nvSpPr>
        <p:spPr bwMode="auto">
          <a:xfrm>
            <a:off x="5446713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5" name="Line 35"/>
          <p:cNvSpPr>
            <a:spLocks noChangeShapeType="1"/>
          </p:cNvSpPr>
          <p:nvPr/>
        </p:nvSpPr>
        <p:spPr bwMode="auto">
          <a:xfrm>
            <a:off x="6886575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6" name="Line 36"/>
          <p:cNvSpPr>
            <a:spLocks noChangeShapeType="1"/>
          </p:cNvSpPr>
          <p:nvPr/>
        </p:nvSpPr>
        <p:spPr bwMode="auto">
          <a:xfrm>
            <a:off x="5446713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85" name="Oval 85"/>
          <p:cNvSpPr>
            <a:spLocks noChangeArrowheads="1"/>
          </p:cNvSpPr>
          <p:nvPr/>
        </p:nvSpPr>
        <p:spPr bwMode="auto">
          <a:xfrm>
            <a:off x="6094413" y="19891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87" name="Oval 87"/>
          <p:cNvSpPr>
            <a:spLocks noChangeArrowheads="1"/>
          </p:cNvSpPr>
          <p:nvPr/>
        </p:nvSpPr>
        <p:spPr bwMode="auto">
          <a:xfrm>
            <a:off x="6815138" y="19891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88" name="Oval 88"/>
          <p:cNvSpPr>
            <a:spLocks noChangeArrowheads="1"/>
          </p:cNvSpPr>
          <p:nvPr/>
        </p:nvSpPr>
        <p:spPr bwMode="auto">
          <a:xfrm>
            <a:off x="5375276" y="1989138"/>
            <a:ext cx="144463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89" name="Oval 89"/>
          <p:cNvSpPr>
            <a:spLocks noChangeArrowheads="1"/>
          </p:cNvSpPr>
          <p:nvPr/>
        </p:nvSpPr>
        <p:spPr bwMode="auto">
          <a:xfrm>
            <a:off x="6815138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0" name="Oval 90"/>
          <p:cNvSpPr>
            <a:spLocks noChangeArrowheads="1"/>
          </p:cNvSpPr>
          <p:nvPr/>
        </p:nvSpPr>
        <p:spPr bwMode="auto">
          <a:xfrm>
            <a:off x="6094413" y="6937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1" name="Oval 91"/>
          <p:cNvSpPr>
            <a:spLocks noChangeArrowheads="1"/>
          </p:cNvSpPr>
          <p:nvPr/>
        </p:nvSpPr>
        <p:spPr bwMode="auto">
          <a:xfrm>
            <a:off x="5373688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2" name="Oval 92"/>
          <p:cNvSpPr>
            <a:spLocks noChangeArrowheads="1"/>
          </p:cNvSpPr>
          <p:nvPr/>
        </p:nvSpPr>
        <p:spPr bwMode="auto">
          <a:xfrm>
            <a:off x="6094413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3" name="Oval 93"/>
          <p:cNvSpPr>
            <a:spLocks noChangeArrowheads="1"/>
          </p:cNvSpPr>
          <p:nvPr/>
        </p:nvSpPr>
        <p:spPr bwMode="auto">
          <a:xfrm>
            <a:off x="6815138" y="6937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4" name="Oval 94"/>
          <p:cNvSpPr>
            <a:spLocks noChangeArrowheads="1"/>
          </p:cNvSpPr>
          <p:nvPr/>
        </p:nvSpPr>
        <p:spPr bwMode="auto">
          <a:xfrm>
            <a:off x="5375276" y="693738"/>
            <a:ext cx="144463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6" name="Line 96"/>
          <p:cNvSpPr>
            <a:spLocks noChangeShapeType="1"/>
          </p:cNvSpPr>
          <p:nvPr/>
        </p:nvSpPr>
        <p:spPr bwMode="auto">
          <a:xfrm>
            <a:off x="2782888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97" name="Line 97"/>
          <p:cNvSpPr>
            <a:spLocks noChangeShapeType="1"/>
          </p:cNvSpPr>
          <p:nvPr/>
        </p:nvSpPr>
        <p:spPr bwMode="auto">
          <a:xfrm>
            <a:off x="2781301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0" name="Line 100"/>
          <p:cNvSpPr>
            <a:spLocks noChangeShapeType="1"/>
          </p:cNvSpPr>
          <p:nvPr/>
        </p:nvSpPr>
        <p:spPr bwMode="auto">
          <a:xfrm>
            <a:off x="2062164" y="39322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1" name="Line 101"/>
          <p:cNvSpPr>
            <a:spLocks noChangeShapeType="1"/>
          </p:cNvSpPr>
          <p:nvPr/>
        </p:nvSpPr>
        <p:spPr bwMode="auto">
          <a:xfrm>
            <a:off x="2782889" y="39322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3" name="Line 103"/>
          <p:cNvSpPr>
            <a:spLocks noChangeShapeType="1"/>
          </p:cNvSpPr>
          <p:nvPr/>
        </p:nvSpPr>
        <p:spPr bwMode="auto">
          <a:xfrm>
            <a:off x="3502025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4" name="Line 104"/>
          <p:cNvSpPr>
            <a:spLocks noChangeShapeType="1"/>
          </p:cNvSpPr>
          <p:nvPr/>
        </p:nvSpPr>
        <p:spPr bwMode="auto">
          <a:xfrm>
            <a:off x="206216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5" name="Line 105"/>
          <p:cNvSpPr>
            <a:spLocks noChangeShapeType="1"/>
          </p:cNvSpPr>
          <p:nvPr/>
        </p:nvSpPr>
        <p:spPr bwMode="auto">
          <a:xfrm>
            <a:off x="3502025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6" name="Line 106"/>
          <p:cNvSpPr>
            <a:spLocks noChangeShapeType="1"/>
          </p:cNvSpPr>
          <p:nvPr/>
        </p:nvSpPr>
        <p:spPr bwMode="auto">
          <a:xfrm>
            <a:off x="206216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7" name="Oval 107"/>
          <p:cNvSpPr>
            <a:spLocks noChangeArrowheads="1"/>
          </p:cNvSpPr>
          <p:nvPr/>
        </p:nvSpPr>
        <p:spPr bwMode="auto">
          <a:xfrm>
            <a:off x="270986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08" name="Oval 108"/>
          <p:cNvSpPr>
            <a:spLocks noChangeArrowheads="1"/>
          </p:cNvSpPr>
          <p:nvPr/>
        </p:nvSpPr>
        <p:spPr bwMode="auto">
          <a:xfrm>
            <a:off x="3430588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09" name="Oval 109"/>
          <p:cNvSpPr>
            <a:spLocks noChangeArrowheads="1"/>
          </p:cNvSpPr>
          <p:nvPr/>
        </p:nvSpPr>
        <p:spPr bwMode="auto">
          <a:xfrm>
            <a:off x="1990726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0" name="Oval 110"/>
          <p:cNvSpPr>
            <a:spLocks noChangeArrowheads="1"/>
          </p:cNvSpPr>
          <p:nvPr/>
        </p:nvSpPr>
        <p:spPr bwMode="auto">
          <a:xfrm>
            <a:off x="3430588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1" name="Oval 111"/>
          <p:cNvSpPr>
            <a:spLocks noChangeArrowheads="1"/>
          </p:cNvSpPr>
          <p:nvPr/>
        </p:nvSpPr>
        <p:spPr bwMode="auto">
          <a:xfrm>
            <a:off x="270986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2" name="Oval 112"/>
          <p:cNvSpPr>
            <a:spLocks noChangeArrowheads="1"/>
          </p:cNvSpPr>
          <p:nvPr/>
        </p:nvSpPr>
        <p:spPr bwMode="auto">
          <a:xfrm>
            <a:off x="1989138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3" name="Oval 113"/>
          <p:cNvSpPr>
            <a:spLocks noChangeArrowheads="1"/>
          </p:cNvSpPr>
          <p:nvPr/>
        </p:nvSpPr>
        <p:spPr bwMode="auto">
          <a:xfrm>
            <a:off x="2709863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4" name="Oval 114"/>
          <p:cNvSpPr>
            <a:spLocks noChangeArrowheads="1"/>
          </p:cNvSpPr>
          <p:nvPr/>
        </p:nvSpPr>
        <p:spPr bwMode="auto">
          <a:xfrm>
            <a:off x="3430588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5" name="Oval 115"/>
          <p:cNvSpPr>
            <a:spLocks noChangeArrowheads="1"/>
          </p:cNvSpPr>
          <p:nvPr/>
        </p:nvSpPr>
        <p:spPr bwMode="auto">
          <a:xfrm>
            <a:off x="1990726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6" name="Line 116"/>
          <p:cNvSpPr>
            <a:spLocks noChangeShapeType="1"/>
          </p:cNvSpPr>
          <p:nvPr/>
        </p:nvSpPr>
        <p:spPr bwMode="auto">
          <a:xfrm>
            <a:off x="4368801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17" name="Line 117"/>
          <p:cNvSpPr>
            <a:spLocks noChangeShapeType="1"/>
          </p:cNvSpPr>
          <p:nvPr/>
        </p:nvSpPr>
        <p:spPr bwMode="auto">
          <a:xfrm>
            <a:off x="5089525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18" name="Line 118"/>
          <p:cNvSpPr>
            <a:spLocks noChangeShapeType="1"/>
          </p:cNvSpPr>
          <p:nvPr/>
        </p:nvSpPr>
        <p:spPr bwMode="auto">
          <a:xfrm>
            <a:off x="5087939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3" name="Line 123"/>
          <p:cNvSpPr>
            <a:spLocks noChangeShapeType="1"/>
          </p:cNvSpPr>
          <p:nvPr/>
        </p:nvSpPr>
        <p:spPr bwMode="auto">
          <a:xfrm>
            <a:off x="5089525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4" name="Line 124"/>
          <p:cNvSpPr>
            <a:spLocks noChangeShapeType="1"/>
          </p:cNvSpPr>
          <p:nvPr/>
        </p:nvSpPr>
        <p:spPr bwMode="auto">
          <a:xfrm>
            <a:off x="580866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5" name="Line 125"/>
          <p:cNvSpPr>
            <a:spLocks noChangeShapeType="1"/>
          </p:cNvSpPr>
          <p:nvPr/>
        </p:nvSpPr>
        <p:spPr bwMode="auto">
          <a:xfrm>
            <a:off x="4368800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6" name="Line 126"/>
          <p:cNvSpPr>
            <a:spLocks noChangeShapeType="1"/>
          </p:cNvSpPr>
          <p:nvPr/>
        </p:nvSpPr>
        <p:spPr bwMode="auto">
          <a:xfrm>
            <a:off x="580866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7" name="Line 127"/>
          <p:cNvSpPr>
            <a:spLocks noChangeShapeType="1"/>
          </p:cNvSpPr>
          <p:nvPr/>
        </p:nvSpPr>
        <p:spPr bwMode="auto">
          <a:xfrm>
            <a:off x="4368800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8" name="Oval 128"/>
          <p:cNvSpPr>
            <a:spLocks noChangeArrowheads="1"/>
          </p:cNvSpPr>
          <p:nvPr/>
        </p:nvSpPr>
        <p:spPr bwMode="auto">
          <a:xfrm>
            <a:off x="5016501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29" name="Oval 129"/>
          <p:cNvSpPr>
            <a:spLocks noChangeArrowheads="1"/>
          </p:cNvSpPr>
          <p:nvPr/>
        </p:nvSpPr>
        <p:spPr bwMode="auto">
          <a:xfrm>
            <a:off x="5737226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0" name="Oval 130"/>
          <p:cNvSpPr>
            <a:spLocks noChangeArrowheads="1"/>
          </p:cNvSpPr>
          <p:nvPr/>
        </p:nvSpPr>
        <p:spPr bwMode="auto">
          <a:xfrm>
            <a:off x="429736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1" name="Oval 131"/>
          <p:cNvSpPr>
            <a:spLocks noChangeArrowheads="1"/>
          </p:cNvSpPr>
          <p:nvPr/>
        </p:nvSpPr>
        <p:spPr bwMode="auto">
          <a:xfrm>
            <a:off x="573722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2" name="Oval 132"/>
          <p:cNvSpPr>
            <a:spLocks noChangeArrowheads="1"/>
          </p:cNvSpPr>
          <p:nvPr/>
        </p:nvSpPr>
        <p:spPr bwMode="auto">
          <a:xfrm>
            <a:off x="5016501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3" name="Oval 133"/>
          <p:cNvSpPr>
            <a:spLocks noChangeArrowheads="1"/>
          </p:cNvSpPr>
          <p:nvPr/>
        </p:nvSpPr>
        <p:spPr bwMode="auto">
          <a:xfrm>
            <a:off x="429577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4" name="Oval 134"/>
          <p:cNvSpPr>
            <a:spLocks noChangeArrowheads="1"/>
          </p:cNvSpPr>
          <p:nvPr/>
        </p:nvSpPr>
        <p:spPr bwMode="auto">
          <a:xfrm>
            <a:off x="5016501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5" name="Oval 135"/>
          <p:cNvSpPr>
            <a:spLocks noChangeArrowheads="1"/>
          </p:cNvSpPr>
          <p:nvPr/>
        </p:nvSpPr>
        <p:spPr bwMode="auto">
          <a:xfrm>
            <a:off x="5737226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6" name="Oval 136"/>
          <p:cNvSpPr>
            <a:spLocks noChangeArrowheads="1"/>
          </p:cNvSpPr>
          <p:nvPr/>
        </p:nvSpPr>
        <p:spPr bwMode="auto">
          <a:xfrm>
            <a:off x="429736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8" name="Line 138"/>
          <p:cNvSpPr>
            <a:spLocks noChangeShapeType="1"/>
          </p:cNvSpPr>
          <p:nvPr/>
        </p:nvSpPr>
        <p:spPr bwMode="auto">
          <a:xfrm>
            <a:off x="7394575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39" name="Line 139"/>
          <p:cNvSpPr>
            <a:spLocks noChangeShapeType="1"/>
          </p:cNvSpPr>
          <p:nvPr/>
        </p:nvSpPr>
        <p:spPr bwMode="auto">
          <a:xfrm>
            <a:off x="7392989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2" name="Line 142"/>
          <p:cNvSpPr>
            <a:spLocks noChangeShapeType="1"/>
          </p:cNvSpPr>
          <p:nvPr/>
        </p:nvSpPr>
        <p:spPr bwMode="auto">
          <a:xfrm>
            <a:off x="6673851" y="39322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4" name="Line 144"/>
          <p:cNvSpPr>
            <a:spLocks noChangeShapeType="1"/>
          </p:cNvSpPr>
          <p:nvPr/>
        </p:nvSpPr>
        <p:spPr bwMode="auto">
          <a:xfrm>
            <a:off x="7394575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5" name="Line 145"/>
          <p:cNvSpPr>
            <a:spLocks noChangeShapeType="1"/>
          </p:cNvSpPr>
          <p:nvPr/>
        </p:nvSpPr>
        <p:spPr bwMode="auto">
          <a:xfrm>
            <a:off x="811371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6" name="Line 146"/>
          <p:cNvSpPr>
            <a:spLocks noChangeShapeType="1"/>
          </p:cNvSpPr>
          <p:nvPr/>
        </p:nvSpPr>
        <p:spPr bwMode="auto">
          <a:xfrm>
            <a:off x="6673850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7" name="Line 147"/>
          <p:cNvSpPr>
            <a:spLocks noChangeShapeType="1"/>
          </p:cNvSpPr>
          <p:nvPr/>
        </p:nvSpPr>
        <p:spPr bwMode="auto">
          <a:xfrm>
            <a:off x="811371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8" name="Line 148"/>
          <p:cNvSpPr>
            <a:spLocks noChangeShapeType="1"/>
          </p:cNvSpPr>
          <p:nvPr/>
        </p:nvSpPr>
        <p:spPr bwMode="auto">
          <a:xfrm>
            <a:off x="6673850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9" name="Oval 149"/>
          <p:cNvSpPr>
            <a:spLocks noChangeArrowheads="1"/>
          </p:cNvSpPr>
          <p:nvPr/>
        </p:nvSpPr>
        <p:spPr bwMode="auto">
          <a:xfrm>
            <a:off x="7321551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0" name="Oval 150"/>
          <p:cNvSpPr>
            <a:spLocks noChangeArrowheads="1"/>
          </p:cNvSpPr>
          <p:nvPr/>
        </p:nvSpPr>
        <p:spPr bwMode="auto">
          <a:xfrm>
            <a:off x="8042276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1" name="Oval 151"/>
          <p:cNvSpPr>
            <a:spLocks noChangeArrowheads="1"/>
          </p:cNvSpPr>
          <p:nvPr/>
        </p:nvSpPr>
        <p:spPr bwMode="auto">
          <a:xfrm>
            <a:off x="660241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2" name="Oval 152"/>
          <p:cNvSpPr>
            <a:spLocks noChangeArrowheads="1"/>
          </p:cNvSpPr>
          <p:nvPr/>
        </p:nvSpPr>
        <p:spPr bwMode="auto">
          <a:xfrm>
            <a:off x="804227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3" name="Oval 153"/>
          <p:cNvSpPr>
            <a:spLocks noChangeArrowheads="1"/>
          </p:cNvSpPr>
          <p:nvPr/>
        </p:nvSpPr>
        <p:spPr bwMode="auto">
          <a:xfrm>
            <a:off x="7321551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4" name="Oval 154"/>
          <p:cNvSpPr>
            <a:spLocks noChangeArrowheads="1"/>
          </p:cNvSpPr>
          <p:nvPr/>
        </p:nvSpPr>
        <p:spPr bwMode="auto">
          <a:xfrm>
            <a:off x="660082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5" name="Oval 155"/>
          <p:cNvSpPr>
            <a:spLocks noChangeArrowheads="1"/>
          </p:cNvSpPr>
          <p:nvPr/>
        </p:nvSpPr>
        <p:spPr bwMode="auto">
          <a:xfrm>
            <a:off x="7321551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6" name="Oval 156"/>
          <p:cNvSpPr>
            <a:spLocks noChangeArrowheads="1"/>
          </p:cNvSpPr>
          <p:nvPr/>
        </p:nvSpPr>
        <p:spPr bwMode="auto">
          <a:xfrm>
            <a:off x="8042276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7" name="Oval 157"/>
          <p:cNvSpPr>
            <a:spLocks noChangeArrowheads="1"/>
          </p:cNvSpPr>
          <p:nvPr/>
        </p:nvSpPr>
        <p:spPr bwMode="auto">
          <a:xfrm>
            <a:off x="660241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9" name="Line 159"/>
          <p:cNvSpPr>
            <a:spLocks noChangeShapeType="1"/>
          </p:cNvSpPr>
          <p:nvPr/>
        </p:nvSpPr>
        <p:spPr bwMode="auto">
          <a:xfrm>
            <a:off x="962501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1" name="Line 161"/>
          <p:cNvSpPr>
            <a:spLocks noChangeShapeType="1"/>
          </p:cNvSpPr>
          <p:nvPr/>
        </p:nvSpPr>
        <p:spPr bwMode="auto">
          <a:xfrm>
            <a:off x="8904289" y="32845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2" name="Line 162"/>
          <p:cNvSpPr>
            <a:spLocks noChangeShapeType="1"/>
          </p:cNvSpPr>
          <p:nvPr/>
        </p:nvSpPr>
        <p:spPr bwMode="auto">
          <a:xfrm>
            <a:off x="9625014" y="32845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5" name="Line 165"/>
          <p:cNvSpPr>
            <a:spLocks noChangeShapeType="1"/>
          </p:cNvSpPr>
          <p:nvPr/>
        </p:nvSpPr>
        <p:spPr bwMode="auto">
          <a:xfrm>
            <a:off x="962501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6" name="Line 166"/>
          <p:cNvSpPr>
            <a:spLocks noChangeShapeType="1"/>
          </p:cNvSpPr>
          <p:nvPr/>
        </p:nvSpPr>
        <p:spPr bwMode="auto">
          <a:xfrm>
            <a:off x="10344150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7" name="Line 167"/>
          <p:cNvSpPr>
            <a:spLocks noChangeShapeType="1"/>
          </p:cNvSpPr>
          <p:nvPr/>
        </p:nvSpPr>
        <p:spPr bwMode="auto">
          <a:xfrm>
            <a:off x="8904288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8" name="Line 168"/>
          <p:cNvSpPr>
            <a:spLocks noChangeShapeType="1"/>
          </p:cNvSpPr>
          <p:nvPr/>
        </p:nvSpPr>
        <p:spPr bwMode="auto">
          <a:xfrm>
            <a:off x="10344150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9" name="Line 169"/>
          <p:cNvSpPr>
            <a:spLocks noChangeShapeType="1"/>
          </p:cNvSpPr>
          <p:nvPr/>
        </p:nvSpPr>
        <p:spPr bwMode="auto">
          <a:xfrm>
            <a:off x="8904288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70" name="Oval 170"/>
          <p:cNvSpPr>
            <a:spLocks noChangeArrowheads="1"/>
          </p:cNvSpPr>
          <p:nvPr/>
        </p:nvSpPr>
        <p:spPr bwMode="auto">
          <a:xfrm>
            <a:off x="9551988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1" name="Oval 171"/>
          <p:cNvSpPr>
            <a:spLocks noChangeArrowheads="1"/>
          </p:cNvSpPr>
          <p:nvPr/>
        </p:nvSpPr>
        <p:spPr bwMode="auto">
          <a:xfrm>
            <a:off x="1027271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2" name="Oval 172"/>
          <p:cNvSpPr>
            <a:spLocks noChangeArrowheads="1"/>
          </p:cNvSpPr>
          <p:nvPr/>
        </p:nvSpPr>
        <p:spPr bwMode="auto">
          <a:xfrm>
            <a:off x="8832851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3" name="Oval 173"/>
          <p:cNvSpPr>
            <a:spLocks noChangeArrowheads="1"/>
          </p:cNvSpPr>
          <p:nvPr/>
        </p:nvSpPr>
        <p:spPr bwMode="auto">
          <a:xfrm>
            <a:off x="10272713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4" name="Oval 174"/>
          <p:cNvSpPr>
            <a:spLocks noChangeArrowheads="1"/>
          </p:cNvSpPr>
          <p:nvPr/>
        </p:nvSpPr>
        <p:spPr bwMode="auto">
          <a:xfrm>
            <a:off x="9551988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5" name="Oval 175"/>
          <p:cNvSpPr>
            <a:spLocks noChangeArrowheads="1"/>
          </p:cNvSpPr>
          <p:nvPr/>
        </p:nvSpPr>
        <p:spPr bwMode="auto">
          <a:xfrm>
            <a:off x="8831263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6" name="Oval 176"/>
          <p:cNvSpPr>
            <a:spLocks noChangeArrowheads="1"/>
          </p:cNvSpPr>
          <p:nvPr/>
        </p:nvSpPr>
        <p:spPr bwMode="auto">
          <a:xfrm>
            <a:off x="9551988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7" name="Oval 177"/>
          <p:cNvSpPr>
            <a:spLocks noChangeArrowheads="1"/>
          </p:cNvSpPr>
          <p:nvPr/>
        </p:nvSpPr>
        <p:spPr bwMode="auto">
          <a:xfrm>
            <a:off x="1027271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8" name="Oval 178"/>
          <p:cNvSpPr>
            <a:spLocks noChangeArrowheads="1"/>
          </p:cNvSpPr>
          <p:nvPr/>
        </p:nvSpPr>
        <p:spPr bwMode="auto">
          <a:xfrm>
            <a:off x="8832851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9" name="Text Box 179"/>
          <p:cNvSpPr txBox="1">
            <a:spLocks noChangeArrowheads="1"/>
          </p:cNvSpPr>
          <p:nvPr/>
        </p:nvSpPr>
        <p:spPr bwMode="auto">
          <a:xfrm>
            <a:off x="2566988" y="4221163"/>
            <a:ext cx="57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</a:p>
        </p:txBody>
      </p:sp>
      <p:sp>
        <p:nvSpPr>
          <p:cNvPr id="179380" name="Text Box 180"/>
          <p:cNvSpPr txBox="1">
            <a:spLocks noChangeArrowheads="1"/>
          </p:cNvSpPr>
          <p:nvPr/>
        </p:nvSpPr>
        <p:spPr bwMode="auto">
          <a:xfrm>
            <a:off x="4872038" y="4221163"/>
            <a:ext cx="57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179381" name="Text Box 181"/>
          <p:cNvSpPr txBox="1">
            <a:spLocks noChangeArrowheads="1"/>
          </p:cNvSpPr>
          <p:nvPr/>
        </p:nvSpPr>
        <p:spPr bwMode="auto">
          <a:xfrm>
            <a:off x="7248526" y="4221163"/>
            <a:ext cx="5762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179382" name="Text Box 182"/>
          <p:cNvSpPr txBox="1">
            <a:spLocks noChangeArrowheads="1"/>
          </p:cNvSpPr>
          <p:nvPr/>
        </p:nvSpPr>
        <p:spPr bwMode="auto">
          <a:xfrm>
            <a:off x="9409113" y="4221163"/>
            <a:ext cx="57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sp>
        <p:nvSpPr>
          <p:cNvPr id="9318" name="Text Box 183"/>
          <p:cNvSpPr txBox="1">
            <a:spLocks noChangeArrowheads="1"/>
          </p:cNvSpPr>
          <p:nvPr/>
        </p:nvSpPr>
        <p:spPr bwMode="auto">
          <a:xfrm>
            <a:off x="8616950" y="5276850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33CC"/>
                </a:solidFill>
              </a:rPr>
              <a:t>CC(G, T</a:t>
            </a:r>
            <a:r>
              <a:rPr lang="en-US" altLang="en-US" baseline="-25000">
                <a:solidFill>
                  <a:srgbClr val="0033CC"/>
                </a:solidFill>
              </a:rPr>
              <a:t>4</a:t>
            </a:r>
            <a:r>
              <a:rPr lang="en-US" altLang="en-US">
                <a:solidFill>
                  <a:srgbClr val="0033CC"/>
                </a:solidFill>
              </a:rPr>
              <a:t>) = ?</a:t>
            </a:r>
          </a:p>
        </p:txBody>
      </p:sp>
      <p:sp>
        <p:nvSpPr>
          <p:cNvPr id="9319" name="Text Box 184"/>
          <p:cNvSpPr txBox="1">
            <a:spLocks noChangeArrowheads="1"/>
          </p:cNvSpPr>
          <p:nvPr/>
        </p:nvSpPr>
        <p:spPr bwMode="auto">
          <a:xfrm>
            <a:off x="6600825" y="5276850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33CC"/>
                </a:solidFill>
              </a:rPr>
              <a:t>CC(G, T</a:t>
            </a:r>
            <a:r>
              <a:rPr lang="en-US" altLang="en-US" baseline="-25000">
                <a:solidFill>
                  <a:srgbClr val="0033CC"/>
                </a:solidFill>
              </a:rPr>
              <a:t>3</a:t>
            </a:r>
            <a:r>
              <a:rPr lang="en-US" altLang="en-US">
                <a:solidFill>
                  <a:srgbClr val="0033CC"/>
                </a:solidFill>
              </a:rPr>
              <a:t>) = ?</a:t>
            </a:r>
          </a:p>
        </p:txBody>
      </p:sp>
    </p:spTree>
    <p:extLst>
      <p:ext uri="{BB962C8B-B14F-4D97-AF65-F5344CB8AC3E}">
        <p14:creationId xmlns:p14="http://schemas.microsoft.com/office/powerpoint/2010/main" val="681870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31951" y="115889"/>
            <a:ext cx="8893175" cy="43338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/>
              <a:t>Minimum communication cost spanning tree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666876" y="836613"/>
            <a:ext cx="8893175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None/>
            </a:pPr>
            <a:endParaRPr lang="en-US" altLang="en-US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Text Box 17"/>
          <p:cNvSpPr txBox="1">
            <a:spLocks noChangeArrowheads="1"/>
          </p:cNvSpPr>
          <p:nvPr/>
        </p:nvSpPr>
        <p:spPr bwMode="auto">
          <a:xfrm>
            <a:off x="1774826" y="5300663"/>
            <a:ext cx="208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0033CC"/>
                </a:solidFill>
              </a:rPr>
              <a:t>CC(G, T</a:t>
            </a:r>
            <a:r>
              <a:rPr lang="en-US" altLang="en-US" baseline="-25000" dirty="0">
                <a:solidFill>
                  <a:srgbClr val="0033CC"/>
                </a:solidFill>
              </a:rPr>
              <a:t>1</a:t>
            </a:r>
            <a:r>
              <a:rPr lang="en-US" altLang="en-US" dirty="0">
                <a:solidFill>
                  <a:srgbClr val="0033CC"/>
                </a:solidFill>
              </a:rPr>
              <a:t>) = </a:t>
            </a:r>
            <a:r>
              <a:rPr lang="en-US" altLang="en-US" dirty="0" smtClean="0">
                <a:solidFill>
                  <a:srgbClr val="0033CC"/>
                </a:solidFill>
              </a:rPr>
              <a:t>22</a:t>
            </a:r>
            <a:endParaRPr lang="en-US" altLang="en-US" dirty="0">
              <a:solidFill>
                <a:srgbClr val="0033CC"/>
              </a:solidFill>
            </a:endParaRPr>
          </a:p>
        </p:txBody>
      </p:sp>
      <p:sp>
        <p:nvSpPr>
          <p:cNvPr id="9221" name="Text Box 18"/>
          <p:cNvSpPr txBox="1">
            <a:spLocks noChangeArrowheads="1"/>
          </p:cNvSpPr>
          <p:nvPr/>
        </p:nvSpPr>
        <p:spPr bwMode="auto">
          <a:xfrm>
            <a:off x="4152899" y="5300663"/>
            <a:ext cx="20859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0033CC"/>
                </a:solidFill>
              </a:rPr>
              <a:t>CC(G, T</a:t>
            </a:r>
            <a:r>
              <a:rPr lang="en-US" altLang="en-US" baseline="-25000" dirty="0">
                <a:solidFill>
                  <a:srgbClr val="0033CC"/>
                </a:solidFill>
              </a:rPr>
              <a:t>2</a:t>
            </a:r>
            <a:r>
              <a:rPr lang="en-US" altLang="en-US" dirty="0">
                <a:solidFill>
                  <a:srgbClr val="0033CC"/>
                </a:solidFill>
              </a:rPr>
              <a:t>) = </a:t>
            </a:r>
            <a:r>
              <a:rPr lang="en-US" altLang="en-US" dirty="0" smtClean="0">
                <a:solidFill>
                  <a:srgbClr val="0033CC"/>
                </a:solidFill>
              </a:rPr>
              <a:t>16</a:t>
            </a:r>
            <a:endParaRPr lang="en-US" altLang="en-US" dirty="0">
              <a:solidFill>
                <a:srgbClr val="0033CC"/>
              </a:solidFill>
            </a:endParaRPr>
          </a:p>
        </p:txBody>
      </p:sp>
      <p:sp>
        <p:nvSpPr>
          <p:cNvPr id="179219" name="Text Box 19"/>
          <p:cNvSpPr txBox="1">
            <a:spLocks noChangeArrowheads="1"/>
          </p:cNvSpPr>
          <p:nvPr/>
        </p:nvSpPr>
        <p:spPr bwMode="auto">
          <a:xfrm>
            <a:off x="2351088" y="5949950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3" name="Text Box 20"/>
          <p:cNvSpPr txBox="1">
            <a:spLocks noChangeArrowheads="1"/>
          </p:cNvSpPr>
          <p:nvPr/>
        </p:nvSpPr>
        <p:spPr bwMode="auto">
          <a:xfrm>
            <a:off x="2640014" y="6021388"/>
            <a:ext cx="7559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33CC"/>
                </a:solidFill>
              </a:rPr>
              <a:t>T</a:t>
            </a:r>
            <a:r>
              <a:rPr lang="en-US" altLang="en-US" baseline="-25000">
                <a:solidFill>
                  <a:srgbClr val="0033CC"/>
                </a:solidFill>
              </a:rPr>
              <a:t>4 </a:t>
            </a:r>
            <a:r>
              <a:rPr lang="en-US" altLang="en-US">
                <a:solidFill>
                  <a:srgbClr val="0033CC"/>
                </a:solidFill>
              </a:rPr>
              <a:t>is the minimum communication cost spanning tree of G.</a:t>
            </a:r>
          </a:p>
        </p:txBody>
      </p:sp>
      <p:sp>
        <p:nvSpPr>
          <p:cNvPr id="9224" name="Text Box 21"/>
          <p:cNvSpPr txBox="1">
            <a:spLocks noChangeArrowheads="1"/>
          </p:cNvSpPr>
          <p:nvPr/>
        </p:nvSpPr>
        <p:spPr bwMode="auto">
          <a:xfrm>
            <a:off x="4868864" y="1196975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G</a:t>
            </a:r>
          </a:p>
        </p:txBody>
      </p:sp>
      <p:sp>
        <p:nvSpPr>
          <p:cNvPr id="179225" name="Line 25"/>
          <p:cNvSpPr>
            <a:spLocks noChangeShapeType="1"/>
          </p:cNvSpPr>
          <p:nvPr/>
        </p:nvSpPr>
        <p:spPr bwMode="auto">
          <a:xfrm>
            <a:off x="5446714" y="7651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26" name="Line 26"/>
          <p:cNvSpPr>
            <a:spLocks noChangeShapeType="1"/>
          </p:cNvSpPr>
          <p:nvPr/>
        </p:nvSpPr>
        <p:spPr bwMode="auto">
          <a:xfrm>
            <a:off x="6167438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27" name="Line 27"/>
          <p:cNvSpPr>
            <a:spLocks noChangeShapeType="1"/>
          </p:cNvSpPr>
          <p:nvPr/>
        </p:nvSpPr>
        <p:spPr bwMode="auto">
          <a:xfrm>
            <a:off x="6165851" y="7651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28" name="Line 28"/>
          <p:cNvSpPr>
            <a:spLocks noChangeShapeType="1"/>
          </p:cNvSpPr>
          <p:nvPr/>
        </p:nvSpPr>
        <p:spPr bwMode="auto">
          <a:xfrm>
            <a:off x="5446714" y="14128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29" name="Line 29"/>
          <p:cNvSpPr>
            <a:spLocks noChangeShapeType="1"/>
          </p:cNvSpPr>
          <p:nvPr/>
        </p:nvSpPr>
        <p:spPr bwMode="auto">
          <a:xfrm>
            <a:off x="6167439" y="14128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0" name="Line 30"/>
          <p:cNvSpPr>
            <a:spLocks noChangeShapeType="1"/>
          </p:cNvSpPr>
          <p:nvPr/>
        </p:nvSpPr>
        <p:spPr bwMode="auto">
          <a:xfrm>
            <a:off x="5446714" y="20605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1" name="Line 31"/>
          <p:cNvSpPr>
            <a:spLocks noChangeShapeType="1"/>
          </p:cNvSpPr>
          <p:nvPr/>
        </p:nvSpPr>
        <p:spPr bwMode="auto">
          <a:xfrm>
            <a:off x="6167439" y="20605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2" name="Line 32"/>
          <p:cNvSpPr>
            <a:spLocks noChangeShapeType="1"/>
          </p:cNvSpPr>
          <p:nvPr/>
        </p:nvSpPr>
        <p:spPr bwMode="auto">
          <a:xfrm>
            <a:off x="6167438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3" name="Line 33"/>
          <p:cNvSpPr>
            <a:spLocks noChangeShapeType="1"/>
          </p:cNvSpPr>
          <p:nvPr/>
        </p:nvSpPr>
        <p:spPr bwMode="auto">
          <a:xfrm>
            <a:off x="6886575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4" name="Line 34"/>
          <p:cNvSpPr>
            <a:spLocks noChangeShapeType="1"/>
          </p:cNvSpPr>
          <p:nvPr/>
        </p:nvSpPr>
        <p:spPr bwMode="auto">
          <a:xfrm>
            <a:off x="5446713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5" name="Line 35"/>
          <p:cNvSpPr>
            <a:spLocks noChangeShapeType="1"/>
          </p:cNvSpPr>
          <p:nvPr/>
        </p:nvSpPr>
        <p:spPr bwMode="auto">
          <a:xfrm>
            <a:off x="6886575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36" name="Line 36"/>
          <p:cNvSpPr>
            <a:spLocks noChangeShapeType="1"/>
          </p:cNvSpPr>
          <p:nvPr/>
        </p:nvSpPr>
        <p:spPr bwMode="auto">
          <a:xfrm>
            <a:off x="5446713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85" name="Oval 85"/>
          <p:cNvSpPr>
            <a:spLocks noChangeArrowheads="1"/>
          </p:cNvSpPr>
          <p:nvPr/>
        </p:nvSpPr>
        <p:spPr bwMode="auto">
          <a:xfrm>
            <a:off x="6094413" y="19891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87" name="Oval 87"/>
          <p:cNvSpPr>
            <a:spLocks noChangeArrowheads="1"/>
          </p:cNvSpPr>
          <p:nvPr/>
        </p:nvSpPr>
        <p:spPr bwMode="auto">
          <a:xfrm>
            <a:off x="6815138" y="19891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88" name="Oval 88"/>
          <p:cNvSpPr>
            <a:spLocks noChangeArrowheads="1"/>
          </p:cNvSpPr>
          <p:nvPr/>
        </p:nvSpPr>
        <p:spPr bwMode="auto">
          <a:xfrm>
            <a:off x="5375276" y="1989138"/>
            <a:ext cx="144463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89" name="Oval 89"/>
          <p:cNvSpPr>
            <a:spLocks noChangeArrowheads="1"/>
          </p:cNvSpPr>
          <p:nvPr/>
        </p:nvSpPr>
        <p:spPr bwMode="auto">
          <a:xfrm>
            <a:off x="6815138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0" name="Oval 90"/>
          <p:cNvSpPr>
            <a:spLocks noChangeArrowheads="1"/>
          </p:cNvSpPr>
          <p:nvPr/>
        </p:nvSpPr>
        <p:spPr bwMode="auto">
          <a:xfrm>
            <a:off x="6094413" y="6937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1" name="Oval 91"/>
          <p:cNvSpPr>
            <a:spLocks noChangeArrowheads="1"/>
          </p:cNvSpPr>
          <p:nvPr/>
        </p:nvSpPr>
        <p:spPr bwMode="auto">
          <a:xfrm>
            <a:off x="5373688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2" name="Oval 92"/>
          <p:cNvSpPr>
            <a:spLocks noChangeArrowheads="1"/>
          </p:cNvSpPr>
          <p:nvPr/>
        </p:nvSpPr>
        <p:spPr bwMode="auto">
          <a:xfrm>
            <a:off x="6094413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3" name="Oval 93"/>
          <p:cNvSpPr>
            <a:spLocks noChangeArrowheads="1"/>
          </p:cNvSpPr>
          <p:nvPr/>
        </p:nvSpPr>
        <p:spPr bwMode="auto">
          <a:xfrm>
            <a:off x="6815138" y="6937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4" name="Oval 94"/>
          <p:cNvSpPr>
            <a:spLocks noChangeArrowheads="1"/>
          </p:cNvSpPr>
          <p:nvPr/>
        </p:nvSpPr>
        <p:spPr bwMode="auto">
          <a:xfrm>
            <a:off x="5375276" y="693738"/>
            <a:ext cx="144463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296" name="Line 96"/>
          <p:cNvSpPr>
            <a:spLocks noChangeShapeType="1"/>
          </p:cNvSpPr>
          <p:nvPr/>
        </p:nvSpPr>
        <p:spPr bwMode="auto">
          <a:xfrm>
            <a:off x="2782888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97" name="Line 97"/>
          <p:cNvSpPr>
            <a:spLocks noChangeShapeType="1"/>
          </p:cNvSpPr>
          <p:nvPr/>
        </p:nvSpPr>
        <p:spPr bwMode="auto">
          <a:xfrm>
            <a:off x="2781301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0" name="Line 100"/>
          <p:cNvSpPr>
            <a:spLocks noChangeShapeType="1"/>
          </p:cNvSpPr>
          <p:nvPr/>
        </p:nvSpPr>
        <p:spPr bwMode="auto">
          <a:xfrm>
            <a:off x="2062164" y="39322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1" name="Line 101"/>
          <p:cNvSpPr>
            <a:spLocks noChangeShapeType="1"/>
          </p:cNvSpPr>
          <p:nvPr/>
        </p:nvSpPr>
        <p:spPr bwMode="auto">
          <a:xfrm>
            <a:off x="2782889" y="39322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3" name="Line 103"/>
          <p:cNvSpPr>
            <a:spLocks noChangeShapeType="1"/>
          </p:cNvSpPr>
          <p:nvPr/>
        </p:nvSpPr>
        <p:spPr bwMode="auto">
          <a:xfrm>
            <a:off x="3502025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4" name="Line 104"/>
          <p:cNvSpPr>
            <a:spLocks noChangeShapeType="1"/>
          </p:cNvSpPr>
          <p:nvPr/>
        </p:nvSpPr>
        <p:spPr bwMode="auto">
          <a:xfrm>
            <a:off x="206216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5" name="Line 105"/>
          <p:cNvSpPr>
            <a:spLocks noChangeShapeType="1"/>
          </p:cNvSpPr>
          <p:nvPr/>
        </p:nvSpPr>
        <p:spPr bwMode="auto">
          <a:xfrm>
            <a:off x="3502025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6" name="Line 106"/>
          <p:cNvSpPr>
            <a:spLocks noChangeShapeType="1"/>
          </p:cNvSpPr>
          <p:nvPr/>
        </p:nvSpPr>
        <p:spPr bwMode="auto">
          <a:xfrm>
            <a:off x="206216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07" name="Oval 107"/>
          <p:cNvSpPr>
            <a:spLocks noChangeArrowheads="1"/>
          </p:cNvSpPr>
          <p:nvPr/>
        </p:nvSpPr>
        <p:spPr bwMode="auto">
          <a:xfrm>
            <a:off x="270986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08" name="Oval 108"/>
          <p:cNvSpPr>
            <a:spLocks noChangeArrowheads="1"/>
          </p:cNvSpPr>
          <p:nvPr/>
        </p:nvSpPr>
        <p:spPr bwMode="auto">
          <a:xfrm>
            <a:off x="3430588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09" name="Oval 109"/>
          <p:cNvSpPr>
            <a:spLocks noChangeArrowheads="1"/>
          </p:cNvSpPr>
          <p:nvPr/>
        </p:nvSpPr>
        <p:spPr bwMode="auto">
          <a:xfrm>
            <a:off x="1990726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0" name="Oval 110"/>
          <p:cNvSpPr>
            <a:spLocks noChangeArrowheads="1"/>
          </p:cNvSpPr>
          <p:nvPr/>
        </p:nvSpPr>
        <p:spPr bwMode="auto">
          <a:xfrm>
            <a:off x="3430588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1" name="Oval 111"/>
          <p:cNvSpPr>
            <a:spLocks noChangeArrowheads="1"/>
          </p:cNvSpPr>
          <p:nvPr/>
        </p:nvSpPr>
        <p:spPr bwMode="auto">
          <a:xfrm>
            <a:off x="270986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2" name="Oval 112"/>
          <p:cNvSpPr>
            <a:spLocks noChangeArrowheads="1"/>
          </p:cNvSpPr>
          <p:nvPr/>
        </p:nvSpPr>
        <p:spPr bwMode="auto">
          <a:xfrm>
            <a:off x="1989138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3" name="Oval 113"/>
          <p:cNvSpPr>
            <a:spLocks noChangeArrowheads="1"/>
          </p:cNvSpPr>
          <p:nvPr/>
        </p:nvSpPr>
        <p:spPr bwMode="auto">
          <a:xfrm>
            <a:off x="2709863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4" name="Oval 114"/>
          <p:cNvSpPr>
            <a:spLocks noChangeArrowheads="1"/>
          </p:cNvSpPr>
          <p:nvPr/>
        </p:nvSpPr>
        <p:spPr bwMode="auto">
          <a:xfrm>
            <a:off x="3430588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5" name="Oval 115"/>
          <p:cNvSpPr>
            <a:spLocks noChangeArrowheads="1"/>
          </p:cNvSpPr>
          <p:nvPr/>
        </p:nvSpPr>
        <p:spPr bwMode="auto">
          <a:xfrm>
            <a:off x="1990726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16" name="Line 116"/>
          <p:cNvSpPr>
            <a:spLocks noChangeShapeType="1"/>
          </p:cNvSpPr>
          <p:nvPr/>
        </p:nvSpPr>
        <p:spPr bwMode="auto">
          <a:xfrm>
            <a:off x="4368801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17" name="Line 117"/>
          <p:cNvSpPr>
            <a:spLocks noChangeShapeType="1"/>
          </p:cNvSpPr>
          <p:nvPr/>
        </p:nvSpPr>
        <p:spPr bwMode="auto">
          <a:xfrm>
            <a:off x="5089525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18" name="Line 118"/>
          <p:cNvSpPr>
            <a:spLocks noChangeShapeType="1"/>
          </p:cNvSpPr>
          <p:nvPr/>
        </p:nvSpPr>
        <p:spPr bwMode="auto">
          <a:xfrm>
            <a:off x="5087939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3" name="Line 123"/>
          <p:cNvSpPr>
            <a:spLocks noChangeShapeType="1"/>
          </p:cNvSpPr>
          <p:nvPr/>
        </p:nvSpPr>
        <p:spPr bwMode="auto">
          <a:xfrm>
            <a:off x="5089525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4" name="Line 124"/>
          <p:cNvSpPr>
            <a:spLocks noChangeShapeType="1"/>
          </p:cNvSpPr>
          <p:nvPr/>
        </p:nvSpPr>
        <p:spPr bwMode="auto">
          <a:xfrm>
            <a:off x="580866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5" name="Line 125"/>
          <p:cNvSpPr>
            <a:spLocks noChangeShapeType="1"/>
          </p:cNvSpPr>
          <p:nvPr/>
        </p:nvSpPr>
        <p:spPr bwMode="auto">
          <a:xfrm>
            <a:off x="4368800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6" name="Line 126"/>
          <p:cNvSpPr>
            <a:spLocks noChangeShapeType="1"/>
          </p:cNvSpPr>
          <p:nvPr/>
        </p:nvSpPr>
        <p:spPr bwMode="auto">
          <a:xfrm>
            <a:off x="580866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7" name="Line 127"/>
          <p:cNvSpPr>
            <a:spLocks noChangeShapeType="1"/>
          </p:cNvSpPr>
          <p:nvPr/>
        </p:nvSpPr>
        <p:spPr bwMode="auto">
          <a:xfrm>
            <a:off x="4368800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28" name="Oval 128"/>
          <p:cNvSpPr>
            <a:spLocks noChangeArrowheads="1"/>
          </p:cNvSpPr>
          <p:nvPr/>
        </p:nvSpPr>
        <p:spPr bwMode="auto">
          <a:xfrm>
            <a:off x="5016501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29" name="Oval 129"/>
          <p:cNvSpPr>
            <a:spLocks noChangeArrowheads="1"/>
          </p:cNvSpPr>
          <p:nvPr/>
        </p:nvSpPr>
        <p:spPr bwMode="auto">
          <a:xfrm>
            <a:off x="5737226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0" name="Oval 130"/>
          <p:cNvSpPr>
            <a:spLocks noChangeArrowheads="1"/>
          </p:cNvSpPr>
          <p:nvPr/>
        </p:nvSpPr>
        <p:spPr bwMode="auto">
          <a:xfrm>
            <a:off x="429736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1" name="Oval 131"/>
          <p:cNvSpPr>
            <a:spLocks noChangeArrowheads="1"/>
          </p:cNvSpPr>
          <p:nvPr/>
        </p:nvSpPr>
        <p:spPr bwMode="auto">
          <a:xfrm>
            <a:off x="573722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2" name="Oval 132"/>
          <p:cNvSpPr>
            <a:spLocks noChangeArrowheads="1"/>
          </p:cNvSpPr>
          <p:nvPr/>
        </p:nvSpPr>
        <p:spPr bwMode="auto">
          <a:xfrm>
            <a:off x="5016501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3" name="Oval 133"/>
          <p:cNvSpPr>
            <a:spLocks noChangeArrowheads="1"/>
          </p:cNvSpPr>
          <p:nvPr/>
        </p:nvSpPr>
        <p:spPr bwMode="auto">
          <a:xfrm>
            <a:off x="429577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4" name="Oval 134"/>
          <p:cNvSpPr>
            <a:spLocks noChangeArrowheads="1"/>
          </p:cNvSpPr>
          <p:nvPr/>
        </p:nvSpPr>
        <p:spPr bwMode="auto">
          <a:xfrm>
            <a:off x="5016501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5" name="Oval 135"/>
          <p:cNvSpPr>
            <a:spLocks noChangeArrowheads="1"/>
          </p:cNvSpPr>
          <p:nvPr/>
        </p:nvSpPr>
        <p:spPr bwMode="auto">
          <a:xfrm>
            <a:off x="5737226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6" name="Oval 136"/>
          <p:cNvSpPr>
            <a:spLocks noChangeArrowheads="1"/>
          </p:cNvSpPr>
          <p:nvPr/>
        </p:nvSpPr>
        <p:spPr bwMode="auto">
          <a:xfrm>
            <a:off x="429736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38" name="Line 138"/>
          <p:cNvSpPr>
            <a:spLocks noChangeShapeType="1"/>
          </p:cNvSpPr>
          <p:nvPr/>
        </p:nvSpPr>
        <p:spPr bwMode="auto">
          <a:xfrm>
            <a:off x="7394575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39" name="Line 139"/>
          <p:cNvSpPr>
            <a:spLocks noChangeShapeType="1"/>
          </p:cNvSpPr>
          <p:nvPr/>
        </p:nvSpPr>
        <p:spPr bwMode="auto">
          <a:xfrm>
            <a:off x="7392989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2" name="Line 142"/>
          <p:cNvSpPr>
            <a:spLocks noChangeShapeType="1"/>
          </p:cNvSpPr>
          <p:nvPr/>
        </p:nvSpPr>
        <p:spPr bwMode="auto">
          <a:xfrm>
            <a:off x="6673851" y="39322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4" name="Line 144"/>
          <p:cNvSpPr>
            <a:spLocks noChangeShapeType="1"/>
          </p:cNvSpPr>
          <p:nvPr/>
        </p:nvSpPr>
        <p:spPr bwMode="auto">
          <a:xfrm>
            <a:off x="7394575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5" name="Line 145"/>
          <p:cNvSpPr>
            <a:spLocks noChangeShapeType="1"/>
          </p:cNvSpPr>
          <p:nvPr/>
        </p:nvSpPr>
        <p:spPr bwMode="auto">
          <a:xfrm>
            <a:off x="811371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6" name="Line 146"/>
          <p:cNvSpPr>
            <a:spLocks noChangeShapeType="1"/>
          </p:cNvSpPr>
          <p:nvPr/>
        </p:nvSpPr>
        <p:spPr bwMode="auto">
          <a:xfrm>
            <a:off x="6673850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7" name="Line 147"/>
          <p:cNvSpPr>
            <a:spLocks noChangeShapeType="1"/>
          </p:cNvSpPr>
          <p:nvPr/>
        </p:nvSpPr>
        <p:spPr bwMode="auto">
          <a:xfrm>
            <a:off x="811371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8" name="Line 148"/>
          <p:cNvSpPr>
            <a:spLocks noChangeShapeType="1"/>
          </p:cNvSpPr>
          <p:nvPr/>
        </p:nvSpPr>
        <p:spPr bwMode="auto">
          <a:xfrm>
            <a:off x="6673850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49" name="Oval 149"/>
          <p:cNvSpPr>
            <a:spLocks noChangeArrowheads="1"/>
          </p:cNvSpPr>
          <p:nvPr/>
        </p:nvSpPr>
        <p:spPr bwMode="auto">
          <a:xfrm>
            <a:off x="7321551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0" name="Oval 150"/>
          <p:cNvSpPr>
            <a:spLocks noChangeArrowheads="1"/>
          </p:cNvSpPr>
          <p:nvPr/>
        </p:nvSpPr>
        <p:spPr bwMode="auto">
          <a:xfrm>
            <a:off x="8042276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1" name="Oval 151"/>
          <p:cNvSpPr>
            <a:spLocks noChangeArrowheads="1"/>
          </p:cNvSpPr>
          <p:nvPr/>
        </p:nvSpPr>
        <p:spPr bwMode="auto">
          <a:xfrm>
            <a:off x="660241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2" name="Oval 152"/>
          <p:cNvSpPr>
            <a:spLocks noChangeArrowheads="1"/>
          </p:cNvSpPr>
          <p:nvPr/>
        </p:nvSpPr>
        <p:spPr bwMode="auto">
          <a:xfrm>
            <a:off x="804227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3" name="Oval 153"/>
          <p:cNvSpPr>
            <a:spLocks noChangeArrowheads="1"/>
          </p:cNvSpPr>
          <p:nvPr/>
        </p:nvSpPr>
        <p:spPr bwMode="auto">
          <a:xfrm>
            <a:off x="7321551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4" name="Oval 154"/>
          <p:cNvSpPr>
            <a:spLocks noChangeArrowheads="1"/>
          </p:cNvSpPr>
          <p:nvPr/>
        </p:nvSpPr>
        <p:spPr bwMode="auto">
          <a:xfrm>
            <a:off x="660082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5" name="Oval 155"/>
          <p:cNvSpPr>
            <a:spLocks noChangeArrowheads="1"/>
          </p:cNvSpPr>
          <p:nvPr/>
        </p:nvSpPr>
        <p:spPr bwMode="auto">
          <a:xfrm>
            <a:off x="7321551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6" name="Oval 156"/>
          <p:cNvSpPr>
            <a:spLocks noChangeArrowheads="1"/>
          </p:cNvSpPr>
          <p:nvPr/>
        </p:nvSpPr>
        <p:spPr bwMode="auto">
          <a:xfrm>
            <a:off x="8042276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7" name="Oval 157"/>
          <p:cNvSpPr>
            <a:spLocks noChangeArrowheads="1"/>
          </p:cNvSpPr>
          <p:nvPr/>
        </p:nvSpPr>
        <p:spPr bwMode="auto">
          <a:xfrm>
            <a:off x="660241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59" name="Line 159"/>
          <p:cNvSpPr>
            <a:spLocks noChangeShapeType="1"/>
          </p:cNvSpPr>
          <p:nvPr/>
        </p:nvSpPr>
        <p:spPr bwMode="auto">
          <a:xfrm>
            <a:off x="962501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1" name="Line 161"/>
          <p:cNvSpPr>
            <a:spLocks noChangeShapeType="1"/>
          </p:cNvSpPr>
          <p:nvPr/>
        </p:nvSpPr>
        <p:spPr bwMode="auto">
          <a:xfrm>
            <a:off x="8904289" y="32845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2" name="Line 162"/>
          <p:cNvSpPr>
            <a:spLocks noChangeShapeType="1"/>
          </p:cNvSpPr>
          <p:nvPr/>
        </p:nvSpPr>
        <p:spPr bwMode="auto">
          <a:xfrm>
            <a:off x="9625014" y="32845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5" name="Line 165"/>
          <p:cNvSpPr>
            <a:spLocks noChangeShapeType="1"/>
          </p:cNvSpPr>
          <p:nvPr/>
        </p:nvSpPr>
        <p:spPr bwMode="auto">
          <a:xfrm>
            <a:off x="962501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6" name="Line 166"/>
          <p:cNvSpPr>
            <a:spLocks noChangeShapeType="1"/>
          </p:cNvSpPr>
          <p:nvPr/>
        </p:nvSpPr>
        <p:spPr bwMode="auto">
          <a:xfrm>
            <a:off x="10344150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7" name="Line 167"/>
          <p:cNvSpPr>
            <a:spLocks noChangeShapeType="1"/>
          </p:cNvSpPr>
          <p:nvPr/>
        </p:nvSpPr>
        <p:spPr bwMode="auto">
          <a:xfrm>
            <a:off x="8904288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8" name="Line 168"/>
          <p:cNvSpPr>
            <a:spLocks noChangeShapeType="1"/>
          </p:cNvSpPr>
          <p:nvPr/>
        </p:nvSpPr>
        <p:spPr bwMode="auto">
          <a:xfrm>
            <a:off x="10344150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69" name="Line 169"/>
          <p:cNvSpPr>
            <a:spLocks noChangeShapeType="1"/>
          </p:cNvSpPr>
          <p:nvPr/>
        </p:nvSpPr>
        <p:spPr bwMode="auto">
          <a:xfrm>
            <a:off x="8904288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370" name="Oval 170"/>
          <p:cNvSpPr>
            <a:spLocks noChangeArrowheads="1"/>
          </p:cNvSpPr>
          <p:nvPr/>
        </p:nvSpPr>
        <p:spPr bwMode="auto">
          <a:xfrm>
            <a:off x="9551988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1" name="Oval 171"/>
          <p:cNvSpPr>
            <a:spLocks noChangeArrowheads="1"/>
          </p:cNvSpPr>
          <p:nvPr/>
        </p:nvSpPr>
        <p:spPr bwMode="auto">
          <a:xfrm>
            <a:off x="1027271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2" name="Oval 172"/>
          <p:cNvSpPr>
            <a:spLocks noChangeArrowheads="1"/>
          </p:cNvSpPr>
          <p:nvPr/>
        </p:nvSpPr>
        <p:spPr bwMode="auto">
          <a:xfrm>
            <a:off x="8832851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3" name="Oval 173"/>
          <p:cNvSpPr>
            <a:spLocks noChangeArrowheads="1"/>
          </p:cNvSpPr>
          <p:nvPr/>
        </p:nvSpPr>
        <p:spPr bwMode="auto">
          <a:xfrm>
            <a:off x="10272713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4" name="Oval 174"/>
          <p:cNvSpPr>
            <a:spLocks noChangeArrowheads="1"/>
          </p:cNvSpPr>
          <p:nvPr/>
        </p:nvSpPr>
        <p:spPr bwMode="auto">
          <a:xfrm>
            <a:off x="9551988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5" name="Oval 175"/>
          <p:cNvSpPr>
            <a:spLocks noChangeArrowheads="1"/>
          </p:cNvSpPr>
          <p:nvPr/>
        </p:nvSpPr>
        <p:spPr bwMode="auto">
          <a:xfrm>
            <a:off x="8831263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6" name="Oval 176"/>
          <p:cNvSpPr>
            <a:spLocks noChangeArrowheads="1"/>
          </p:cNvSpPr>
          <p:nvPr/>
        </p:nvSpPr>
        <p:spPr bwMode="auto">
          <a:xfrm>
            <a:off x="9551988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7" name="Oval 177"/>
          <p:cNvSpPr>
            <a:spLocks noChangeArrowheads="1"/>
          </p:cNvSpPr>
          <p:nvPr/>
        </p:nvSpPr>
        <p:spPr bwMode="auto">
          <a:xfrm>
            <a:off x="1027271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8" name="Oval 178"/>
          <p:cNvSpPr>
            <a:spLocks noChangeArrowheads="1"/>
          </p:cNvSpPr>
          <p:nvPr/>
        </p:nvSpPr>
        <p:spPr bwMode="auto">
          <a:xfrm>
            <a:off x="8832851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9379" name="Text Box 179"/>
          <p:cNvSpPr txBox="1">
            <a:spLocks noChangeArrowheads="1"/>
          </p:cNvSpPr>
          <p:nvPr/>
        </p:nvSpPr>
        <p:spPr bwMode="auto">
          <a:xfrm>
            <a:off x="2566988" y="4221163"/>
            <a:ext cx="57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</a:p>
        </p:txBody>
      </p:sp>
      <p:sp>
        <p:nvSpPr>
          <p:cNvPr id="179380" name="Text Box 180"/>
          <p:cNvSpPr txBox="1">
            <a:spLocks noChangeArrowheads="1"/>
          </p:cNvSpPr>
          <p:nvPr/>
        </p:nvSpPr>
        <p:spPr bwMode="auto">
          <a:xfrm>
            <a:off x="4872038" y="4221163"/>
            <a:ext cx="57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179381" name="Text Box 181"/>
          <p:cNvSpPr txBox="1">
            <a:spLocks noChangeArrowheads="1"/>
          </p:cNvSpPr>
          <p:nvPr/>
        </p:nvSpPr>
        <p:spPr bwMode="auto">
          <a:xfrm>
            <a:off x="7248526" y="4221163"/>
            <a:ext cx="5762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179382" name="Text Box 182"/>
          <p:cNvSpPr txBox="1">
            <a:spLocks noChangeArrowheads="1"/>
          </p:cNvSpPr>
          <p:nvPr/>
        </p:nvSpPr>
        <p:spPr bwMode="auto">
          <a:xfrm>
            <a:off x="9409113" y="4221163"/>
            <a:ext cx="57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sp>
        <p:nvSpPr>
          <p:cNvPr id="9318" name="Text Box 183"/>
          <p:cNvSpPr txBox="1">
            <a:spLocks noChangeArrowheads="1"/>
          </p:cNvSpPr>
          <p:nvPr/>
        </p:nvSpPr>
        <p:spPr bwMode="auto">
          <a:xfrm>
            <a:off x="8616949" y="5276850"/>
            <a:ext cx="22320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0033CC"/>
                </a:solidFill>
              </a:rPr>
              <a:t>CC(G, T</a:t>
            </a:r>
            <a:r>
              <a:rPr lang="en-US" altLang="en-US" baseline="-25000" dirty="0">
                <a:solidFill>
                  <a:srgbClr val="0033CC"/>
                </a:solidFill>
              </a:rPr>
              <a:t>4</a:t>
            </a:r>
            <a:r>
              <a:rPr lang="en-US" altLang="en-US" dirty="0">
                <a:solidFill>
                  <a:srgbClr val="0033CC"/>
                </a:solidFill>
              </a:rPr>
              <a:t>) = </a:t>
            </a:r>
            <a:r>
              <a:rPr lang="en-US" altLang="en-US" dirty="0" smtClean="0">
                <a:solidFill>
                  <a:srgbClr val="0033CC"/>
                </a:solidFill>
              </a:rPr>
              <a:t>12</a:t>
            </a:r>
            <a:endParaRPr lang="en-US" altLang="en-US" dirty="0">
              <a:solidFill>
                <a:srgbClr val="0033CC"/>
              </a:solidFill>
            </a:endParaRPr>
          </a:p>
        </p:txBody>
      </p:sp>
      <p:sp>
        <p:nvSpPr>
          <p:cNvPr id="9319" name="Text Box 184"/>
          <p:cNvSpPr txBox="1">
            <a:spLocks noChangeArrowheads="1"/>
          </p:cNvSpPr>
          <p:nvPr/>
        </p:nvSpPr>
        <p:spPr bwMode="auto">
          <a:xfrm>
            <a:off x="6600824" y="5276850"/>
            <a:ext cx="21240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0033CC"/>
                </a:solidFill>
              </a:rPr>
              <a:t>CC(G, T</a:t>
            </a:r>
            <a:r>
              <a:rPr lang="en-US" altLang="en-US" baseline="-25000" dirty="0">
                <a:solidFill>
                  <a:srgbClr val="0033CC"/>
                </a:solidFill>
              </a:rPr>
              <a:t>3</a:t>
            </a:r>
            <a:r>
              <a:rPr lang="en-US" altLang="en-US" dirty="0">
                <a:solidFill>
                  <a:srgbClr val="0033CC"/>
                </a:solidFill>
              </a:rPr>
              <a:t>) = </a:t>
            </a:r>
            <a:r>
              <a:rPr lang="en-US" altLang="en-US" dirty="0" smtClean="0">
                <a:solidFill>
                  <a:srgbClr val="0033CC"/>
                </a:solidFill>
              </a:rPr>
              <a:t>16</a:t>
            </a:r>
            <a:endParaRPr lang="en-US" altLang="en-US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6588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31951" y="115889"/>
            <a:ext cx="8893175" cy="43338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/>
              <a:t>Minimum congestion spanning tree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666876" y="836613"/>
            <a:ext cx="8893175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None/>
            </a:pPr>
            <a:endParaRPr lang="en-US" altLang="en-US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774826" y="5300663"/>
            <a:ext cx="208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33CC"/>
                </a:solidFill>
              </a:rPr>
              <a:t>C(G, T</a:t>
            </a:r>
            <a:r>
              <a:rPr lang="en-US" altLang="en-US" baseline="-25000">
                <a:solidFill>
                  <a:srgbClr val="0033CC"/>
                </a:solidFill>
              </a:rPr>
              <a:t>1</a:t>
            </a:r>
            <a:r>
              <a:rPr lang="en-US" altLang="en-US">
                <a:solidFill>
                  <a:srgbClr val="0033CC"/>
                </a:solidFill>
              </a:rPr>
              <a:t>) = ?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152900" y="5300663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33CC"/>
                </a:solidFill>
              </a:rPr>
              <a:t>C(G, T</a:t>
            </a:r>
            <a:r>
              <a:rPr lang="en-US" altLang="en-US" baseline="-25000">
                <a:solidFill>
                  <a:srgbClr val="0033CC"/>
                </a:solidFill>
              </a:rPr>
              <a:t>2</a:t>
            </a:r>
            <a:r>
              <a:rPr lang="en-US" altLang="en-US">
                <a:solidFill>
                  <a:srgbClr val="0033CC"/>
                </a:solidFill>
              </a:rPr>
              <a:t>) = ?</a:t>
            </a:r>
          </a:p>
        </p:txBody>
      </p:sp>
      <p:sp>
        <p:nvSpPr>
          <p:cNvPr id="182278" name="Text Box 6"/>
          <p:cNvSpPr txBox="1">
            <a:spLocks noChangeArrowheads="1"/>
          </p:cNvSpPr>
          <p:nvPr/>
        </p:nvSpPr>
        <p:spPr bwMode="auto">
          <a:xfrm>
            <a:off x="2351088" y="5949950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640014" y="6021388"/>
            <a:ext cx="73802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 smtClean="0">
                <a:solidFill>
                  <a:srgbClr val="000099"/>
                </a:solidFill>
              </a:rPr>
              <a:t>Which </a:t>
            </a:r>
            <a:r>
              <a:rPr lang="en-US" altLang="en-US" dirty="0">
                <a:solidFill>
                  <a:srgbClr val="000099"/>
                </a:solidFill>
              </a:rPr>
              <a:t>spanning tree of G</a:t>
            </a:r>
            <a:r>
              <a:rPr lang="en-US" altLang="en-US" baseline="-25000" dirty="0" smtClean="0">
                <a:solidFill>
                  <a:srgbClr val="000099"/>
                </a:solidFill>
              </a:rPr>
              <a:t> </a:t>
            </a:r>
            <a:r>
              <a:rPr lang="en-US" altLang="en-US" dirty="0" smtClean="0">
                <a:solidFill>
                  <a:srgbClr val="000099"/>
                </a:solidFill>
              </a:rPr>
              <a:t>induces minimum congestion</a:t>
            </a:r>
            <a:r>
              <a:rPr lang="en-US" altLang="en-US" dirty="0">
                <a:solidFill>
                  <a:srgbClr val="000099"/>
                </a:solidFill>
              </a:rPr>
              <a:t>?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4868864" y="1196975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G</a:t>
            </a:r>
          </a:p>
        </p:txBody>
      </p:sp>
      <p:sp>
        <p:nvSpPr>
          <p:cNvPr id="182281" name="Line 9"/>
          <p:cNvSpPr>
            <a:spLocks noChangeShapeType="1"/>
          </p:cNvSpPr>
          <p:nvPr/>
        </p:nvSpPr>
        <p:spPr bwMode="auto">
          <a:xfrm>
            <a:off x="5446714" y="7651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2" name="Line 10"/>
          <p:cNvSpPr>
            <a:spLocks noChangeShapeType="1"/>
          </p:cNvSpPr>
          <p:nvPr/>
        </p:nvSpPr>
        <p:spPr bwMode="auto">
          <a:xfrm>
            <a:off x="6167438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3" name="Line 11"/>
          <p:cNvSpPr>
            <a:spLocks noChangeShapeType="1"/>
          </p:cNvSpPr>
          <p:nvPr/>
        </p:nvSpPr>
        <p:spPr bwMode="auto">
          <a:xfrm>
            <a:off x="6165851" y="7651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4" name="Line 12"/>
          <p:cNvSpPr>
            <a:spLocks noChangeShapeType="1"/>
          </p:cNvSpPr>
          <p:nvPr/>
        </p:nvSpPr>
        <p:spPr bwMode="auto">
          <a:xfrm>
            <a:off x="5446714" y="14128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5" name="Line 13"/>
          <p:cNvSpPr>
            <a:spLocks noChangeShapeType="1"/>
          </p:cNvSpPr>
          <p:nvPr/>
        </p:nvSpPr>
        <p:spPr bwMode="auto">
          <a:xfrm>
            <a:off x="6167439" y="14128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6" name="Line 14"/>
          <p:cNvSpPr>
            <a:spLocks noChangeShapeType="1"/>
          </p:cNvSpPr>
          <p:nvPr/>
        </p:nvSpPr>
        <p:spPr bwMode="auto">
          <a:xfrm>
            <a:off x="5446714" y="20605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7" name="Line 15"/>
          <p:cNvSpPr>
            <a:spLocks noChangeShapeType="1"/>
          </p:cNvSpPr>
          <p:nvPr/>
        </p:nvSpPr>
        <p:spPr bwMode="auto">
          <a:xfrm>
            <a:off x="6167439" y="20605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8" name="Line 16"/>
          <p:cNvSpPr>
            <a:spLocks noChangeShapeType="1"/>
          </p:cNvSpPr>
          <p:nvPr/>
        </p:nvSpPr>
        <p:spPr bwMode="auto">
          <a:xfrm>
            <a:off x="6167438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9" name="Line 17"/>
          <p:cNvSpPr>
            <a:spLocks noChangeShapeType="1"/>
          </p:cNvSpPr>
          <p:nvPr/>
        </p:nvSpPr>
        <p:spPr bwMode="auto">
          <a:xfrm>
            <a:off x="6886575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90" name="Line 18"/>
          <p:cNvSpPr>
            <a:spLocks noChangeShapeType="1"/>
          </p:cNvSpPr>
          <p:nvPr/>
        </p:nvSpPr>
        <p:spPr bwMode="auto">
          <a:xfrm>
            <a:off x="5446713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91" name="Line 19"/>
          <p:cNvSpPr>
            <a:spLocks noChangeShapeType="1"/>
          </p:cNvSpPr>
          <p:nvPr/>
        </p:nvSpPr>
        <p:spPr bwMode="auto">
          <a:xfrm>
            <a:off x="6886575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92" name="Line 20"/>
          <p:cNvSpPr>
            <a:spLocks noChangeShapeType="1"/>
          </p:cNvSpPr>
          <p:nvPr/>
        </p:nvSpPr>
        <p:spPr bwMode="auto">
          <a:xfrm>
            <a:off x="5446713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93" name="Oval 21"/>
          <p:cNvSpPr>
            <a:spLocks noChangeArrowheads="1"/>
          </p:cNvSpPr>
          <p:nvPr/>
        </p:nvSpPr>
        <p:spPr bwMode="auto">
          <a:xfrm>
            <a:off x="6094413" y="19891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4" name="Oval 22"/>
          <p:cNvSpPr>
            <a:spLocks noChangeArrowheads="1"/>
          </p:cNvSpPr>
          <p:nvPr/>
        </p:nvSpPr>
        <p:spPr bwMode="auto">
          <a:xfrm>
            <a:off x="6815138" y="19891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5" name="Oval 23"/>
          <p:cNvSpPr>
            <a:spLocks noChangeArrowheads="1"/>
          </p:cNvSpPr>
          <p:nvPr/>
        </p:nvSpPr>
        <p:spPr bwMode="auto">
          <a:xfrm>
            <a:off x="5375276" y="1989138"/>
            <a:ext cx="144463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6" name="Oval 24"/>
          <p:cNvSpPr>
            <a:spLocks noChangeArrowheads="1"/>
          </p:cNvSpPr>
          <p:nvPr/>
        </p:nvSpPr>
        <p:spPr bwMode="auto">
          <a:xfrm>
            <a:off x="6815138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7" name="Oval 25"/>
          <p:cNvSpPr>
            <a:spLocks noChangeArrowheads="1"/>
          </p:cNvSpPr>
          <p:nvPr/>
        </p:nvSpPr>
        <p:spPr bwMode="auto">
          <a:xfrm>
            <a:off x="6094413" y="6937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8" name="Oval 26"/>
          <p:cNvSpPr>
            <a:spLocks noChangeArrowheads="1"/>
          </p:cNvSpPr>
          <p:nvPr/>
        </p:nvSpPr>
        <p:spPr bwMode="auto">
          <a:xfrm>
            <a:off x="5373688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9" name="Oval 27"/>
          <p:cNvSpPr>
            <a:spLocks noChangeArrowheads="1"/>
          </p:cNvSpPr>
          <p:nvPr/>
        </p:nvSpPr>
        <p:spPr bwMode="auto">
          <a:xfrm>
            <a:off x="6094413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00" name="Oval 28"/>
          <p:cNvSpPr>
            <a:spLocks noChangeArrowheads="1"/>
          </p:cNvSpPr>
          <p:nvPr/>
        </p:nvSpPr>
        <p:spPr bwMode="auto">
          <a:xfrm>
            <a:off x="6815138" y="6937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01" name="Oval 29"/>
          <p:cNvSpPr>
            <a:spLocks noChangeArrowheads="1"/>
          </p:cNvSpPr>
          <p:nvPr/>
        </p:nvSpPr>
        <p:spPr bwMode="auto">
          <a:xfrm>
            <a:off x="5375276" y="693738"/>
            <a:ext cx="144463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02" name="Line 30"/>
          <p:cNvSpPr>
            <a:spLocks noChangeShapeType="1"/>
          </p:cNvSpPr>
          <p:nvPr/>
        </p:nvSpPr>
        <p:spPr bwMode="auto">
          <a:xfrm>
            <a:off x="2782888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3" name="Line 31"/>
          <p:cNvSpPr>
            <a:spLocks noChangeShapeType="1"/>
          </p:cNvSpPr>
          <p:nvPr/>
        </p:nvSpPr>
        <p:spPr bwMode="auto">
          <a:xfrm>
            <a:off x="2781301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4" name="Line 32"/>
          <p:cNvSpPr>
            <a:spLocks noChangeShapeType="1"/>
          </p:cNvSpPr>
          <p:nvPr/>
        </p:nvSpPr>
        <p:spPr bwMode="auto">
          <a:xfrm>
            <a:off x="2062164" y="39322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5" name="Line 33"/>
          <p:cNvSpPr>
            <a:spLocks noChangeShapeType="1"/>
          </p:cNvSpPr>
          <p:nvPr/>
        </p:nvSpPr>
        <p:spPr bwMode="auto">
          <a:xfrm>
            <a:off x="2782889" y="39322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6" name="Line 34"/>
          <p:cNvSpPr>
            <a:spLocks noChangeShapeType="1"/>
          </p:cNvSpPr>
          <p:nvPr/>
        </p:nvSpPr>
        <p:spPr bwMode="auto">
          <a:xfrm>
            <a:off x="3502025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7" name="Line 35"/>
          <p:cNvSpPr>
            <a:spLocks noChangeShapeType="1"/>
          </p:cNvSpPr>
          <p:nvPr/>
        </p:nvSpPr>
        <p:spPr bwMode="auto">
          <a:xfrm>
            <a:off x="206216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8" name="Line 36"/>
          <p:cNvSpPr>
            <a:spLocks noChangeShapeType="1"/>
          </p:cNvSpPr>
          <p:nvPr/>
        </p:nvSpPr>
        <p:spPr bwMode="auto">
          <a:xfrm>
            <a:off x="3502025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9" name="Line 37"/>
          <p:cNvSpPr>
            <a:spLocks noChangeShapeType="1"/>
          </p:cNvSpPr>
          <p:nvPr/>
        </p:nvSpPr>
        <p:spPr bwMode="auto">
          <a:xfrm>
            <a:off x="206216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10" name="Oval 38"/>
          <p:cNvSpPr>
            <a:spLocks noChangeArrowheads="1"/>
          </p:cNvSpPr>
          <p:nvPr/>
        </p:nvSpPr>
        <p:spPr bwMode="auto">
          <a:xfrm>
            <a:off x="270986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1" name="Oval 39"/>
          <p:cNvSpPr>
            <a:spLocks noChangeArrowheads="1"/>
          </p:cNvSpPr>
          <p:nvPr/>
        </p:nvSpPr>
        <p:spPr bwMode="auto">
          <a:xfrm>
            <a:off x="3430588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2" name="Oval 40"/>
          <p:cNvSpPr>
            <a:spLocks noChangeArrowheads="1"/>
          </p:cNvSpPr>
          <p:nvPr/>
        </p:nvSpPr>
        <p:spPr bwMode="auto">
          <a:xfrm>
            <a:off x="1990726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3" name="Oval 41"/>
          <p:cNvSpPr>
            <a:spLocks noChangeArrowheads="1"/>
          </p:cNvSpPr>
          <p:nvPr/>
        </p:nvSpPr>
        <p:spPr bwMode="auto">
          <a:xfrm>
            <a:off x="3430588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4" name="Oval 42"/>
          <p:cNvSpPr>
            <a:spLocks noChangeArrowheads="1"/>
          </p:cNvSpPr>
          <p:nvPr/>
        </p:nvSpPr>
        <p:spPr bwMode="auto">
          <a:xfrm>
            <a:off x="270986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5" name="Oval 43"/>
          <p:cNvSpPr>
            <a:spLocks noChangeArrowheads="1"/>
          </p:cNvSpPr>
          <p:nvPr/>
        </p:nvSpPr>
        <p:spPr bwMode="auto">
          <a:xfrm>
            <a:off x="1989138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6" name="Oval 44"/>
          <p:cNvSpPr>
            <a:spLocks noChangeArrowheads="1"/>
          </p:cNvSpPr>
          <p:nvPr/>
        </p:nvSpPr>
        <p:spPr bwMode="auto">
          <a:xfrm>
            <a:off x="2709863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7" name="Oval 45"/>
          <p:cNvSpPr>
            <a:spLocks noChangeArrowheads="1"/>
          </p:cNvSpPr>
          <p:nvPr/>
        </p:nvSpPr>
        <p:spPr bwMode="auto">
          <a:xfrm>
            <a:off x="3430588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8" name="Oval 46"/>
          <p:cNvSpPr>
            <a:spLocks noChangeArrowheads="1"/>
          </p:cNvSpPr>
          <p:nvPr/>
        </p:nvSpPr>
        <p:spPr bwMode="auto">
          <a:xfrm>
            <a:off x="1990726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9" name="Line 47"/>
          <p:cNvSpPr>
            <a:spLocks noChangeShapeType="1"/>
          </p:cNvSpPr>
          <p:nvPr/>
        </p:nvSpPr>
        <p:spPr bwMode="auto">
          <a:xfrm>
            <a:off x="4368801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20" name="Line 48"/>
          <p:cNvSpPr>
            <a:spLocks noChangeShapeType="1"/>
          </p:cNvSpPr>
          <p:nvPr/>
        </p:nvSpPr>
        <p:spPr bwMode="auto">
          <a:xfrm>
            <a:off x="5089525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21" name="Line 49"/>
          <p:cNvSpPr>
            <a:spLocks noChangeShapeType="1"/>
          </p:cNvSpPr>
          <p:nvPr/>
        </p:nvSpPr>
        <p:spPr bwMode="auto">
          <a:xfrm>
            <a:off x="5087939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22" name="Line 50"/>
          <p:cNvSpPr>
            <a:spLocks noChangeShapeType="1"/>
          </p:cNvSpPr>
          <p:nvPr/>
        </p:nvSpPr>
        <p:spPr bwMode="auto">
          <a:xfrm>
            <a:off x="5089525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23" name="Line 51"/>
          <p:cNvSpPr>
            <a:spLocks noChangeShapeType="1"/>
          </p:cNvSpPr>
          <p:nvPr/>
        </p:nvSpPr>
        <p:spPr bwMode="auto">
          <a:xfrm>
            <a:off x="580866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24" name="Line 52"/>
          <p:cNvSpPr>
            <a:spLocks noChangeShapeType="1"/>
          </p:cNvSpPr>
          <p:nvPr/>
        </p:nvSpPr>
        <p:spPr bwMode="auto">
          <a:xfrm>
            <a:off x="4368800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25" name="Line 53"/>
          <p:cNvSpPr>
            <a:spLocks noChangeShapeType="1"/>
          </p:cNvSpPr>
          <p:nvPr/>
        </p:nvSpPr>
        <p:spPr bwMode="auto">
          <a:xfrm>
            <a:off x="580866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26" name="Line 54"/>
          <p:cNvSpPr>
            <a:spLocks noChangeShapeType="1"/>
          </p:cNvSpPr>
          <p:nvPr/>
        </p:nvSpPr>
        <p:spPr bwMode="auto">
          <a:xfrm>
            <a:off x="4368800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27" name="Oval 55"/>
          <p:cNvSpPr>
            <a:spLocks noChangeArrowheads="1"/>
          </p:cNvSpPr>
          <p:nvPr/>
        </p:nvSpPr>
        <p:spPr bwMode="auto">
          <a:xfrm>
            <a:off x="5016501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28" name="Oval 56"/>
          <p:cNvSpPr>
            <a:spLocks noChangeArrowheads="1"/>
          </p:cNvSpPr>
          <p:nvPr/>
        </p:nvSpPr>
        <p:spPr bwMode="auto">
          <a:xfrm>
            <a:off x="5737226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29" name="Oval 57"/>
          <p:cNvSpPr>
            <a:spLocks noChangeArrowheads="1"/>
          </p:cNvSpPr>
          <p:nvPr/>
        </p:nvSpPr>
        <p:spPr bwMode="auto">
          <a:xfrm>
            <a:off x="429736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30" name="Oval 58"/>
          <p:cNvSpPr>
            <a:spLocks noChangeArrowheads="1"/>
          </p:cNvSpPr>
          <p:nvPr/>
        </p:nvSpPr>
        <p:spPr bwMode="auto">
          <a:xfrm>
            <a:off x="573722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31" name="Oval 59"/>
          <p:cNvSpPr>
            <a:spLocks noChangeArrowheads="1"/>
          </p:cNvSpPr>
          <p:nvPr/>
        </p:nvSpPr>
        <p:spPr bwMode="auto">
          <a:xfrm>
            <a:off x="5016501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32" name="Oval 60"/>
          <p:cNvSpPr>
            <a:spLocks noChangeArrowheads="1"/>
          </p:cNvSpPr>
          <p:nvPr/>
        </p:nvSpPr>
        <p:spPr bwMode="auto">
          <a:xfrm>
            <a:off x="429577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33" name="Oval 61"/>
          <p:cNvSpPr>
            <a:spLocks noChangeArrowheads="1"/>
          </p:cNvSpPr>
          <p:nvPr/>
        </p:nvSpPr>
        <p:spPr bwMode="auto">
          <a:xfrm>
            <a:off x="5016501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34" name="Oval 62"/>
          <p:cNvSpPr>
            <a:spLocks noChangeArrowheads="1"/>
          </p:cNvSpPr>
          <p:nvPr/>
        </p:nvSpPr>
        <p:spPr bwMode="auto">
          <a:xfrm>
            <a:off x="5737226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35" name="Oval 63"/>
          <p:cNvSpPr>
            <a:spLocks noChangeArrowheads="1"/>
          </p:cNvSpPr>
          <p:nvPr/>
        </p:nvSpPr>
        <p:spPr bwMode="auto">
          <a:xfrm>
            <a:off x="429736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36" name="Line 64"/>
          <p:cNvSpPr>
            <a:spLocks noChangeShapeType="1"/>
          </p:cNvSpPr>
          <p:nvPr/>
        </p:nvSpPr>
        <p:spPr bwMode="auto">
          <a:xfrm>
            <a:off x="7394575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37" name="Line 65"/>
          <p:cNvSpPr>
            <a:spLocks noChangeShapeType="1"/>
          </p:cNvSpPr>
          <p:nvPr/>
        </p:nvSpPr>
        <p:spPr bwMode="auto">
          <a:xfrm>
            <a:off x="7392989" y="26368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38" name="Line 66"/>
          <p:cNvSpPr>
            <a:spLocks noChangeShapeType="1"/>
          </p:cNvSpPr>
          <p:nvPr/>
        </p:nvSpPr>
        <p:spPr bwMode="auto">
          <a:xfrm>
            <a:off x="6673851" y="39322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39" name="Line 67"/>
          <p:cNvSpPr>
            <a:spLocks noChangeShapeType="1"/>
          </p:cNvSpPr>
          <p:nvPr/>
        </p:nvSpPr>
        <p:spPr bwMode="auto">
          <a:xfrm>
            <a:off x="7394575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40" name="Line 68"/>
          <p:cNvSpPr>
            <a:spLocks noChangeShapeType="1"/>
          </p:cNvSpPr>
          <p:nvPr/>
        </p:nvSpPr>
        <p:spPr bwMode="auto">
          <a:xfrm>
            <a:off x="811371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41" name="Line 69"/>
          <p:cNvSpPr>
            <a:spLocks noChangeShapeType="1"/>
          </p:cNvSpPr>
          <p:nvPr/>
        </p:nvSpPr>
        <p:spPr bwMode="auto">
          <a:xfrm>
            <a:off x="6673850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42" name="Line 70"/>
          <p:cNvSpPr>
            <a:spLocks noChangeShapeType="1"/>
          </p:cNvSpPr>
          <p:nvPr/>
        </p:nvSpPr>
        <p:spPr bwMode="auto">
          <a:xfrm>
            <a:off x="811371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43" name="Line 71"/>
          <p:cNvSpPr>
            <a:spLocks noChangeShapeType="1"/>
          </p:cNvSpPr>
          <p:nvPr/>
        </p:nvSpPr>
        <p:spPr bwMode="auto">
          <a:xfrm>
            <a:off x="6673850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44" name="Oval 72"/>
          <p:cNvSpPr>
            <a:spLocks noChangeArrowheads="1"/>
          </p:cNvSpPr>
          <p:nvPr/>
        </p:nvSpPr>
        <p:spPr bwMode="auto">
          <a:xfrm>
            <a:off x="7321551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45" name="Oval 73"/>
          <p:cNvSpPr>
            <a:spLocks noChangeArrowheads="1"/>
          </p:cNvSpPr>
          <p:nvPr/>
        </p:nvSpPr>
        <p:spPr bwMode="auto">
          <a:xfrm>
            <a:off x="8042276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46" name="Oval 74"/>
          <p:cNvSpPr>
            <a:spLocks noChangeArrowheads="1"/>
          </p:cNvSpPr>
          <p:nvPr/>
        </p:nvSpPr>
        <p:spPr bwMode="auto">
          <a:xfrm>
            <a:off x="660241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47" name="Oval 75"/>
          <p:cNvSpPr>
            <a:spLocks noChangeArrowheads="1"/>
          </p:cNvSpPr>
          <p:nvPr/>
        </p:nvSpPr>
        <p:spPr bwMode="auto">
          <a:xfrm>
            <a:off x="804227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48" name="Oval 76"/>
          <p:cNvSpPr>
            <a:spLocks noChangeArrowheads="1"/>
          </p:cNvSpPr>
          <p:nvPr/>
        </p:nvSpPr>
        <p:spPr bwMode="auto">
          <a:xfrm>
            <a:off x="7321551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49" name="Oval 77"/>
          <p:cNvSpPr>
            <a:spLocks noChangeArrowheads="1"/>
          </p:cNvSpPr>
          <p:nvPr/>
        </p:nvSpPr>
        <p:spPr bwMode="auto">
          <a:xfrm>
            <a:off x="6600826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50" name="Oval 78"/>
          <p:cNvSpPr>
            <a:spLocks noChangeArrowheads="1"/>
          </p:cNvSpPr>
          <p:nvPr/>
        </p:nvSpPr>
        <p:spPr bwMode="auto">
          <a:xfrm>
            <a:off x="7321551" y="32131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51" name="Oval 79"/>
          <p:cNvSpPr>
            <a:spLocks noChangeArrowheads="1"/>
          </p:cNvSpPr>
          <p:nvPr/>
        </p:nvSpPr>
        <p:spPr bwMode="auto">
          <a:xfrm>
            <a:off x="8042276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52" name="Oval 80"/>
          <p:cNvSpPr>
            <a:spLocks noChangeArrowheads="1"/>
          </p:cNvSpPr>
          <p:nvPr/>
        </p:nvSpPr>
        <p:spPr bwMode="auto">
          <a:xfrm>
            <a:off x="660241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53" name="Line 81"/>
          <p:cNvSpPr>
            <a:spLocks noChangeShapeType="1"/>
          </p:cNvSpPr>
          <p:nvPr/>
        </p:nvSpPr>
        <p:spPr bwMode="auto">
          <a:xfrm>
            <a:off x="9625013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4" name="Line 82"/>
          <p:cNvSpPr>
            <a:spLocks noChangeShapeType="1"/>
          </p:cNvSpPr>
          <p:nvPr/>
        </p:nvSpPr>
        <p:spPr bwMode="auto">
          <a:xfrm>
            <a:off x="8904289" y="32845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5" name="Line 83"/>
          <p:cNvSpPr>
            <a:spLocks noChangeShapeType="1"/>
          </p:cNvSpPr>
          <p:nvPr/>
        </p:nvSpPr>
        <p:spPr bwMode="auto">
          <a:xfrm>
            <a:off x="9625014" y="3284538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6" name="Line 84"/>
          <p:cNvSpPr>
            <a:spLocks noChangeShapeType="1"/>
          </p:cNvSpPr>
          <p:nvPr/>
        </p:nvSpPr>
        <p:spPr bwMode="auto">
          <a:xfrm>
            <a:off x="9625013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7" name="Line 85"/>
          <p:cNvSpPr>
            <a:spLocks noChangeShapeType="1"/>
          </p:cNvSpPr>
          <p:nvPr/>
        </p:nvSpPr>
        <p:spPr bwMode="auto">
          <a:xfrm>
            <a:off x="10344150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8" name="Line 86"/>
          <p:cNvSpPr>
            <a:spLocks noChangeShapeType="1"/>
          </p:cNvSpPr>
          <p:nvPr/>
        </p:nvSpPr>
        <p:spPr bwMode="auto">
          <a:xfrm>
            <a:off x="8904288" y="26368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9" name="Line 87"/>
          <p:cNvSpPr>
            <a:spLocks noChangeShapeType="1"/>
          </p:cNvSpPr>
          <p:nvPr/>
        </p:nvSpPr>
        <p:spPr bwMode="auto">
          <a:xfrm>
            <a:off x="10344150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60" name="Line 88"/>
          <p:cNvSpPr>
            <a:spLocks noChangeShapeType="1"/>
          </p:cNvSpPr>
          <p:nvPr/>
        </p:nvSpPr>
        <p:spPr bwMode="auto">
          <a:xfrm>
            <a:off x="8904288" y="3284538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61" name="Oval 89"/>
          <p:cNvSpPr>
            <a:spLocks noChangeArrowheads="1"/>
          </p:cNvSpPr>
          <p:nvPr/>
        </p:nvSpPr>
        <p:spPr bwMode="auto">
          <a:xfrm>
            <a:off x="9551988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2" name="Oval 90"/>
          <p:cNvSpPr>
            <a:spLocks noChangeArrowheads="1"/>
          </p:cNvSpPr>
          <p:nvPr/>
        </p:nvSpPr>
        <p:spPr bwMode="auto">
          <a:xfrm>
            <a:off x="10272713" y="38608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3" name="Oval 91"/>
          <p:cNvSpPr>
            <a:spLocks noChangeArrowheads="1"/>
          </p:cNvSpPr>
          <p:nvPr/>
        </p:nvSpPr>
        <p:spPr bwMode="auto">
          <a:xfrm>
            <a:off x="8832851" y="38608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4" name="Oval 92"/>
          <p:cNvSpPr>
            <a:spLocks noChangeArrowheads="1"/>
          </p:cNvSpPr>
          <p:nvPr/>
        </p:nvSpPr>
        <p:spPr bwMode="auto">
          <a:xfrm>
            <a:off x="10272713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5" name="Oval 93"/>
          <p:cNvSpPr>
            <a:spLocks noChangeArrowheads="1"/>
          </p:cNvSpPr>
          <p:nvPr/>
        </p:nvSpPr>
        <p:spPr bwMode="auto">
          <a:xfrm>
            <a:off x="9551988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6" name="Oval 94"/>
          <p:cNvSpPr>
            <a:spLocks noChangeArrowheads="1"/>
          </p:cNvSpPr>
          <p:nvPr/>
        </p:nvSpPr>
        <p:spPr bwMode="auto">
          <a:xfrm>
            <a:off x="8831263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7" name="Oval 95"/>
          <p:cNvSpPr>
            <a:spLocks noChangeArrowheads="1"/>
          </p:cNvSpPr>
          <p:nvPr/>
        </p:nvSpPr>
        <p:spPr bwMode="auto">
          <a:xfrm>
            <a:off x="9551988" y="32131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8" name="Oval 96"/>
          <p:cNvSpPr>
            <a:spLocks noChangeArrowheads="1"/>
          </p:cNvSpPr>
          <p:nvPr/>
        </p:nvSpPr>
        <p:spPr bwMode="auto">
          <a:xfrm>
            <a:off x="10272713" y="2565401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9" name="Oval 97"/>
          <p:cNvSpPr>
            <a:spLocks noChangeArrowheads="1"/>
          </p:cNvSpPr>
          <p:nvPr/>
        </p:nvSpPr>
        <p:spPr bwMode="auto">
          <a:xfrm>
            <a:off x="8832851" y="2565401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70" name="Text Box 98"/>
          <p:cNvSpPr txBox="1">
            <a:spLocks noChangeArrowheads="1"/>
          </p:cNvSpPr>
          <p:nvPr/>
        </p:nvSpPr>
        <p:spPr bwMode="auto">
          <a:xfrm>
            <a:off x="2566988" y="4221163"/>
            <a:ext cx="57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</a:p>
        </p:txBody>
      </p:sp>
      <p:sp>
        <p:nvSpPr>
          <p:cNvPr id="182371" name="Text Box 99"/>
          <p:cNvSpPr txBox="1">
            <a:spLocks noChangeArrowheads="1"/>
          </p:cNvSpPr>
          <p:nvPr/>
        </p:nvSpPr>
        <p:spPr bwMode="auto">
          <a:xfrm>
            <a:off x="4872038" y="4221163"/>
            <a:ext cx="57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182372" name="Text Box 100"/>
          <p:cNvSpPr txBox="1">
            <a:spLocks noChangeArrowheads="1"/>
          </p:cNvSpPr>
          <p:nvPr/>
        </p:nvSpPr>
        <p:spPr bwMode="auto">
          <a:xfrm>
            <a:off x="7248526" y="4221163"/>
            <a:ext cx="5762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182373" name="Text Box 101"/>
          <p:cNvSpPr txBox="1">
            <a:spLocks noChangeArrowheads="1"/>
          </p:cNvSpPr>
          <p:nvPr/>
        </p:nvSpPr>
        <p:spPr bwMode="auto">
          <a:xfrm>
            <a:off x="9409113" y="4221163"/>
            <a:ext cx="57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sp>
        <p:nvSpPr>
          <p:cNvPr id="13414" name="Text Box 102"/>
          <p:cNvSpPr txBox="1">
            <a:spLocks noChangeArrowheads="1"/>
          </p:cNvSpPr>
          <p:nvPr/>
        </p:nvSpPr>
        <p:spPr bwMode="auto">
          <a:xfrm>
            <a:off x="8616950" y="5276850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33CC"/>
                </a:solidFill>
              </a:rPr>
              <a:t>C(G, T</a:t>
            </a:r>
            <a:r>
              <a:rPr lang="en-US" altLang="en-US" baseline="-25000">
                <a:solidFill>
                  <a:srgbClr val="0033CC"/>
                </a:solidFill>
              </a:rPr>
              <a:t>4</a:t>
            </a:r>
            <a:r>
              <a:rPr lang="en-US" altLang="en-US">
                <a:solidFill>
                  <a:srgbClr val="0033CC"/>
                </a:solidFill>
              </a:rPr>
              <a:t>) = ?</a:t>
            </a:r>
          </a:p>
        </p:txBody>
      </p:sp>
      <p:sp>
        <p:nvSpPr>
          <p:cNvPr id="13415" name="Text Box 103"/>
          <p:cNvSpPr txBox="1">
            <a:spLocks noChangeArrowheads="1"/>
          </p:cNvSpPr>
          <p:nvPr/>
        </p:nvSpPr>
        <p:spPr bwMode="auto">
          <a:xfrm>
            <a:off x="6600825" y="5276850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33CC"/>
                </a:solidFill>
              </a:rPr>
              <a:t>C(G, T</a:t>
            </a:r>
            <a:r>
              <a:rPr lang="en-US" altLang="en-US" baseline="-25000">
                <a:solidFill>
                  <a:srgbClr val="0033CC"/>
                </a:solidFill>
              </a:rPr>
              <a:t>3</a:t>
            </a:r>
            <a:r>
              <a:rPr lang="en-US" altLang="en-US">
                <a:solidFill>
                  <a:srgbClr val="0033CC"/>
                </a:solidFill>
              </a:rPr>
              <a:t>) = ?</a:t>
            </a:r>
          </a:p>
        </p:txBody>
      </p:sp>
    </p:spTree>
    <p:extLst>
      <p:ext uri="{BB962C8B-B14F-4D97-AF65-F5344CB8AC3E}">
        <p14:creationId xmlns:p14="http://schemas.microsoft.com/office/powerpoint/2010/main" val="41535586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31951" y="115889"/>
            <a:ext cx="8893175" cy="43338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/>
              <a:t>Minimum congestion spanning tree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666876" y="836613"/>
            <a:ext cx="8893175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None/>
            </a:pPr>
            <a:endParaRPr lang="en-US" altLang="en-US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774826" y="5300663"/>
            <a:ext cx="208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0033CC"/>
                </a:solidFill>
              </a:rPr>
              <a:t>C(G, T</a:t>
            </a:r>
            <a:r>
              <a:rPr lang="en-US" altLang="en-US" baseline="-25000" dirty="0">
                <a:solidFill>
                  <a:srgbClr val="0033CC"/>
                </a:solidFill>
              </a:rPr>
              <a:t>1</a:t>
            </a:r>
            <a:r>
              <a:rPr lang="en-US" altLang="en-US" dirty="0">
                <a:solidFill>
                  <a:srgbClr val="0033CC"/>
                </a:solidFill>
              </a:rPr>
              <a:t>) = </a:t>
            </a:r>
            <a:r>
              <a:rPr lang="en-US" altLang="en-US" dirty="0" smtClean="0">
                <a:solidFill>
                  <a:srgbClr val="0033CC"/>
                </a:solidFill>
              </a:rPr>
              <a:t>4</a:t>
            </a:r>
            <a:endParaRPr lang="en-US" altLang="en-US" dirty="0">
              <a:solidFill>
                <a:srgbClr val="0033CC"/>
              </a:solidFill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152900" y="5300663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0033CC"/>
                </a:solidFill>
              </a:rPr>
              <a:t>C(G, T</a:t>
            </a:r>
            <a:r>
              <a:rPr lang="en-US" altLang="en-US" baseline="-25000" dirty="0">
                <a:solidFill>
                  <a:srgbClr val="0033CC"/>
                </a:solidFill>
              </a:rPr>
              <a:t>2</a:t>
            </a:r>
            <a:r>
              <a:rPr lang="en-US" altLang="en-US" dirty="0">
                <a:solidFill>
                  <a:srgbClr val="0033CC"/>
                </a:solidFill>
              </a:rPr>
              <a:t>) = </a:t>
            </a:r>
            <a:r>
              <a:rPr lang="en-US" altLang="en-US" dirty="0" smtClean="0">
                <a:solidFill>
                  <a:srgbClr val="0033CC"/>
                </a:solidFill>
              </a:rPr>
              <a:t>4</a:t>
            </a:r>
            <a:endParaRPr lang="en-US" altLang="en-US" dirty="0">
              <a:solidFill>
                <a:srgbClr val="0033CC"/>
              </a:solidFill>
            </a:endParaRPr>
          </a:p>
        </p:txBody>
      </p:sp>
      <p:sp>
        <p:nvSpPr>
          <p:cNvPr id="182278" name="Text Box 6"/>
          <p:cNvSpPr txBox="1">
            <a:spLocks noChangeArrowheads="1"/>
          </p:cNvSpPr>
          <p:nvPr/>
        </p:nvSpPr>
        <p:spPr bwMode="auto">
          <a:xfrm>
            <a:off x="2351088" y="5949950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4868864" y="1196975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G</a:t>
            </a:r>
          </a:p>
        </p:txBody>
      </p:sp>
      <p:sp>
        <p:nvSpPr>
          <p:cNvPr id="182281" name="Line 9"/>
          <p:cNvSpPr>
            <a:spLocks noChangeShapeType="1"/>
          </p:cNvSpPr>
          <p:nvPr/>
        </p:nvSpPr>
        <p:spPr bwMode="auto">
          <a:xfrm>
            <a:off x="5446714" y="7651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2" name="Line 10"/>
          <p:cNvSpPr>
            <a:spLocks noChangeShapeType="1"/>
          </p:cNvSpPr>
          <p:nvPr/>
        </p:nvSpPr>
        <p:spPr bwMode="auto">
          <a:xfrm>
            <a:off x="6167438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3" name="Line 11"/>
          <p:cNvSpPr>
            <a:spLocks noChangeShapeType="1"/>
          </p:cNvSpPr>
          <p:nvPr/>
        </p:nvSpPr>
        <p:spPr bwMode="auto">
          <a:xfrm>
            <a:off x="6165851" y="7651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4" name="Line 12"/>
          <p:cNvSpPr>
            <a:spLocks noChangeShapeType="1"/>
          </p:cNvSpPr>
          <p:nvPr/>
        </p:nvSpPr>
        <p:spPr bwMode="auto">
          <a:xfrm>
            <a:off x="5446714" y="14128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5" name="Line 13"/>
          <p:cNvSpPr>
            <a:spLocks noChangeShapeType="1"/>
          </p:cNvSpPr>
          <p:nvPr/>
        </p:nvSpPr>
        <p:spPr bwMode="auto">
          <a:xfrm>
            <a:off x="6167439" y="14128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6" name="Line 14"/>
          <p:cNvSpPr>
            <a:spLocks noChangeShapeType="1"/>
          </p:cNvSpPr>
          <p:nvPr/>
        </p:nvSpPr>
        <p:spPr bwMode="auto">
          <a:xfrm>
            <a:off x="5446714" y="20605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7" name="Line 15"/>
          <p:cNvSpPr>
            <a:spLocks noChangeShapeType="1"/>
          </p:cNvSpPr>
          <p:nvPr/>
        </p:nvSpPr>
        <p:spPr bwMode="auto">
          <a:xfrm>
            <a:off x="6167439" y="2060575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8" name="Line 16"/>
          <p:cNvSpPr>
            <a:spLocks noChangeShapeType="1"/>
          </p:cNvSpPr>
          <p:nvPr/>
        </p:nvSpPr>
        <p:spPr bwMode="auto">
          <a:xfrm>
            <a:off x="6167438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89" name="Line 17"/>
          <p:cNvSpPr>
            <a:spLocks noChangeShapeType="1"/>
          </p:cNvSpPr>
          <p:nvPr/>
        </p:nvSpPr>
        <p:spPr bwMode="auto">
          <a:xfrm>
            <a:off x="6886575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90" name="Line 18"/>
          <p:cNvSpPr>
            <a:spLocks noChangeShapeType="1"/>
          </p:cNvSpPr>
          <p:nvPr/>
        </p:nvSpPr>
        <p:spPr bwMode="auto">
          <a:xfrm>
            <a:off x="5446713" y="7651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91" name="Line 19"/>
          <p:cNvSpPr>
            <a:spLocks noChangeShapeType="1"/>
          </p:cNvSpPr>
          <p:nvPr/>
        </p:nvSpPr>
        <p:spPr bwMode="auto">
          <a:xfrm>
            <a:off x="6886575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92" name="Line 20"/>
          <p:cNvSpPr>
            <a:spLocks noChangeShapeType="1"/>
          </p:cNvSpPr>
          <p:nvPr/>
        </p:nvSpPr>
        <p:spPr bwMode="auto">
          <a:xfrm>
            <a:off x="5446713" y="1412875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293" name="Oval 21"/>
          <p:cNvSpPr>
            <a:spLocks noChangeArrowheads="1"/>
          </p:cNvSpPr>
          <p:nvPr/>
        </p:nvSpPr>
        <p:spPr bwMode="auto">
          <a:xfrm>
            <a:off x="6094413" y="19891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4" name="Oval 22"/>
          <p:cNvSpPr>
            <a:spLocks noChangeArrowheads="1"/>
          </p:cNvSpPr>
          <p:nvPr/>
        </p:nvSpPr>
        <p:spPr bwMode="auto">
          <a:xfrm>
            <a:off x="6815138" y="19891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5" name="Oval 23"/>
          <p:cNvSpPr>
            <a:spLocks noChangeArrowheads="1"/>
          </p:cNvSpPr>
          <p:nvPr/>
        </p:nvSpPr>
        <p:spPr bwMode="auto">
          <a:xfrm>
            <a:off x="5375276" y="1989138"/>
            <a:ext cx="144463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6" name="Oval 24"/>
          <p:cNvSpPr>
            <a:spLocks noChangeArrowheads="1"/>
          </p:cNvSpPr>
          <p:nvPr/>
        </p:nvSpPr>
        <p:spPr bwMode="auto">
          <a:xfrm>
            <a:off x="6815138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7" name="Oval 25"/>
          <p:cNvSpPr>
            <a:spLocks noChangeArrowheads="1"/>
          </p:cNvSpPr>
          <p:nvPr/>
        </p:nvSpPr>
        <p:spPr bwMode="auto">
          <a:xfrm>
            <a:off x="6094413" y="6937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8" name="Oval 26"/>
          <p:cNvSpPr>
            <a:spLocks noChangeArrowheads="1"/>
          </p:cNvSpPr>
          <p:nvPr/>
        </p:nvSpPr>
        <p:spPr bwMode="auto">
          <a:xfrm>
            <a:off x="5373688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299" name="Oval 27"/>
          <p:cNvSpPr>
            <a:spLocks noChangeArrowheads="1"/>
          </p:cNvSpPr>
          <p:nvPr/>
        </p:nvSpPr>
        <p:spPr bwMode="auto">
          <a:xfrm>
            <a:off x="6094413" y="13414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00" name="Oval 28"/>
          <p:cNvSpPr>
            <a:spLocks noChangeArrowheads="1"/>
          </p:cNvSpPr>
          <p:nvPr/>
        </p:nvSpPr>
        <p:spPr bwMode="auto">
          <a:xfrm>
            <a:off x="6815138" y="693738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01" name="Oval 29"/>
          <p:cNvSpPr>
            <a:spLocks noChangeArrowheads="1"/>
          </p:cNvSpPr>
          <p:nvPr/>
        </p:nvSpPr>
        <p:spPr bwMode="auto">
          <a:xfrm>
            <a:off x="5375276" y="693738"/>
            <a:ext cx="144463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02" name="Line 30"/>
          <p:cNvSpPr>
            <a:spLocks noChangeShapeType="1"/>
          </p:cNvSpPr>
          <p:nvPr/>
        </p:nvSpPr>
        <p:spPr bwMode="auto">
          <a:xfrm>
            <a:off x="2782888" y="30053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3" name="Line 31"/>
          <p:cNvSpPr>
            <a:spLocks noChangeShapeType="1"/>
          </p:cNvSpPr>
          <p:nvPr/>
        </p:nvSpPr>
        <p:spPr bwMode="auto">
          <a:xfrm>
            <a:off x="2781301" y="3005331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4" name="Line 32"/>
          <p:cNvSpPr>
            <a:spLocks noChangeShapeType="1"/>
          </p:cNvSpPr>
          <p:nvPr/>
        </p:nvSpPr>
        <p:spPr bwMode="auto">
          <a:xfrm>
            <a:off x="2062164" y="4300731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5" name="Line 33"/>
          <p:cNvSpPr>
            <a:spLocks noChangeShapeType="1"/>
          </p:cNvSpPr>
          <p:nvPr/>
        </p:nvSpPr>
        <p:spPr bwMode="auto">
          <a:xfrm>
            <a:off x="2782889" y="4300731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6" name="Line 34"/>
          <p:cNvSpPr>
            <a:spLocks noChangeShapeType="1"/>
          </p:cNvSpPr>
          <p:nvPr/>
        </p:nvSpPr>
        <p:spPr bwMode="auto">
          <a:xfrm>
            <a:off x="3502025" y="30053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7" name="Line 35"/>
          <p:cNvSpPr>
            <a:spLocks noChangeShapeType="1"/>
          </p:cNvSpPr>
          <p:nvPr/>
        </p:nvSpPr>
        <p:spPr bwMode="auto">
          <a:xfrm>
            <a:off x="2062163" y="30053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8" name="Line 36"/>
          <p:cNvSpPr>
            <a:spLocks noChangeShapeType="1"/>
          </p:cNvSpPr>
          <p:nvPr/>
        </p:nvSpPr>
        <p:spPr bwMode="auto">
          <a:xfrm>
            <a:off x="3502025" y="36530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09" name="Line 37"/>
          <p:cNvSpPr>
            <a:spLocks noChangeShapeType="1"/>
          </p:cNvSpPr>
          <p:nvPr/>
        </p:nvSpPr>
        <p:spPr bwMode="auto">
          <a:xfrm>
            <a:off x="2062163" y="36530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10" name="Oval 38"/>
          <p:cNvSpPr>
            <a:spLocks noChangeArrowheads="1"/>
          </p:cNvSpPr>
          <p:nvPr/>
        </p:nvSpPr>
        <p:spPr bwMode="auto">
          <a:xfrm>
            <a:off x="2709863" y="42292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1" name="Oval 39"/>
          <p:cNvSpPr>
            <a:spLocks noChangeArrowheads="1"/>
          </p:cNvSpPr>
          <p:nvPr/>
        </p:nvSpPr>
        <p:spPr bwMode="auto">
          <a:xfrm>
            <a:off x="3430588" y="42292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2" name="Oval 40"/>
          <p:cNvSpPr>
            <a:spLocks noChangeArrowheads="1"/>
          </p:cNvSpPr>
          <p:nvPr/>
        </p:nvSpPr>
        <p:spPr bwMode="auto">
          <a:xfrm>
            <a:off x="1990726" y="422929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3" name="Oval 41"/>
          <p:cNvSpPr>
            <a:spLocks noChangeArrowheads="1"/>
          </p:cNvSpPr>
          <p:nvPr/>
        </p:nvSpPr>
        <p:spPr bwMode="auto">
          <a:xfrm>
            <a:off x="3430588" y="35815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4" name="Oval 42"/>
          <p:cNvSpPr>
            <a:spLocks noChangeArrowheads="1"/>
          </p:cNvSpPr>
          <p:nvPr/>
        </p:nvSpPr>
        <p:spPr bwMode="auto">
          <a:xfrm>
            <a:off x="2709863" y="29338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5" name="Oval 43"/>
          <p:cNvSpPr>
            <a:spLocks noChangeArrowheads="1"/>
          </p:cNvSpPr>
          <p:nvPr/>
        </p:nvSpPr>
        <p:spPr bwMode="auto">
          <a:xfrm>
            <a:off x="1989138" y="35815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6" name="Oval 44"/>
          <p:cNvSpPr>
            <a:spLocks noChangeArrowheads="1"/>
          </p:cNvSpPr>
          <p:nvPr/>
        </p:nvSpPr>
        <p:spPr bwMode="auto">
          <a:xfrm>
            <a:off x="2709863" y="35815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7" name="Oval 45"/>
          <p:cNvSpPr>
            <a:spLocks noChangeArrowheads="1"/>
          </p:cNvSpPr>
          <p:nvPr/>
        </p:nvSpPr>
        <p:spPr bwMode="auto">
          <a:xfrm>
            <a:off x="3430588" y="29338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18" name="Oval 46"/>
          <p:cNvSpPr>
            <a:spLocks noChangeArrowheads="1"/>
          </p:cNvSpPr>
          <p:nvPr/>
        </p:nvSpPr>
        <p:spPr bwMode="auto">
          <a:xfrm>
            <a:off x="1990726" y="293389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36" name="Line 64"/>
          <p:cNvSpPr>
            <a:spLocks noChangeShapeType="1"/>
          </p:cNvSpPr>
          <p:nvPr/>
        </p:nvSpPr>
        <p:spPr bwMode="auto">
          <a:xfrm>
            <a:off x="6084390" y="30053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37" name="Line 65"/>
          <p:cNvSpPr>
            <a:spLocks noChangeShapeType="1"/>
          </p:cNvSpPr>
          <p:nvPr/>
        </p:nvSpPr>
        <p:spPr bwMode="auto">
          <a:xfrm>
            <a:off x="6082804" y="3660426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38" name="Line 66"/>
          <p:cNvSpPr>
            <a:spLocks noChangeShapeType="1"/>
          </p:cNvSpPr>
          <p:nvPr/>
        </p:nvSpPr>
        <p:spPr bwMode="auto">
          <a:xfrm>
            <a:off x="5363666" y="4300731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40" name="Line 68"/>
          <p:cNvSpPr>
            <a:spLocks noChangeShapeType="1"/>
          </p:cNvSpPr>
          <p:nvPr/>
        </p:nvSpPr>
        <p:spPr bwMode="auto">
          <a:xfrm>
            <a:off x="6803528" y="30053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41" name="Line 69"/>
          <p:cNvSpPr>
            <a:spLocks noChangeShapeType="1"/>
          </p:cNvSpPr>
          <p:nvPr/>
        </p:nvSpPr>
        <p:spPr bwMode="auto">
          <a:xfrm>
            <a:off x="5363665" y="30053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42" name="Line 70"/>
          <p:cNvSpPr>
            <a:spLocks noChangeShapeType="1"/>
          </p:cNvSpPr>
          <p:nvPr/>
        </p:nvSpPr>
        <p:spPr bwMode="auto">
          <a:xfrm>
            <a:off x="6803528" y="36530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43" name="Line 71"/>
          <p:cNvSpPr>
            <a:spLocks noChangeShapeType="1"/>
          </p:cNvSpPr>
          <p:nvPr/>
        </p:nvSpPr>
        <p:spPr bwMode="auto">
          <a:xfrm>
            <a:off x="5363665" y="36530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44" name="Oval 72"/>
          <p:cNvSpPr>
            <a:spLocks noChangeArrowheads="1"/>
          </p:cNvSpPr>
          <p:nvPr/>
        </p:nvSpPr>
        <p:spPr bwMode="auto">
          <a:xfrm>
            <a:off x="6011366" y="422929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45" name="Oval 73"/>
          <p:cNvSpPr>
            <a:spLocks noChangeArrowheads="1"/>
          </p:cNvSpPr>
          <p:nvPr/>
        </p:nvSpPr>
        <p:spPr bwMode="auto">
          <a:xfrm>
            <a:off x="6732091" y="422929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46" name="Oval 74"/>
          <p:cNvSpPr>
            <a:spLocks noChangeArrowheads="1"/>
          </p:cNvSpPr>
          <p:nvPr/>
        </p:nvSpPr>
        <p:spPr bwMode="auto">
          <a:xfrm>
            <a:off x="5292228" y="42292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47" name="Oval 75"/>
          <p:cNvSpPr>
            <a:spLocks noChangeArrowheads="1"/>
          </p:cNvSpPr>
          <p:nvPr/>
        </p:nvSpPr>
        <p:spPr bwMode="auto">
          <a:xfrm>
            <a:off x="6732091" y="358159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48" name="Oval 76"/>
          <p:cNvSpPr>
            <a:spLocks noChangeArrowheads="1"/>
          </p:cNvSpPr>
          <p:nvPr/>
        </p:nvSpPr>
        <p:spPr bwMode="auto">
          <a:xfrm>
            <a:off x="6011366" y="293389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49" name="Oval 77"/>
          <p:cNvSpPr>
            <a:spLocks noChangeArrowheads="1"/>
          </p:cNvSpPr>
          <p:nvPr/>
        </p:nvSpPr>
        <p:spPr bwMode="auto">
          <a:xfrm>
            <a:off x="5290641" y="358159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50" name="Oval 78"/>
          <p:cNvSpPr>
            <a:spLocks noChangeArrowheads="1"/>
          </p:cNvSpPr>
          <p:nvPr/>
        </p:nvSpPr>
        <p:spPr bwMode="auto">
          <a:xfrm>
            <a:off x="6011366" y="358159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51" name="Oval 79"/>
          <p:cNvSpPr>
            <a:spLocks noChangeArrowheads="1"/>
          </p:cNvSpPr>
          <p:nvPr/>
        </p:nvSpPr>
        <p:spPr bwMode="auto">
          <a:xfrm>
            <a:off x="6732091" y="293389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52" name="Oval 80"/>
          <p:cNvSpPr>
            <a:spLocks noChangeArrowheads="1"/>
          </p:cNvSpPr>
          <p:nvPr/>
        </p:nvSpPr>
        <p:spPr bwMode="auto">
          <a:xfrm>
            <a:off x="5292228" y="29338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53" name="Line 81"/>
          <p:cNvSpPr>
            <a:spLocks noChangeShapeType="1"/>
          </p:cNvSpPr>
          <p:nvPr/>
        </p:nvSpPr>
        <p:spPr bwMode="auto">
          <a:xfrm>
            <a:off x="9625013" y="30053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4" name="Line 82"/>
          <p:cNvSpPr>
            <a:spLocks noChangeShapeType="1"/>
          </p:cNvSpPr>
          <p:nvPr/>
        </p:nvSpPr>
        <p:spPr bwMode="auto">
          <a:xfrm>
            <a:off x="8904289" y="3653031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5" name="Line 83"/>
          <p:cNvSpPr>
            <a:spLocks noChangeShapeType="1"/>
          </p:cNvSpPr>
          <p:nvPr/>
        </p:nvSpPr>
        <p:spPr bwMode="auto">
          <a:xfrm>
            <a:off x="9625014" y="3653031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6" name="Line 84"/>
          <p:cNvSpPr>
            <a:spLocks noChangeShapeType="1"/>
          </p:cNvSpPr>
          <p:nvPr/>
        </p:nvSpPr>
        <p:spPr bwMode="auto">
          <a:xfrm>
            <a:off x="9625013" y="36530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7" name="Line 85"/>
          <p:cNvSpPr>
            <a:spLocks noChangeShapeType="1"/>
          </p:cNvSpPr>
          <p:nvPr/>
        </p:nvSpPr>
        <p:spPr bwMode="auto">
          <a:xfrm>
            <a:off x="10344150" y="30053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8" name="Line 86"/>
          <p:cNvSpPr>
            <a:spLocks noChangeShapeType="1"/>
          </p:cNvSpPr>
          <p:nvPr/>
        </p:nvSpPr>
        <p:spPr bwMode="auto">
          <a:xfrm>
            <a:off x="8904288" y="30053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59" name="Line 87"/>
          <p:cNvSpPr>
            <a:spLocks noChangeShapeType="1"/>
          </p:cNvSpPr>
          <p:nvPr/>
        </p:nvSpPr>
        <p:spPr bwMode="auto">
          <a:xfrm>
            <a:off x="10344150" y="36530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60" name="Line 88"/>
          <p:cNvSpPr>
            <a:spLocks noChangeShapeType="1"/>
          </p:cNvSpPr>
          <p:nvPr/>
        </p:nvSpPr>
        <p:spPr bwMode="auto">
          <a:xfrm>
            <a:off x="8904288" y="3653031"/>
            <a:ext cx="0" cy="64770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361" name="Oval 89"/>
          <p:cNvSpPr>
            <a:spLocks noChangeArrowheads="1"/>
          </p:cNvSpPr>
          <p:nvPr/>
        </p:nvSpPr>
        <p:spPr bwMode="auto">
          <a:xfrm>
            <a:off x="9551988" y="42292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2" name="Oval 90"/>
          <p:cNvSpPr>
            <a:spLocks noChangeArrowheads="1"/>
          </p:cNvSpPr>
          <p:nvPr/>
        </p:nvSpPr>
        <p:spPr bwMode="auto">
          <a:xfrm>
            <a:off x="10272713" y="42292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3" name="Oval 91"/>
          <p:cNvSpPr>
            <a:spLocks noChangeArrowheads="1"/>
          </p:cNvSpPr>
          <p:nvPr/>
        </p:nvSpPr>
        <p:spPr bwMode="auto">
          <a:xfrm>
            <a:off x="8832851" y="422929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4" name="Oval 92"/>
          <p:cNvSpPr>
            <a:spLocks noChangeArrowheads="1"/>
          </p:cNvSpPr>
          <p:nvPr/>
        </p:nvSpPr>
        <p:spPr bwMode="auto">
          <a:xfrm>
            <a:off x="10272713" y="35815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5" name="Oval 93"/>
          <p:cNvSpPr>
            <a:spLocks noChangeArrowheads="1"/>
          </p:cNvSpPr>
          <p:nvPr/>
        </p:nvSpPr>
        <p:spPr bwMode="auto">
          <a:xfrm>
            <a:off x="9551988" y="29338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6" name="Oval 94"/>
          <p:cNvSpPr>
            <a:spLocks noChangeArrowheads="1"/>
          </p:cNvSpPr>
          <p:nvPr/>
        </p:nvSpPr>
        <p:spPr bwMode="auto">
          <a:xfrm>
            <a:off x="8831263" y="35815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7" name="Oval 95"/>
          <p:cNvSpPr>
            <a:spLocks noChangeArrowheads="1"/>
          </p:cNvSpPr>
          <p:nvPr/>
        </p:nvSpPr>
        <p:spPr bwMode="auto">
          <a:xfrm>
            <a:off x="9551988" y="35815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8" name="Oval 96"/>
          <p:cNvSpPr>
            <a:spLocks noChangeArrowheads="1"/>
          </p:cNvSpPr>
          <p:nvPr/>
        </p:nvSpPr>
        <p:spPr bwMode="auto">
          <a:xfrm>
            <a:off x="10272713" y="293389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69" name="Oval 97"/>
          <p:cNvSpPr>
            <a:spLocks noChangeArrowheads="1"/>
          </p:cNvSpPr>
          <p:nvPr/>
        </p:nvSpPr>
        <p:spPr bwMode="auto">
          <a:xfrm>
            <a:off x="8832851" y="293389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2370" name="Text Box 98"/>
          <p:cNvSpPr txBox="1">
            <a:spLocks noChangeArrowheads="1"/>
          </p:cNvSpPr>
          <p:nvPr/>
        </p:nvSpPr>
        <p:spPr bwMode="auto">
          <a:xfrm>
            <a:off x="2566988" y="4589656"/>
            <a:ext cx="57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</a:p>
        </p:txBody>
      </p:sp>
      <p:sp>
        <p:nvSpPr>
          <p:cNvPr id="182372" name="Text Box 100"/>
          <p:cNvSpPr txBox="1">
            <a:spLocks noChangeArrowheads="1"/>
          </p:cNvSpPr>
          <p:nvPr/>
        </p:nvSpPr>
        <p:spPr bwMode="auto">
          <a:xfrm>
            <a:off x="5938341" y="4589656"/>
            <a:ext cx="5762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en-US" baseline="-25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2373" name="Text Box 101"/>
          <p:cNvSpPr txBox="1">
            <a:spLocks noChangeArrowheads="1"/>
          </p:cNvSpPr>
          <p:nvPr/>
        </p:nvSpPr>
        <p:spPr bwMode="auto">
          <a:xfrm>
            <a:off x="9409113" y="4589656"/>
            <a:ext cx="57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en-US" baseline="-25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415" name="Text Box 103"/>
          <p:cNvSpPr txBox="1">
            <a:spLocks noChangeArrowheads="1"/>
          </p:cNvSpPr>
          <p:nvPr/>
        </p:nvSpPr>
        <p:spPr bwMode="auto">
          <a:xfrm>
            <a:off x="6600825" y="5276850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0033CC"/>
                </a:solidFill>
              </a:rPr>
              <a:t>C(G, T</a:t>
            </a:r>
            <a:r>
              <a:rPr lang="en-US" altLang="en-US" baseline="-25000" dirty="0">
                <a:solidFill>
                  <a:srgbClr val="0033CC"/>
                </a:solidFill>
              </a:rPr>
              <a:t>3</a:t>
            </a:r>
            <a:r>
              <a:rPr lang="en-US" altLang="en-US" dirty="0">
                <a:solidFill>
                  <a:srgbClr val="0033CC"/>
                </a:solidFill>
              </a:rPr>
              <a:t>) = </a:t>
            </a:r>
            <a:r>
              <a:rPr lang="en-US" altLang="en-US" dirty="0" smtClean="0">
                <a:solidFill>
                  <a:srgbClr val="0033CC"/>
                </a:solidFill>
              </a:rPr>
              <a:t>2</a:t>
            </a:r>
            <a:endParaRPr lang="en-US" altLang="en-US" dirty="0">
              <a:solidFill>
                <a:srgbClr val="0033C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19621" y="313861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749189" y="3782335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2256433" y="4262285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2927452" y="4264557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500653" y="3773238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3484487" y="3101636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2748966" y="3092159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2968145" y="2626238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080332" y="3306932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9778644" y="330920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Line 65"/>
          <p:cNvSpPr>
            <a:spLocks noChangeShapeType="1"/>
          </p:cNvSpPr>
          <p:nvPr/>
        </p:nvSpPr>
        <p:spPr bwMode="auto">
          <a:xfrm>
            <a:off x="6085076" y="4304147"/>
            <a:ext cx="720725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5051959" y="3140887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081527" y="3784608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588771" y="4264558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6259790" y="4266830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6832991" y="377551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816825" y="3103909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081304" y="3094432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6270912" y="333592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616312" y="3102216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10326586" y="3078886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9591065" y="3069409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8643607" y="382555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10340233" y="380222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9577416" y="3806392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Text Box 7"/>
          <p:cNvSpPr txBox="1">
            <a:spLocks noChangeArrowheads="1"/>
          </p:cNvSpPr>
          <p:nvPr/>
        </p:nvSpPr>
        <p:spPr bwMode="auto">
          <a:xfrm>
            <a:off x="2640014" y="6021388"/>
            <a:ext cx="6480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 smtClean="0">
                <a:solidFill>
                  <a:srgbClr val="000099"/>
                </a:solidFill>
              </a:rPr>
              <a:t>T</a:t>
            </a:r>
            <a:r>
              <a:rPr lang="en-US" altLang="en-US" baseline="-25000" dirty="0" smtClean="0">
                <a:solidFill>
                  <a:srgbClr val="000099"/>
                </a:solidFill>
              </a:rPr>
              <a:t>3 </a:t>
            </a:r>
            <a:r>
              <a:rPr lang="en-US" altLang="en-US" dirty="0">
                <a:solidFill>
                  <a:srgbClr val="000099"/>
                </a:solidFill>
              </a:rPr>
              <a:t>is the minimum congestion spanning tree of G. </a:t>
            </a:r>
          </a:p>
        </p:txBody>
      </p:sp>
    </p:spTree>
    <p:extLst>
      <p:ext uri="{BB962C8B-B14F-4D97-AF65-F5344CB8AC3E}">
        <p14:creationId xmlns:p14="http://schemas.microsoft.com/office/powerpoint/2010/main" val="2016034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43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Box 81"/>
          <p:cNvSpPr txBox="1">
            <a:spLocks noChangeArrowheads="1"/>
          </p:cNvSpPr>
          <p:nvPr/>
        </p:nvSpPr>
        <p:spPr bwMode="auto">
          <a:xfrm>
            <a:off x="2057399" y="63684"/>
            <a:ext cx="8082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 of the dilation</a:t>
            </a:r>
            <a:endParaRPr lang="en-US" altLang="en-US" sz="2800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9087" y="3613374"/>
            <a:ext cx="1786066" cy="3077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(1,2) = 2;  </a:t>
            </a: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(1,3)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(2,5)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(3,4)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2;  </a:t>
            </a: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(4,5)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2;  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1262652" y="-70853"/>
            <a:ext cx="8666475" cy="3625532"/>
            <a:chOff x="1753970" y="2208334"/>
            <a:chExt cx="8666475" cy="3625532"/>
          </a:xfrm>
        </p:grpSpPr>
        <p:grpSp>
          <p:nvGrpSpPr>
            <p:cNvPr id="78" name="Group 77"/>
            <p:cNvGrpSpPr/>
            <p:nvPr/>
          </p:nvGrpSpPr>
          <p:grpSpPr>
            <a:xfrm>
              <a:off x="1767621" y="3445783"/>
              <a:ext cx="3706813" cy="1296988"/>
              <a:chOff x="2054226" y="2381251"/>
              <a:chExt cx="3706813" cy="1296988"/>
            </a:xfrm>
          </p:grpSpPr>
          <p:sp>
            <p:nvSpPr>
              <p:cNvPr id="129" name="Line 29"/>
              <p:cNvSpPr>
                <a:spLocks noChangeShapeType="1"/>
              </p:cNvSpPr>
              <p:nvPr/>
            </p:nvSpPr>
            <p:spPr bwMode="auto">
              <a:xfrm>
                <a:off x="2711451" y="2427289"/>
                <a:ext cx="2409825" cy="1587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Line 30"/>
              <p:cNvSpPr>
                <a:spLocks noChangeShapeType="1"/>
              </p:cNvSpPr>
              <p:nvPr/>
            </p:nvSpPr>
            <p:spPr bwMode="auto">
              <a:xfrm>
                <a:off x="2711451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1" name="Line 31"/>
              <p:cNvSpPr>
                <a:spLocks noChangeShapeType="1"/>
              </p:cNvSpPr>
              <p:nvPr/>
            </p:nvSpPr>
            <p:spPr bwMode="auto">
              <a:xfrm flipH="1">
                <a:off x="2108200" y="2427288"/>
                <a:ext cx="603250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2" name="Line 32"/>
              <p:cNvSpPr>
                <a:spLocks noChangeShapeType="1"/>
              </p:cNvSpPr>
              <p:nvPr/>
            </p:nvSpPr>
            <p:spPr bwMode="auto">
              <a:xfrm>
                <a:off x="2108201" y="3632200"/>
                <a:ext cx="1204913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" name="Line 33"/>
              <p:cNvSpPr>
                <a:spLocks noChangeShapeType="1"/>
              </p:cNvSpPr>
              <p:nvPr/>
            </p:nvSpPr>
            <p:spPr bwMode="auto">
              <a:xfrm>
                <a:off x="3313114" y="3632200"/>
                <a:ext cx="2409825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Line 34"/>
              <p:cNvSpPr>
                <a:spLocks noChangeShapeType="1"/>
              </p:cNvSpPr>
              <p:nvPr/>
            </p:nvSpPr>
            <p:spPr bwMode="auto">
              <a:xfrm>
                <a:off x="5121276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5" name="Oval 36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6" name="Oval 37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7" name="Oval 38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8" name="Oval 39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9" name="Oval 40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Oval 41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Oval 42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Oval 43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Oval 44"/>
              <p:cNvSpPr>
                <a:spLocks noChangeArrowheads="1"/>
              </p:cNvSpPr>
              <p:nvPr/>
            </p:nvSpPr>
            <p:spPr bwMode="auto">
              <a:xfrm>
                <a:off x="5073651" y="2381251"/>
                <a:ext cx="93663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Freeform 45"/>
              <p:cNvSpPr>
                <a:spLocks/>
              </p:cNvSpPr>
              <p:nvPr/>
            </p:nvSpPr>
            <p:spPr bwMode="auto">
              <a:xfrm>
                <a:off x="5073651" y="2381251"/>
                <a:ext cx="93663" cy="93663"/>
              </a:xfrm>
              <a:custGeom>
                <a:avLst/>
                <a:gdLst>
                  <a:gd name="T0" fmla="*/ 2147483646 w 59"/>
                  <a:gd name="T1" fmla="*/ 2147483646 h 59"/>
                  <a:gd name="T2" fmla="*/ 2147483646 w 59"/>
                  <a:gd name="T3" fmla="*/ 0 h 59"/>
                  <a:gd name="T4" fmla="*/ 0 w 59"/>
                  <a:gd name="T5" fmla="*/ 2147483646 h 59"/>
                  <a:gd name="T6" fmla="*/ 2147483646 w 59"/>
                  <a:gd name="T7" fmla="*/ 2147483646 h 59"/>
                  <a:gd name="T8" fmla="*/ 2147483646 w 59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9"/>
                  <a:gd name="T16" fmla="*/ 0 h 59"/>
                  <a:gd name="T17" fmla="*/ 59 w 59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9" h="59">
                    <a:moveTo>
                      <a:pt x="59" y="29"/>
                    </a:moveTo>
                    <a:cubicBezTo>
                      <a:pt x="59" y="13"/>
                      <a:pt x="46" y="0"/>
                      <a:pt x="29" y="0"/>
                    </a:cubicBezTo>
                    <a:cubicBezTo>
                      <a:pt x="14" y="0"/>
                      <a:pt x="0" y="13"/>
                      <a:pt x="0" y="29"/>
                    </a:cubicBezTo>
                    <a:cubicBezTo>
                      <a:pt x="0" y="45"/>
                      <a:pt x="14" y="59"/>
                      <a:pt x="29" y="59"/>
                    </a:cubicBezTo>
                    <a:cubicBezTo>
                      <a:pt x="46" y="59"/>
                      <a:pt x="59" y="45"/>
                      <a:pt x="59" y="29"/>
                    </a:cubicBezTo>
                  </a:path>
                </a:pathLst>
              </a:cu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9" name="Line 50"/>
            <p:cNvSpPr>
              <a:spLocks noChangeShapeType="1"/>
            </p:cNvSpPr>
            <p:nvPr/>
          </p:nvSpPr>
          <p:spPr bwMode="auto">
            <a:xfrm>
              <a:off x="6326189" y="4225833"/>
              <a:ext cx="733425" cy="1588"/>
            </a:xfrm>
            <a:prstGeom prst="line">
              <a:avLst/>
            </a:prstGeom>
            <a:noFill/>
            <a:ln w="20638" cap="rnd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dirty="0"/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8086726" y="2976045"/>
              <a:ext cx="1909763" cy="2501900"/>
              <a:chOff x="8086726" y="2389189"/>
              <a:chExt cx="1909763" cy="2501900"/>
            </a:xfrm>
          </p:grpSpPr>
          <p:sp>
            <p:nvSpPr>
              <p:cNvPr id="112" name="Line 59"/>
              <p:cNvSpPr>
                <a:spLocks noChangeShapeType="1"/>
              </p:cNvSpPr>
              <p:nvPr/>
            </p:nvSpPr>
            <p:spPr bwMode="auto">
              <a:xfrm flipH="1">
                <a:off x="8134350" y="2435226"/>
                <a:ext cx="903288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Line 60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1587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Line 61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904875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5" name="Line 62"/>
              <p:cNvSpPr>
                <a:spLocks noChangeShapeType="1"/>
              </p:cNvSpPr>
              <p:nvPr/>
            </p:nvSpPr>
            <p:spPr bwMode="auto">
              <a:xfrm>
                <a:off x="8134350" y="3640138"/>
                <a:ext cx="1588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Oval 63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Oval 64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Oval 65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Oval 66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0" name="Oval 67"/>
              <p:cNvSpPr>
                <a:spLocks noChangeArrowheads="1"/>
              </p:cNvSpPr>
              <p:nvPr/>
            </p:nvSpPr>
            <p:spPr bwMode="auto">
              <a:xfrm>
                <a:off x="8993189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Freeform 68"/>
              <p:cNvSpPr>
                <a:spLocks/>
              </p:cNvSpPr>
              <p:nvPr/>
            </p:nvSpPr>
            <p:spPr bwMode="auto">
              <a:xfrm>
                <a:off x="8993189" y="3594101"/>
                <a:ext cx="92075" cy="93663"/>
              </a:xfrm>
              <a:custGeom>
                <a:avLst/>
                <a:gdLst>
                  <a:gd name="T0" fmla="*/ 2147483646 w 58"/>
                  <a:gd name="T1" fmla="*/ 2147483646 h 59"/>
                  <a:gd name="T2" fmla="*/ 2147483646 w 58"/>
                  <a:gd name="T3" fmla="*/ 0 h 59"/>
                  <a:gd name="T4" fmla="*/ 0 w 58"/>
                  <a:gd name="T5" fmla="*/ 2147483646 h 59"/>
                  <a:gd name="T6" fmla="*/ 2147483646 w 58"/>
                  <a:gd name="T7" fmla="*/ 2147483646 h 59"/>
                  <a:gd name="T8" fmla="*/ 2147483646 w 58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9"/>
                  <a:gd name="T17" fmla="*/ 58 w 58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9">
                    <a:moveTo>
                      <a:pt x="58" y="29"/>
                    </a:moveTo>
                    <a:cubicBezTo>
                      <a:pt x="58" y="13"/>
                      <a:pt x="45" y="0"/>
                      <a:pt x="28" y="0"/>
                    </a:cubicBezTo>
                    <a:cubicBezTo>
                      <a:pt x="13" y="0"/>
                      <a:pt x="0" y="13"/>
                      <a:pt x="0" y="29"/>
                    </a:cubicBezTo>
                    <a:cubicBezTo>
                      <a:pt x="0" y="45"/>
                      <a:pt x="13" y="59"/>
                      <a:pt x="28" y="59"/>
                    </a:cubicBezTo>
                    <a:cubicBezTo>
                      <a:pt x="45" y="59"/>
                      <a:pt x="58" y="45"/>
                      <a:pt x="58" y="29"/>
                    </a:cubicBezTo>
                  </a:path>
                </a:pathLst>
              </a:cu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Oval 69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Oval 70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Oval 71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5" name="Oval 72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6" name="Line 62"/>
              <p:cNvSpPr>
                <a:spLocks noChangeShapeType="1"/>
              </p:cNvSpPr>
              <p:nvPr/>
            </p:nvSpPr>
            <p:spPr bwMode="auto">
              <a:xfrm flipH="1">
                <a:off x="8142697" y="3632200"/>
                <a:ext cx="906051" cy="1212850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7" name="Line 62"/>
              <p:cNvSpPr>
                <a:spLocks noChangeShapeType="1"/>
              </p:cNvSpPr>
              <p:nvPr/>
            </p:nvSpPr>
            <p:spPr bwMode="auto">
              <a:xfrm flipV="1">
                <a:off x="9064625" y="3631187"/>
                <a:ext cx="918651" cy="10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Line 62"/>
              <p:cNvSpPr>
                <a:spLocks noChangeShapeType="1"/>
              </p:cNvSpPr>
              <p:nvPr/>
            </p:nvSpPr>
            <p:spPr bwMode="auto">
              <a:xfrm flipH="1">
                <a:off x="8142698" y="3632200"/>
                <a:ext cx="1821772" cy="1222686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6" name="Rectangle 35"/>
            <p:cNvSpPr>
              <a:spLocks noChangeArrowheads="1"/>
            </p:cNvSpPr>
            <p:nvPr/>
          </p:nvSpPr>
          <p:spPr bwMode="auto">
            <a:xfrm>
              <a:off x="5371883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Rectangle 46"/>
            <p:cNvSpPr>
              <a:spLocks noChangeArrowheads="1"/>
            </p:cNvSpPr>
            <p:nvPr/>
          </p:nvSpPr>
          <p:spPr bwMode="auto">
            <a:xfrm>
              <a:off x="295412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Rectangle 47"/>
            <p:cNvSpPr>
              <a:spLocks noChangeArrowheads="1"/>
            </p:cNvSpPr>
            <p:nvPr/>
          </p:nvSpPr>
          <p:spPr bwMode="auto">
            <a:xfrm>
              <a:off x="175397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Rectangle 48"/>
            <p:cNvSpPr>
              <a:spLocks noChangeArrowheads="1"/>
            </p:cNvSpPr>
            <p:nvPr/>
          </p:nvSpPr>
          <p:spPr bwMode="auto">
            <a:xfrm>
              <a:off x="2346108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Rectangle 49"/>
            <p:cNvSpPr>
              <a:spLocks noChangeArrowheads="1"/>
            </p:cNvSpPr>
            <p:nvPr/>
          </p:nvSpPr>
          <p:spPr bwMode="auto">
            <a:xfrm>
              <a:off x="4763870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Rectangle 58"/>
            <p:cNvSpPr>
              <a:spLocks noChangeArrowheads="1"/>
            </p:cNvSpPr>
            <p:nvPr/>
          </p:nvSpPr>
          <p:spPr bwMode="auto">
            <a:xfrm>
              <a:off x="8948738" y="22083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Rectangle 73"/>
            <p:cNvSpPr>
              <a:spLocks noChangeArrowheads="1"/>
            </p:cNvSpPr>
            <p:nvPr/>
          </p:nvSpPr>
          <p:spPr bwMode="auto">
            <a:xfrm>
              <a:off x="10266557" y="4042625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Rectangle 74"/>
            <p:cNvSpPr>
              <a:spLocks noChangeArrowheads="1"/>
            </p:cNvSpPr>
            <p:nvPr/>
          </p:nvSpPr>
          <p:spPr bwMode="auto">
            <a:xfrm>
              <a:off x="7662097" y="40404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Rectangle 75"/>
            <p:cNvSpPr>
              <a:spLocks noChangeArrowheads="1"/>
            </p:cNvSpPr>
            <p:nvPr/>
          </p:nvSpPr>
          <p:spPr bwMode="auto">
            <a:xfrm>
              <a:off x="8733236" y="40131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Rectangle 76"/>
            <p:cNvSpPr>
              <a:spLocks noChangeArrowheads="1"/>
            </p:cNvSpPr>
            <p:nvPr/>
          </p:nvSpPr>
          <p:spPr bwMode="auto">
            <a:xfrm>
              <a:off x="8019173" y="54645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8040080" y="2852386"/>
              <a:ext cx="1995117" cy="1292368"/>
              <a:chOff x="8040080" y="2265530"/>
              <a:chExt cx="1995117" cy="1292368"/>
            </a:xfrm>
          </p:grpSpPr>
          <p:sp>
            <p:nvSpPr>
              <p:cNvPr id="110" name="Line 81"/>
              <p:cNvSpPr>
                <a:spLocks noChangeShapeType="1"/>
              </p:cNvSpPr>
              <p:nvPr/>
            </p:nvSpPr>
            <p:spPr bwMode="auto">
              <a:xfrm flipV="1">
                <a:off x="8040080" y="2265530"/>
                <a:ext cx="1006353" cy="1292368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Line 82"/>
              <p:cNvSpPr>
                <a:spLocks noChangeShapeType="1"/>
              </p:cNvSpPr>
              <p:nvPr/>
            </p:nvSpPr>
            <p:spPr bwMode="auto">
              <a:xfrm>
                <a:off x="9061347" y="2265531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8273071" y="3298083"/>
              <a:ext cx="694719" cy="919961"/>
              <a:chOff x="8273071" y="2711227"/>
              <a:chExt cx="694719" cy="919961"/>
            </a:xfrm>
          </p:grpSpPr>
          <p:sp>
            <p:nvSpPr>
              <p:cNvPr id="108" name="Line 83"/>
              <p:cNvSpPr>
                <a:spLocks noChangeShapeType="1"/>
              </p:cNvSpPr>
              <p:nvPr/>
            </p:nvSpPr>
            <p:spPr bwMode="auto">
              <a:xfrm flipH="1">
                <a:off x="8943336" y="2711227"/>
                <a:ext cx="24454" cy="88827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Line 83"/>
              <p:cNvSpPr>
                <a:spLocks noChangeShapeType="1"/>
              </p:cNvSpPr>
              <p:nvPr/>
            </p:nvSpPr>
            <p:spPr bwMode="auto">
              <a:xfrm flipH="1">
                <a:off x="8273071" y="2711228"/>
                <a:ext cx="694718" cy="919960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9" name="Line 60"/>
            <p:cNvSpPr>
              <a:spLocks noChangeShapeType="1"/>
            </p:cNvSpPr>
            <p:nvPr/>
          </p:nvSpPr>
          <p:spPr bwMode="auto">
            <a:xfrm flipH="1">
              <a:off x="9106562" y="3160835"/>
              <a:ext cx="1590" cy="990600"/>
            </a:xfrm>
            <a:prstGeom prst="line">
              <a:avLst/>
            </a:prstGeom>
            <a:noFill/>
            <a:ln w="28575" cap="rnd">
              <a:solidFill>
                <a:srgbClr val="00FF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83"/>
            <p:cNvSpPr>
              <a:spLocks noChangeShapeType="1"/>
            </p:cNvSpPr>
            <p:nvPr/>
          </p:nvSpPr>
          <p:spPr bwMode="auto">
            <a:xfrm flipV="1">
              <a:off x="7847945" y="2578515"/>
              <a:ext cx="1213401" cy="151062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83"/>
            <p:cNvSpPr>
              <a:spLocks noChangeShapeType="1"/>
            </p:cNvSpPr>
            <p:nvPr/>
          </p:nvSpPr>
          <p:spPr bwMode="auto">
            <a:xfrm>
              <a:off x="7830035" y="4097129"/>
              <a:ext cx="85671" cy="1340109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83"/>
            <p:cNvSpPr>
              <a:spLocks noChangeShapeType="1"/>
            </p:cNvSpPr>
            <p:nvPr/>
          </p:nvSpPr>
          <p:spPr bwMode="auto">
            <a:xfrm flipH="1">
              <a:off x="8003031" y="2870537"/>
              <a:ext cx="927320" cy="1226592"/>
            </a:xfrm>
            <a:prstGeom prst="line">
              <a:avLst/>
            </a:prstGeom>
            <a:noFill/>
            <a:ln w="28575" cap="rnd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8267332" y="2911483"/>
              <a:ext cx="1939202" cy="2583788"/>
              <a:chOff x="8267332" y="2324627"/>
              <a:chExt cx="1939202" cy="2583788"/>
            </a:xfrm>
          </p:grpSpPr>
          <p:sp>
            <p:nvSpPr>
              <p:cNvPr id="106" name="Line 81"/>
              <p:cNvSpPr>
                <a:spLocks noChangeShapeType="1"/>
              </p:cNvSpPr>
              <p:nvPr/>
            </p:nvSpPr>
            <p:spPr bwMode="auto">
              <a:xfrm flipV="1">
                <a:off x="8267332" y="3610912"/>
                <a:ext cx="1939202" cy="1297503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Line 82"/>
              <p:cNvSpPr>
                <a:spLocks noChangeShapeType="1"/>
              </p:cNvSpPr>
              <p:nvPr/>
            </p:nvSpPr>
            <p:spPr bwMode="auto">
              <a:xfrm>
                <a:off x="9216432" y="2324627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4" name="Rectangle 103"/>
            <p:cNvSpPr/>
            <p:nvPr/>
          </p:nvSpPr>
          <p:spPr>
            <a:xfrm>
              <a:off x="6570552" y="3762950"/>
              <a:ext cx="3465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400" dirty="0"/>
            </a:p>
          </p:txBody>
        </p:sp>
        <p:sp>
          <p:nvSpPr>
            <p:cNvPr id="105" name="Line 83"/>
            <p:cNvSpPr>
              <a:spLocks noChangeShapeType="1"/>
            </p:cNvSpPr>
            <p:nvPr/>
          </p:nvSpPr>
          <p:spPr bwMode="auto">
            <a:xfrm>
              <a:off x="9037638" y="2579528"/>
              <a:ext cx="1212195" cy="154581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6" name="Rectangle 145"/>
          <p:cNvSpPr/>
          <p:nvPr/>
        </p:nvSpPr>
        <p:spPr>
          <a:xfrm>
            <a:off x="4880565" y="4936836"/>
            <a:ext cx="275428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(G,H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(e)</a:t>
            </a:r>
          </a:p>
          <a:p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(G,H)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3;  </a:t>
            </a:r>
          </a:p>
        </p:txBody>
      </p:sp>
      <p:sp>
        <p:nvSpPr>
          <p:cNvPr id="69" name="Rectangle 85"/>
          <p:cNvSpPr>
            <a:spLocks noChangeArrowheads="1"/>
          </p:cNvSpPr>
          <p:nvPr/>
        </p:nvSpPr>
        <p:spPr bwMode="auto">
          <a:xfrm>
            <a:off x="3138440" y="2968053"/>
            <a:ext cx="2228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 85"/>
          <p:cNvSpPr>
            <a:spLocks noChangeArrowheads="1"/>
          </p:cNvSpPr>
          <p:nvPr/>
        </p:nvSpPr>
        <p:spPr bwMode="auto">
          <a:xfrm>
            <a:off x="8995779" y="2884851"/>
            <a:ext cx="2228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90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767621" y="2858927"/>
            <a:ext cx="3706813" cy="1296988"/>
            <a:chOff x="2054226" y="2381251"/>
            <a:chExt cx="3706813" cy="1296988"/>
          </a:xfrm>
        </p:grpSpPr>
        <p:sp>
          <p:nvSpPr>
            <p:cNvPr id="19476" name="Line 29"/>
            <p:cNvSpPr>
              <a:spLocks noChangeShapeType="1"/>
            </p:cNvSpPr>
            <p:nvPr/>
          </p:nvSpPr>
          <p:spPr bwMode="auto">
            <a:xfrm>
              <a:off x="2711451" y="2427289"/>
              <a:ext cx="2409825" cy="1587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7" name="Line 30"/>
            <p:cNvSpPr>
              <a:spLocks noChangeShapeType="1"/>
            </p:cNvSpPr>
            <p:nvPr/>
          </p:nvSpPr>
          <p:spPr bwMode="auto">
            <a:xfrm>
              <a:off x="2711451" y="2427288"/>
              <a:ext cx="601663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8" name="Line 31"/>
            <p:cNvSpPr>
              <a:spLocks noChangeShapeType="1"/>
            </p:cNvSpPr>
            <p:nvPr/>
          </p:nvSpPr>
          <p:spPr bwMode="auto">
            <a:xfrm flipH="1">
              <a:off x="2108200" y="2427288"/>
              <a:ext cx="603250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9" name="Line 32"/>
            <p:cNvSpPr>
              <a:spLocks noChangeShapeType="1"/>
            </p:cNvSpPr>
            <p:nvPr/>
          </p:nvSpPr>
          <p:spPr bwMode="auto">
            <a:xfrm>
              <a:off x="2108201" y="3632200"/>
              <a:ext cx="1204913" cy="1588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0" name="Line 33"/>
            <p:cNvSpPr>
              <a:spLocks noChangeShapeType="1"/>
            </p:cNvSpPr>
            <p:nvPr/>
          </p:nvSpPr>
          <p:spPr bwMode="auto">
            <a:xfrm>
              <a:off x="3313114" y="3632200"/>
              <a:ext cx="2409825" cy="1588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1" name="Line 34"/>
            <p:cNvSpPr>
              <a:spLocks noChangeShapeType="1"/>
            </p:cNvSpPr>
            <p:nvPr/>
          </p:nvSpPr>
          <p:spPr bwMode="auto">
            <a:xfrm>
              <a:off x="5121276" y="2427288"/>
              <a:ext cx="601663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3" name="Oval 36"/>
            <p:cNvSpPr>
              <a:spLocks noChangeArrowheads="1"/>
            </p:cNvSpPr>
            <p:nvPr/>
          </p:nvSpPr>
          <p:spPr bwMode="auto">
            <a:xfrm>
              <a:off x="2673351" y="238125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484" name="Oval 37"/>
            <p:cNvSpPr>
              <a:spLocks noChangeArrowheads="1"/>
            </p:cNvSpPr>
            <p:nvPr/>
          </p:nvSpPr>
          <p:spPr bwMode="auto">
            <a:xfrm>
              <a:off x="2673351" y="2381251"/>
              <a:ext cx="92075" cy="93663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485" name="Oval 38"/>
            <p:cNvSpPr>
              <a:spLocks noChangeArrowheads="1"/>
            </p:cNvSpPr>
            <p:nvPr/>
          </p:nvSpPr>
          <p:spPr bwMode="auto">
            <a:xfrm>
              <a:off x="2054226" y="3578226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486" name="Oval 39"/>
            <p:cNvSpPr>
              <a:spLocks noChangeArrowheads="1"/>
            </p:cNvSpPr>
            <p:nvPr/>
          </p:nvSpPr>
          <p:spPr bwMode="auto">
            <a:xfrm>
              <a:off x="2054226" y="3578226"/>
              <a:ext cx="92075" cy="92075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487" name="Oval 40"/>
            <p:cNvSpPr>
              <a:spLocks noChangeArrowheads="1"/>
            </p:cNvSpPr>
            <p:nvPr/>
          </p:nvSpPr>
          <p:spPr bwMode="auto">
            <a:xfrm>
              <a:off x="3267076" y="3584576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488" name="Oval 41"/>
            <p:cNvSpPr>
              <a:spLocks noChangeArrowheads="1"/>
            </p:cNvSpPr>
            <p:nvPr/>
          </p:nvSpPr>
          <p:spPr bwMode="auto">
            <a:xfrm>
              <a:off x="3267076" y="3584576"/>
              <a:ext cx="92075" cy="93663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489" name="Oval 42"/>
            <p:cNvSpPr>
              <a:spLocks noChangeArrowheads="1"/>
            </p:cNvSpPr>
            <p:nvPr/>
          </p:nvSpPr>
          <p:spPr bwMode="auto">
            <a:xfrm>
              <a:off x="5668964" y="3586164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490" name="Oval 43"/>
            <p:cNvSpPr>
              <a:spLocks noChangeArrowheads="1"/>
            </p:cNvSpPr>
            <p:nvPr/>
          </p:nvSpPr>
          <p:spPr bwMode="auto">
            <a:xfrm>
              <a:off x="5668964" y="3586164"/>
              <a:ext cx="92075" cy="92075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491" name="Oval 44"/>
            <p:cNvSpPr>
              <a:spLocks noChangeArrowheads="1"/>
            </p:cNvSpPr>
            <p:nvPr/>
          </p:nvSpPr>
          <p:spPr bwMode="auto">
            <a:xfrm>
              <a:off x="5073651" y="2381251"/>
              <a:ext cx="93663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492" name="Freeform 45"/>
            <p:cNvSpPr>
              <a:spLocks/>
            </p:cNvSpPr>
            <p:nvPr/>
          </p:nvSpPr>
          <p:spPr bwMode="auto">
            <a:xfrm>
              <a:off x="5073651" y="2381251"/>
              <a:ext cx="93663" cy="93663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0 h 59"/>
                <a:gd name="T4" fmla="*/ 0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59"/>
                <a:gd name="T17" fmla="*/ 59 w 59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59">
                  <a:moveTo>
                    <a:pt x="59" y="29"/>
                  </a:moveTo>
                  <a:cubicBezTo>
                    <a:pt x="59" y="13"/>
                    <a:pt x="46" y="0"/>
                    <a:pt x="29" y="0"/>
                  </a:cubicBezTo>
                  <a:cubicBezTo>
                    <a:pt x="14" y="0"/>
                    <a:pt x="0" y="13"/>
                    <a:pt x="0" y="29"/>
                  </a:cubicBezTo>
                  <a:cubicBezTo>
                    <a:pt x="0" y="45"/>
                    <a:pt x="14" y="59"/>
                    <a:pt x="29" y="59"/>
                  </a:cubicBezTo>
                  <a:cubicBezTo>
                    <a:pt x="46" y="59"/>
                    <a:pt x="59" y="45"/>
                    <a:pt x="59" y="29"/>
                  </a:cubicBezTo>
                </a:path>
              </a:pathLst>
            </a:cu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97" name="Line 50"/>
          <p:cNvSpPr>
            <a:spLocks noChangeShapeType="1"/>
          </p:cNvSpPr>
          <p:nvPr/>
        </p:nvSpPr>
        <p:spPr bwMode="auto">
          <a:xfrm>
            <a:off x="6326189" y="3638977"/>
            <a:ext cx="733425" cy="1588"/>
          </a:xfrm>
          <a:prstGeom prst="line">
            <a:avLst/>
          </a:prstGeom>
          <a:noFill/>
          <a:ln w="206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98" name="Freeform 51"/>
          <p:cNvSpPr>
            <a:spLocks/>
          </p:cNvSpPr>
          <p:nvPr/>
        </p:nvSpPr>
        <p:spPr bwMode="auto">
          <a:xfrm>
            <a:off x="7043739" y="3575478"/>
            <a:ext cx="187325" cy="125413"/>
          </a:xfrm>
          <a:custGeom>
            <a:avLst/>
            <a:gdLst>
              <a:gd name="T0" fmla="*/ 0 w 118"/>
              <a:gd name="T1" fmla="*/ 0 h 79"/>
              <a:gd name="T2" fmla="*/ 2147483646 w 118"/>
              <a:gd name="T3" fmla="*/ 2147483646 h 79"/>
              <a:gd name="T4" fmla="*/ 0 w 118"/>
              <a:gd name="T5" fmla="*/ 2147483646 h 79"/>
              <a:gd name="T6" fmla="*/ 0 w 118"/>
              <a:gd name="T7" fmla="*/ 0 h 79"/>
              <a:gd name="T8" fmla="*/ 0 60000 65536"/>
              <a:gd name="T9" fmla="*/ 0 60000 65536"/>
              <a:gd name="T10" fmla="*/ 0 60000 65536"/>
              <a:gd name="T11" fmla="*/ 0 60000 65536"/>
              <a:gd name="T12" fmla="*/ 0 w 118"/>
              <a:gd name="T13" fmla="*/ 0 h 79"/>
              <a:gd name="T14" fmla="*/ 118 w 118"/>
              <a:gd name="T15" fmla="*/ 79 h 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8" h="79">
                <a:moveTo>
                  <a:pt x="0" y="0"/>
                </a:moveTo>
                <a:lnTo>
                  <a:pt x="118" y="40"/>
                </a:lnTo>
                <a:lnTo>
                  <a:pt x="0" y="7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99" name="Rectangle 52"/>
          <p:cNvSpPr>
            <a:spLocks noChangeArrowheads="1"/>
          </p:cNvSpPr>
          <p:nvPr/>
        </p:nvSpPr>
        <p:spPr bwMode="auto">
          <a:xfrm>
            <a:off x="6646460" y="2993880"/>
            <a:ext cx="1598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32" name="Rectangle 85"/>
          <p:cNvSpPr>
            <a:spLocks noChangeArrowheads="1"/>
          </p:cNvSpPr>
          <p:nvPr/>
        </p:nvSpPr>
        <p:spPr bwMode="auto">
          <a:xfrm>
            <a:off x="8738880" y="5384238"/>
            <a:ext cx="44403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alt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33" name="Text Box 81"/>
          <p:cNvSpPr txBox="1">
            <a:spLocks noChangeArrowheads="1"/>
          </p:cNvSpPr>
          <p:nvPr/>
        </p:nvSpPr>
        <p:spPr bwMode="auto">
          <a:xfrm>
            <a:off x="2057399" y="63684"/>
            <a:ext cx="8082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Embedding is a function  </a:t>
            </a:r>
            <a:r>
              <a:rPr lang="en-US" altLang="en-US" sz="2800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8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from </a:t>
            </a:r>
            <a:r>
              <a:rPr lang="en-US" altLang="en-US" sz="2800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into </a:t>
            </a:r>
            <a:r>
              <a:rPr lang="en-US" altLang="en-US" sz="2800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8086726" y="2389189"/>
            <a:ext cx="1909763" cy="2501900"/>
            <a:chOff x="8086726" y="2389189"/>
            <a:chExt cx="1909763" cy="2501900"/>
          </a:xfrm>
        </p:grpSpPr>
        <p:sp>
          <p:nvSpPr>
            <p:cNvPr id="19506" name="Line 59"/>
            <p:cNvSpPr>
              <a:spLocks noChangeShapeType="1"/>
            </p:cNvSpPr>
            <p:nvPr/>
          </p:nvSpPr>
          <p:spPr bwMode="auto">
            <a:xfrm flipH="1">
              <a:off x="8134350" y="2435226"/>
              <a:ext cx="903288" cy="12049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7" name="Line 60"/>
            <p:cNvSpPr>
              <a:spLocks noChangeShapeType="1"/>
            </p:cNvSpPr>
            <p:nvPr/>
          </p:nvSpPr>
          <p:spPr bwMode="auto">
            <a:xfrm>
              <a:off x="9037639" y="2435226"/>
              <a:ext cx="1587" cy="12049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8" name="Line 61"/>
            <p:cNvSpPr>
              <a:spLocks noChangeShapeType="1"/>
            </p:cNvSpPr>
            <p:nvPr/>
          </p:nvSpPr>
          <p:spPr bwMode="auto">
            <a:xfrm>
              <a:off x="9037639" y="2435226"/>
              <a:ext cx="904875" cy="12049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9" name="Line 62"/>
            <p:cNvSpPr>
              <a:spLocks noChangeShapeType="1"/>
            </p:cNvSpPr>
            <p:nvPr/>
          </p:nvSpPr>
          <p:spPr bwMode="auto">
            <a:xfrm>
              <a:off x="8134350" y="3640138"/>
              <a:ext cx="1588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0" name="Oval 63"/>
            <p:cNvSpPr>
              <a:spLocks noChangeArrowheads="1"/>
            </p:cNvSpPr>
            <p:nvPr/>
          </p:nvSpPr>
          <p:spPr bwMode="auto">
            <a:xfrm>
              <a:off x="8088314" y="4799014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511" name="Oval 64"/>
            <p:cNvSpPr>
              <a:spLocks noChangeArrowheads="1"/>
            </p:cNvSpPr>
            <p:nvPr/>
          </p:nvSpPr>
          <p:spPr bwMode="auto">
            <a:xfrm>
              <a:off x="8088314" y="4799014"/>
              <a:ext cx="92075" cy="92075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512" name="Oval 65"/>
            <p:cNvSpPr>
              <a:spLocks noChangeArrowheads="1"/>
            </p:cNvSpPr>
            <p:nvPr/>
          </p:nvSpPr>
          <p:spPr bwMode="auto">
            <a:xfrm>
              <a:off x="8086726" y="359410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513" name="Oval 66"/>
            <p:cNvSpPr>
              <a:spLocks noChangeArrowheads="1"/>
            </p:cNvSpPr>
            <p:nvPr/>
          </p:nvSpPr>
          <p:spPr bwMode="auto">
            <a:xfrm>
              <a:off x="8086726" y="3594101"/>
              <a:ext cx="92075" cy="93663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514" name="Oval 67"/>
            <p:cNvSpPr>
              <a:spLocks noChangeArrowheads="1"/>
            </p:cNvSpPr>
            <p:nvPr/>
          </p:nvSpPr>
          <p:spPr bwMode="auto">
            <a:xfrm>
              <a:off x="8993189" y="359410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515" name="Freeform 68"/>
            <p:cNvSpPr>
              <a:spLocks/>
            </p:cNvSpPr>
            <p:nvPr/>
          </p:nvSpPr>
          <p:spPr bwMode="auto">
            <a:xfrm>
              <a:off x="8993189" y="3594101"/>
              <a:ext cx="92075" cy="93663"/>
            </a:xfrm>
            <a:custGeom>
              <a:avLst/>
              <a:gdLst>
                <a:gd name="T0" fmla="*/ 2147483646 w 58"/>
                <a:gd name="T1" fmla="*/ 2147483646 h 59"/>
                <a:gd name="T2" fmla="*/ 2147483646 w 58"/>
                <a:gd name="T3" fmla="*/ 0 h 59"/>
                <a:gd name="T4" fmla="*/ 0 w 58"/>
                <a:gd name="T5" fmla="*/ 2147483646 h 59"/>
                <a:gd name="T6" fmla="*/ 2147483646 w 58"/>
                <a:gd name="T7" fmla="*/ 2147483646 h 59"/>
                <a:gd name="T8" fmla="*/ 2147483646 w 58"/>
                <a:gd name="T9" fmla="*/ 2147483646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59"/>
                <a:gd name="T17" fmla="*/ 58 w 58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59">
                  <a:moveTo>
                    <a:pt x="58" y="29"/>
                  </a:moveTo>
                  <a:cubicBezTo>
                    <a:pt x="58" y="13"/>
                    <a:pt x="45" y="0"/>
                    <a:pt x="28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9"/>
                    <a:pt x="28" y="59"/>
                  </a:cubicBezTo>
                  <a:cubicBezTo>
                    <a:pt x="45" y="59"/>
                    <a:pt x="58" y="45"/>
                    <a:pt x="58" y="29"/>
                  </a:cubicBezTo>
                </a:path>
              </a:pathLst>
            </a:cu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6" name="Oval 69"/>
            <p:cNvSpPr>
              <a:spLocks noChangeArrowheads="1"/>
            </p:cNvSpPr>
            <p:nvPr/>
          </p:nvSpPr>
          <p:spPr bwMode="auto">
            <a:xfrm>
              <a:off x="9904414" y="359410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517" name="Oval 70"/>
            <p:cNvSpPr>
              <a:spLocks noChangeArrowheads="1"/>
            </p:cNvSpPr>
            <p:nvPr/>
          </p:nvSpPr>
          <p:spPr bwMode="auto">
            <a:xfrm>
              <a:off x="9904414" y="3594101"/>
              <a:ext cx="92075" cy="93663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518" name="Oval 71"/>
            <p:cNvSpPr>
              <a:spLocks noChangeArrowheads="1"/>
            </p:cNvSpPr>
            <p:nvPr/>
          </p:nvSpPr>
          <p:spPr bwMode="auto">
            <a:xfrm>
              <a:off x="8991601" y="2389189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519" name="Oval 72"/>
            <p:cNvSpPr>
              <a:spLocks noChangeArrowheads="1"/>
            </p:cNvSpPr>
            <p:nvPr/>
          </p:nvSpPr>
          <p:spPr bwMode="auto">
            <a:xfrm>
              <a:off x="8991601" y="2389189"/>
              <a:ext cx="92075" cy="92075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83" name="Line 62"/>
            <p:cNvSpPr>
              <a:spLocks noChangeShapeType="1"/>
            </p:cNvSpPr>
            <p:nvPr/>
          </p:nvSpPr>
          <p:spPr bwMode="auto">
            <a:xfrm flipH="1">
              <a:off x="8142697" y="3632200"/>
              <a:ext cx="906051" cy="1212850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Line 62"/>
            <p:cNvSpPr>
              <a:spLocks noChangeShapeType="1"/>
            </p:cNvSpPr>
            <p:nvPr/>
          </p:nvSpPr>
          <p:spPr bwMode="auto">
            <a:xfrm flipV="1">
              <a:off x="9064625" y="3631187"/>
              <a:ext cx="918651" cy="10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Line 62"/>
            <p:cNvSpPr>
              <a:spLocks noChangeShapeType="1"/>
            </p:cNvSpPr>
            <p:nvPr/>
          </p:nvSpPr>
          <p:spPr bwMode="auto">
            <a:xfrm flipH="1">
              <a:off x="8142698" y="3632200"/>
              <a:ext cx="1821772" cy="1222686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7" name="Rectangle 85"/>
          <p:cNvSpPr>
            <a:spLocks noChangeArrowheads="1"/>
          </p:cNvSpPr>
          <p:nvPr/>
        </p:nvSpPr>
        <p:spPr bwMode="auto">
          <a:xfrm>
            <a:off x="3309331" y="5345566"/>
            <a:ext cx="44403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1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Box 81"/>
          <p:cNvSpPr txBox="1">
            <a:spLocks noChangeArrowheads="1"/>
          </p:cNvSpPr>
          <p:nvPr/>
        </p:nvSpPr>
        <p:spPr bwMode="auto">
          <a:xfrm>
            <a:off x="2057399" y="63684"/>
            <a:ext cx="8082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 of the dilation</a:t>
            </a:r>
            <a:endParaRPr lang="en-US" altLang="en-US" sz="2800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1262652" y="-70853"/>
            <a:ext cx="8666475" cy="3625532"/>
            <a:chOff x="1753970" y="2208334"/>
            <a:chExt cx="8666475" cy="3625532"/>
          </a:xfrm>
        </p:grpSpPr>
        <p:grpSp>
          <p:nvGrpSpPr>
            <p:cNvPr id="78" name="Group 77"/>
            <p:cNvGrpSpPr/>
            <p:nvPr/>
          </p:nvGrpSpPr>
          <p:grpSpPr>
            <a:xfrm>
              <a:off x="1767621" y="3445783"/>
              <a:ext cx="3706813" cy="1296988"/>
              <a:chOff x="2054226" y="2381251"/>
              <a:chExt cx="3706813" cy="1296988"/>
            </a:xfrm>
          </p:grpSpPr>
          <p:sp>
            <p:nvSpPr>
              <p:cNvPr id="129" name="Line 29"/>
              <p:cNvSpPr>
                <a:spLocks noChangeShapeType="1"/>
              </p:cNvSpPr>
              <p:nvPr/>
            </p:nvSpPr>
            <p:spPr bwMode="auto">
              <a:xfrm>
                <a:off x="2711451" y="2427289"/>
                <a:ext cx="2409825" cy="1587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Line 30"/>
              <p:cNvSpPr>
                <a:spLocks noChangeShapeType="1"/>
              </p:cNvSpPr>
              <p:nvPr/>
            </p:nvSpPr>
            <p:spPr bwMode="auto">
              <a:xfrm>
                <a:off x="2711451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1" name="Line 31"/>
              <p:cNvSpPr>
                <a:spLocks noChangeShapeType="1"/>
              </p:cNvSpPr>
              <p:nvPr/>
            </p:nvSpPr>
            <p:spPr bwMode="auto">
              <a:xfrm flipH="1">
                <a:off x="2108200" y="2427288"/>
                <a:ext cx="603250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2" name="Line 32"/>
              <p:cNvSpPr>
                <a:spLocks noChangeShapeType="1"/>
              </p:cNvSpPr>
              <p:nvPr/>
            </p:nvSpPr>
            <p:spPr bwMode="auto">
              <a:xfrm>
                <a:off x="2108201" y="3632200"/>
                <a:ext cx="1204913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" name="Line 33"/>
              <p:cNvSpPr>
                <a:spLocks noChangeShapeType="1"/>
              </p:cNvSpPr>
              <p:nvPr/>
            </p:nvSpPr>
            <p:spPr bwMode="auto">
              <a:xfrm>
                <a:off x="3313114" y="3632200"/>
                <a:ext cx="2409825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Line 34"/>
              <p:cNvSpPr>
                <a:spLocks noChangeShapeType="1"/>
              </p:cNvSpPr>
              <p:nvPr/>
            </p:nvSpPr>
            <p:spPr bwMode="auto">
              <a:xfrm>
                <a:off x="5121276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5" name="Oval 36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6" name="Oval 37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7" name="Oval 38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8" name="Oval 39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9" name="Oval 40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Oval 41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Oval 42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Oval 43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Oval 44"/>
              <p:cNvSpPr>
                <a:spLocks noChangeArrowheads="1"/>
              </p:cNvSpPr>
              <p:nvPr/>
            </p:nvSpPr>
            <p:spPr bwMode="auto">
              <a:xfrm>
                <a:off x="5073651" y="2381251"/>
                <a:ext cx="93663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Freeform 45"/>
              <p:cNvSpPr>
                <a:spLocks/>
              </p:cNvSpPr>
              <p:nvPr/>
            </p:nvSpPr>
            <p:spPr bwMode="auto">
              <a:xfrm>
                <a:off x="5073651" y="2381251"/>
                <a:ext cx="93663" cy="93663"/>
              </a:xfrm>
              <a:custGeom>
                <a:avLst/>
                <a:gdLst>
                  <a:gd name="T0" fmla="*/ 2147483646 w 59"/>
                  <a:gd name="T1" fmla="*/ 2147483646 h 59"/>
                  <a:gd name="T2" fmla="*/ 2147483646 w 59"/>
                  <a:gd name="T3" fmla="*/ 0 h 59"/>
                  <a:gd name="T4" fmla="*/ 0 w 59"/>
                  <a:gd name="T5" fmla="*/ 2147483646 h 59"/>
                  <a:gd name="T6" fmla="*/ 2147483646 w 59"/>
                  <a:gd name="T7" fmla="*/ 2147483646 h 59"/>
                  <a:gd name="T8" fmla="*/ 2147483646 w 59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9"/>
                  <a:gd name="T16" fmla="*/ 0 h 59"/>
                  <a:gd name="T17" fmla="*/ 59 w 59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9" h="59">
                    <a:moveTo>
                      <a:pt x="59" y="29"/>
                    </a:moveTo>
                    <a:cubicBezTo>
                      <a:pt x="59" y="13"/>
                      <a:pt x="46" y="0"/>
                      <a:pt x="29" y="0"/>
                    </a:cubicBezTo>
                    <a:cubicBezTo>
                      <a:pt x="14" y="0"/>
                      <a:pt x="0" y="13"/>
                      <a:pt x="0" y="29"/>
                    </a:cubicBezTo>
                    <a:cubicBezTo>
                      <a:pt x="0" y="45"/>
                      <a:pt x="14" y="59"/>
                      <a:pt x="29" y="59"/>
                    </a:cubicBezTo>
                    <a:cubicBezTo>
                      <a:pt x="46" y="59"/>
                      <a:pt x="59" y="45"/>
                      <a:pt x="59" y="29"/>
                    </a:cubicBezTo>
                  </a:path>
                </a:pathLst>
              </a:cu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9" name="Line 50"/>
            <p:cNvSpPr>
              <a:spLocks noChangeShapeType="1"/>
            </p:cNvSpPr>
            <p:nvPr/>
          </p:nvSpPr>
          <p:spPr bwMode="auto">
            <a:xfrm>
              <a:off x="6326189" y="4225833"/>
              <a:ext cx="733425" cy="1588"/>
            </a:xfrm>
            <a:prstGeom prst="line">
              <a:avLst/>
            </a:prstGeom>
            <a:noFill/>
            <a:ln w="20638" cap="rnd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dirty="0"/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8086726" y="2976045"/>
              <a:ext cx="1909763" cy="2501900"/>
              <a:chOff x="8086726" y="2389189"/>
              <a:chExt cx="1909763" cy="2501900"/>
            </a:xfrm>
          </p:grpSpPr>
          <p:sp>
            <p:nvSpPr>
              <p:cNvPr id="112" name="Line 59"/>
              <p:cNvSpPr>
                <a:spLocks noChangeShapeType="1"/>
              </p:cNvSpPr>
              <p:nvPr/>
            </p:nvSpPr>
            <p:spPr bwMode="auto">
              <a:xfrm flipH="1">
                <a:off x="8134350" y="2435226"/>
                <a:ext cx="903288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Line 60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1587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Line 61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904875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5" name="Line 62"/>
              <p:cNvSpPr>
                <a:spLocks noChangeShapeType="1"/>
              </p:cNvSpPr>
              <p:nvPr/>
            </p:nvSpPr>
            <p:spPr bwMode="auto">
              <a:xfrm>
                <a:off x="8134350" y="3640138"/>
                <a:ext cx="1588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Oval 63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Oval 64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Oval 65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Oval 66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0" name="Oval 67"/>
              <p:cNvSpPr>
                <a:spLocks noChangeArrowheads="1"/>
              </p:cNvSpPr>
              <p:nvPr/>
            </p:nvSpPr>
            <p:spPr bwMode="auto">
              <a:xfrm>
                <a:off x="8993189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Freeform 68"/>
              <p:cNvSpPr>
                <a:spLocks/>
              </p:cNvSpPr>
              <p:nvPr/>
            </p:nvSpPr>
            <p:spPr bwMode="auto">
              <a:xfrm>
                <a:off x="8993189" y="3594101"/>
                <a:ext cx="92075" cy="93663"/>
              </a:xfrm>
              <a:custGeom>
                <a:avLst/>
                <a:gdLst>
                  <a:gd name="T0" fmla="*/ 2147483646 w 58"/>
                  <a:gd name="T1" fmla="*/ 2147483646 h 59"/>
                  <a:gd name="T2" fmla="*/ 2147483646 w 58"/>
                  <a:gd name="T3" fmla="*/ 0 h 59"/>
                  <a:gd name="T4" fmla="*/ 0 w 58"/>
                  <a:gd name="T5" fmla="*/ 2147483646 h 59"/>
                  <a:gd name="T6" fmla="*/ 2147483646 w 58"/>
                  <a:gd name="T7" fmla="*/ 2147483646 h 59"/>
                  <a:gd name="T8" fmla="*/ 2147483646 w 58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9"/>
                  <a:gd name="T17" fmla="*/ 58 w 58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9">
                    <a:moveTo>
                      <a:pt x="58" y="29"/>
                    </a:moveTo>
                    <a:cubicBezTo>
                      <a:pt x="58" y="13"/>
                      <a:pt x="45" y="0"/>
                      <a:pt x="28" y="0"/>
                    </a:cubicBezTo>
                    <a:cubicBezTo>
                      <a:pt x="13" y="0"/>
                      <a:pt x="0" y="13"/>
                      <a:pt x="0" y="29"/>
                    </a:cubicBezTo>
                    <a:cubicBezTo>
                      <a:pt x="0" y="45"/>
                      <a:pt x="13" y="59"/>
                      <a:pt x="28" y="59"/>
                    </a:cubicBezTo>
                    <a:cubicBezTo>
                      <a:pt x="45" y="59"/>
                      <a:pt x="58" y="45"/>
                      <a:pt x="58" y="29"/>
                    </a:cubicBezTo>
                  </a:path>
                </a:pathLst>
              </a:cu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Oval 69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Oval 70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Oval 71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5" name="Oval 72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6" name="Line 62"/>
              <p:cNvSpPr>
                <a:spLocks noChangeShapeType="1"/>
              </p:cNvSpPr>
              <p:nvPr/>
            </p:nvSpPr>
            <p:spPr bwMode="auto">
              <a:xfrm flipH="1">
                <a:off x="8142697" y="3632200"/>
                <a:ext cx="906051" cy="1212850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7" name="Line 62"/>
              <p:cNvSpPr>
                <a:spLocks noChangeShapeType="1"/>
              </p:cNvSpPr>
              <p:nvPr/>
            </p:nvSpPr>
            <p:spPr bwMode="auto">
              <a:xfrm flipV="1">
                <a:off x="9064625" y="3631187"/>
                <a:ext cx="918651" cy="10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Line 62"/>
              <p:cNvSpPr>
                <a:spLocks noChangeShapeType="1"/>
              </p:cNvSpPr>
              <p:nvPr/>
            </p:nvSpPr>
            <p:spPr bwMode="auto">
              <a:xfrm flipH="1">
                <a:off x="8142698" y="3632200"/>
                <a:ext cx="1821772" cy="1222686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6" name="Rectangle 35"/>
            <p:cNvSpPr>
              <a:spLocks noChangeArrowheads="1"/>
            </p:cNvSpPr>
            <p:nvPr/>
          </p:nvSpPr>
          <p:spPr bwMode="auto">
            <a:xfrm>
              <a:off x="5371883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Rectangle 46"/>
            <p:cNvSpPr>
              <a:spLocks noChangeArrowheads="1"/>
            </p:cNvSpPr>
            <p:nvPr/>
          </p:nvSpPr>
          <p:spPr bwMode="auto">
            <a:xfrm>
              <a:off x="295412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Rectangle 47"/>
            <p:cNvSpPr>
              <a:spLocks noChangeArrowheads="1"/>
            </p:cNvSpPr>
            <p:nvPr/>
          </p:nvSpPr>
          <p:spPr bwMode="auto">
            <a:xfrm>
              <a:off x="175397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Rectangle 48"/>
            <p:cNvSpPr>
              <a:spLocks noChangeArrowheads="1"/>
            </p:cNvSpPr>
            <p:nvPr/>
          </p:nvSpPr>
          <p:spPr bwMode="auto">
            <a:xfrm>
              <a:off x="2346108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Rectangle 49"/>
            <p:cNvSpPr>
              <a:spLocks noChangeArrowheads="1"/>
            </p:cNvSpPr>
            <p:nvPr/>
          </p:nvSpPr>
          <p:spPr bwMode="auto">
            <a:xfrm>
              <a:off x="4763870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Rectangle 58"/>
            <p:cNvSpPr>
              <a:spLocks noChangeArrowheads="1"/>
            </p:cNvSpPr>
            <p:nvPr/>
          </p:nvSpPr>
          <p:spPr bwMode="auto">
            <a:xfrm>
              <a:off x="8948738" y="22083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Rectangle 73"/>
            <p:cNvSpPr>
              <a:spLocks noChangeArrowheads="1"/>
            </p:cNvSpPr>
            <p:nvPr/>
          </p:nvSpPr>
          <p:spPr bwMode="auto">
            <a:xfrm>
              <a:off x="10266557" y="4042625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Rectangle 74"/>
            <p:cNvSpPr>
              <a:spLocks noChangeArrowheads="1"/>
            </p:cNvSpPr>
            <p:nvPr/>
          </p:nvSpPr>
          <p:spPr bwMode="auto">
            <a:xfrm>
              <a:off x="7662097" y="40404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Rectangle 75"/>
            <p:cNvSpPr>
              <a:spLocks noChangeArrowheads="1"/>
            </p:cNvSpPr>
            <p:nvPr/>
          </p:nvSpPr>
          <p:spPr bwMode="auto">
            <a:xfrm>
              <a:off x="8733236" y="40131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Rectangle 76"/>
            <p:cNvSpPr>
              <a:spLocks noChangeArrowheads="1"/>
            </p:cNvSpPr>
            <p:nvPr/>
          </p:nvSpPr>
          <p:spPr bwMode="auto">
            <a:xfrm>
              <a:off x="8019173" y="54645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8040080" y="2852386"/>
              <a:ext cx="1995117" cy="1292368"/>
              <a:chOff x="8040080" y="2265530"/>
              <a:chExt cx="1995117" cy="1292368"/>
            </a:xfrm>
          </p:grpSpPr>
          <p:sp>
            <p:nvSpPr>
              <p:cNvPr id="110" name="Line 81"/>
              <p:cNvSpPr>
                <a:spLocks noChangeShapeType="1"/>
              </p:cNvSpPr>
              <p:nvPr/>
            </p:nvSpPr>
            <p:spPr bwMode="auto">
              <a:xfrm flipV="1">
                <a:off x="8040080" y="2265530"/>
                <a:ext cx="1006353" cy="1292368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Line 82"/>
              <p:cNvSpPr>
                <a:spLocks noChangeShapeType="1"/>
              </p:cNvSpPr>
              <p:nvPr/>
            </p:nvSpPr>
            <p:spPr bwMode="auto">
              <a:xfrm>
                <a:off x="9061347" y="2265531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8273071" y="3298083"/>
              <a:ext cx="694719" cy="919961"/>
              <a:chOff x="8273071" y="2711227"/>
              <a:chExt cx="694719" cy="919961"/>
            </a:xfrm>
          </p:grpSpPr>
          <p:sp>
            <p:nvSpPr>
              <p:cNvPr id="108" name="Line 83"/>
              <p:cNvSpPr>
                <a:spLocks noChangeShapeType="1"/>
              </p:cNvSpPr>
              <p:nvPr/>
            </p:nvSpPr>
            <p:spPr bwMode="auto">
              <a:xfrm flipH="1">
                <a:off x="8943336" y="2711227"/>
                <a:ext cx="24454" cy="88827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Line 83"/>
              <p:cNvSpPr>
                <a:spLocks noChangeShapeType="1"/>
              </p:cNvSpPr>
              <p:nvPr/>
            </p:nvSpPr>
            <p:spPr bwMode="auto">
              <a:xfrm flipH="1">
                <a:off x="8273071" y="2711228"/>
                <a:ext cx="694718" cy="919960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9" name="Line 60"/>
            <p:cNvSpPr>
              <a:spLocks noChangeShapeType="1"/>
            </p:cNvSpPr>
            <p:nvPr/>
          </p:nvSpPr>
          <p:spPr bwMode="auto">
            <a:xfrm flipH="1">
              <a:off x="9106562" y="3160835"/>
              <a:ext cx="1590" cy="990600"/>
            </a:xfrm>
            <a:prstGeom prst="line">
              <a:avLst/>
            </a:prstGeom>
            <a:noFill/>
            <a:ln w="28575" cap="rnd">
              <a:solidFill>
                <a:srgbClr val="00FF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83"/>
            <p:cNvSpPr>
              <a:spLocks noChangeShapeType="1"/>
            </p:cNvSpPr>
            <p:nvPr/>
          </p:nvSpPr>
          <p:spPr bwMode="auto">
            <a:xfrm flipV="1">
              <a:off x="7847945" y="2578515"/>
              <a:ext cx="1213401" cy="151062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83"/>
            <p:cNvSpPr>
              <a:spLocks noChangeShapeType="1"/>
            </p:cNvSpPr>
            <p:nvPr/>
          </p:nvSpPr>
          <p:spPr bwMode="auto">
            <a:xfrm>
              <a:off x="7830035" y="4097129"/>
              <a:ext cx="85671" cy="1340109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83"/>
            <p:cNvSpPr>
              <a:spLocks noChangeShapeType="1"/>
            </p:cNvSpPr>
            <p:nvPr/>
          </p:nvSpPr>
          <p:spPr bwMode="auto">
            <a:xfrm flipH="1">
              <a:off x="8003031" y="2870537"/>
              <a:ext cx="927320" cy="1226592"/>
            </a:xfrm>
            <a:prstGeom prst="line">
              <a:avLst/>
            </a:prstGeom>
            <a:noFill/>
            <a:ln w="28575" cap="rnd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8267332" y="2911483"/>
              <a:ext cx="1939202" cy="2583788"/>
              <a:chOff x="8267332" y="2324627"/>
              <a:chExt cx="1939202" cy="2583788"/>
            </a:xfrm>
          </p:grpSpPr>
          <p:sp>
            <p:nvSpPr>
              <p:cNvPr id="106" name="Line 81"/>
              <p:cNvSpPr>
                <a:spLocks noChangeShapeType="1"/>
              </p:cNvSpPr>
              <p:nvPr/>
            </p:nvSpPr>
            <p:spPr bwMode="auto">
              <a:xfrm flipV="1">
                <a:off x="8267332" y="3610912"/>
                <a:ext cx="1939202" cy="1297503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Line 82"/>
              <p:cNvSpPr>
                <a:spLocks noChangeShapeType="1"/>
              </p:cNvSpPr>
              <p:nvPr/>
            </p:nvSpPr>
            <p:spPr bwMode="auto">
              <a:xfrm>
                <a:off x="9216432" y="2324627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4" name="Rectangle 103"/>
            <p:cNvSpPr/>
            <p:nvPr/>
          </p:nvSpPr>
          <p:spPr>
            <a:xfrm>
              <a:off x="6570552" y="3762950"/>
              <a:ext cx="3465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400" dirty="0"/>
            </a:p>
          </p:txBody>
        </p:sp>
        <p:sp>
          <p:nvSpPr>
            <p:cNvPr id="105" name="Line 83"/>
            <p:cNvSpPr>
              <a:spLocks noChangeShapeType="1"/>
            </p:cNvSpPr>
            <p:nvPr/>
          </p:nvSpPr>
          <p:spPr bwMode="auto">
            <a:xfrm>
              <a:off x="9037638" y="2579528"/>
              <a:ext cx="1212195" cy="154581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5" name="Rectangle 144"/>
          <p:cNvSpPr/>
          <p:nvPr/>
        </p:nvSpPr>
        <p:spPr>
          <a:xfrm>
            <a:off x="9561912" y="2653740"/>
            <a:ext cx="1955985" cy="3600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(1,3) = 2;  </a:t>
            </a: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(1,5)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(2,3)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(2,4)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(2,5)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1; </a:t>
            </a: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(3,5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220905" y="6247021"/>
            <a:ext cx="2720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 of dilation = 11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8944122" y="6331181"/>
            <a:ext cx="31147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 of congestion = 11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95439" y="3149345"/>
            <a:ext cx="1786066" cy="3077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(1,2) = 2;  </a:t>
            </a: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(1,3)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(2,5)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(3,4)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2;  </a:t>
            </a: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(4,5)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2;  </a:t>
            </a:r>
          </a:p>
        </p:txBody>
      </p:sp>
    </p:spTree>
    <p:extLst>
      <p:ext uri="{BB962C8B-B14F-4D97-AF65-F5344CB8AC3E}">
        <p14:creationId xmlns:p14="http://schemas.microsoft.com/office/powerpoint/2010/main" val="7195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Box 81"/>
          <p:cNvSpPr txBox="1">
            <a:spLocks noChangeArrowheads="1"/>
          </p:cNvSpPr>
          <p:nvPr/>
        </p:nvSpPr>
        <p:spPr bwMode="auto">
          <a:xfrm>
            <a:off x="2057399" y="63684"/>
            <a:ext cx="8082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 of the dilation</a:t>
            </a:r>
            <a:endParaRPr lang="en-US" altLang="en-US" sz="2800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1262652" y="-70853"/>
            <a:ext cx="8666475" cy="3625532"/>
            <a:chOff x="1753970" y="2208334"/>
            <a:chExt cx="8666475" cy="3625532"/>
          </a:xfrm>
        </p:grpSpPr>
        <p:grpSp>
          <p:nvGrpSpPr>
            <p:cNvPr id="78" name="Group 77"/>
            <p:cNvGrpSpPr/>
            <p:nvPr/>
          </p:nvGrpSpPr>
          <p:grpSpPr>
            <a:xfrm>
              <a:off x="1767621" y="3445783"/>
              <a:ext cx="3706813" cy="1296988"/>
              <a:chOff x="2054226" y="2381251"/>
              <a:chExt cx="3706813" cy="1296988"/>
            </a:xfrm>
          </p:grpSpPr>
          <p:sp>
            <p:nvSpPr>
              <p:cNvPr id="129" name="Line 29"/>
              <p:cNvSpPr>
                <a:spLocks noChangeShapeType="1"/>
              </p:cNvSpPr>
              <p:nvPr/>
            </p:nvSpPr>
            <p:spPr bwMode="auto">
              <a:xfrm>
                <a:off x="2711451" y="2427289"/>
                <a:ext cx="2409825" cy="1587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Line 30"/>
              <p:cNvSpPr>
                <a:spLocks noChangeShapeType="1"/>
              </p:cNvSpPr>
              <p:nvPr/>
            </p:nvSpPr>
            <p:spPr bwMode="auto">
              <a:xfrm>
                <a:off x="2711451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1" name="Line 31"/>
              <p:cNvSpPr>
                <a:spLocks noChangeShapeType="1"/>
              </p:cNvSpPr>
              <p:nvPr/>
            </p:nvSpPr>
            <p:spPr bwMode="auto">
              <a:xfrm flipH="1">
                <a:off x="2108200" y="2427288"/>
                <a:ext cx="603250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2" name="Line 32"/>
              <p:cNvSpPr>
                <a:spLocks noChangeShapeType="1"/>
              </p:cNvSpPr>
              <p:nvPr/>
            </p:nvSpPr>
            <p:spPr bwMode="auto">
              <a:xfrm>
                <a:off x="2108201" y="3632200"/>
                <a:ext cx="1204913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" name="Line 33"/>
              <p:cNvSpPr>
                <a:spLocks noChangeShapeType="1"/>
              </p:cNvSpPr>
              <p:nvPr/>
            </p:nvSpPr>
            <p:spPr bwMode="auto">
              <a:xfrm>
                <a:off x="3313114" y="3632200"/>
                <a:ext cx="2409825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Line 34"/>
              <p:cNvSpPr>
                <a:spLocks noChangeShapeType="1"/>
              </p:cNvSpPr>
              <p:nvPr/>
            </p:nvSpPr>
            <p:spPr bwMode="auto">
              <a:xfrm>
                <a:off x="5121276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5" name="Oval 36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6" name="Oval 37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7" name="Oval 38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8" name="Oval 39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9" name="Oval 40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Oval 41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Oval 42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Oval 43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Oval 44"/>
              <p:cNvSpPr>
                <a:spLocks noChangeArrowheads="1"/>
              </p:cNvSpPr>
              <p:nvPr/>
            </p:nvSpPr>
            <p:spPr bwMode="auto">
              <a:xfrm>
                <a:off x="5073651" y="2381251"/>
                <a:ext cx="93663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Freeform 45"/>
              <p:cNvSpPr>
                <a:spLocks/>
              </p:cNvSpPr>
              <p:nvPr/>
            </p:nvSpPr>
            <p:spPr bwMode="auto">
              <a:xfrm>
                <a:off x="5073651" y="2381251"/>
                <a:ext cx="93663" cy="93663"/>
              </a:xfrm>
              <a:custGeom>
                <a:avLst/>
                <a:gdLst>
                  <a:gd name="T0" fmla="*/ 2147483646 w 59"/>
                  <a:gd name="T1" fmla="*/ 2147483646 h 59"/>
                  <a:gd name="T2" fmla="*/ 2147483646 w 59"/>
                  <a:gd name="T3" fmla="*/ 0 h 59"/>
                  <a:gd name="T4" fmla="*/ 0 w 59"/>
                  <a:gd name="T5" fmla="*/ 2147483646 h 59"/>
                  <a:gd name="T6" fmla="*/ 2147483646 w 59"/>
                  <a:gd name="T7" fmla="*/ 2147483646 h 59"/>
                  <a:gd name="T8" fmla="*/ 2147483646 w 59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9"/>
                  <a:gd name="T16" fmla="*/ 0 h 59"/>
                  <a:gd name="T17" fmla="*/ 59 w 59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9" h="59">
                    <a:moveTo>
                      <a:pt x="59" y="29"/>
                    </a:moveTo>
                    <a:cubicBezTo>
                      <a:pt x="59" y="13"/>
                      <a:pt x="46" y="0"/>
                      <a:pt x="29" y="0"/>
                    </a:cubicBezTo>
                    <a:cubicBezTo>
                      <a:pt x="14" y="0"/>
                      <a:pt x="0" y="13"/>
                      <a:pt x="0" y="29"/>
                    </a:cubicBezTo>
                    <a:cubicBezTo>
                      <a:pt x="0" y="45"/>
                      <a:pt x="14" y="59"/>
                      <a:pt x="29" y="59"/>
                    </a:cubicBezTo>
                    <a:cubicBezTo>
                      <a:pt x="46" y="59"/>
                      <a:pt x="59" y="45"/>
                      <a:pt x="59" y="29"/>
                    </a:cubicBezTo>
                  </a:path>
                </a:pathLst>
              </a:cu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9" name="Line 50"/>
            <p:cNvSpPr>
              <a:spLocks noChangeShapeType="1"/>
            </p:cNvSpPr>
            <p:nvPr/>
          </p:nvSpPr>
          <p:spPr bwMode="auto">
            <a:xfrm>
              <a:off x="6326189" y="4225833"/>
              <a:ext cx="733425" cy="1588"/>
            </a:xfrm>
            <a:prstGeom prst="line">
              <a:avLst/>
            </a:prstGeom>
            <a:noFill/>
            <a:ln w="20638" cap="rnd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dirty="0"/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8086726" y="2976045"/>
              <a:ext cx="1909763" cy="2501900"/>
              <a:chOff x="8086726" y="2389189"/>
              <a:chExt cx="1909763" cy="2501900"/>
            </a:xfrm>
          </p:grpSpPr>
          <p:sp>
            <p:nvSpPr>
              <p:cNvPr id="112" name="Line 59"/>
              <p:cNvSpPr>
                <a:spLocks noChangeShapeType="1"/>
              </p:cNvSpPr>
              <p:nvPr/>
            </p:nvSpPr>
            <p:spPr bwMode="auto">
              <a:xfrm flipH="1">
                <a:off x="8134350" y="2435226"/>
                <a:ext cx="903288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Line 60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1587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Line 61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904875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5" name="Line 62"/>
              <p:cNvSpPr>
                <a:spLocks noChangeShapeType="1"/>
              </p:cNvSpPr>
              <p:nvPr/>
            </p:nvSpPr>
            <p:spPr bwMode="auto">
              <a:xfrm>
                <a:off x="8134350" y="3640138"/>
                <a:ext cx="1588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Oval 63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Oval 64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Oval 65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Oval 66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0" name="Oval 67"/>
              <p:cNvSpPr>
                <a:spLocks noChangeArrowheads="1"/>
              </p:cNvSpPr>
              <p:nvPr/>
            </p:nvSpPr>
            <p:spPr bwMode="auto">
              <a:xfrm>
                <a:off x="8993189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Freeform 68"/>
              <p:cNvSpPr>
                <a:spLocks/>
              </p:cNvSpPr>
              <p:nvPr/>
            </p:nvSpPr>
            <p:spPr bwMode="auto">
              <a:xfrm>
                <a:off x="8993189" y="3594101"/>
                <a:ext cx="92075" cy="93663"/>
              </a:xfrm>
              <a:custGeom>
                <a:avLst/>
                <a:gdLst>
                  <a:gd name="T0" fmla="*/ 2147483646 w 58"/>
                  <a:gd name="T1" fmla="*/ 2147483646 h 59"/>
                  <a:gd name="T2" fmla="*/ 2147483646 w 58"/>
                  <a:gd name="T3" fmla="*/ 0 h 59"/>
                  <a:gd name="T4" fmla="*/ 0 w 58"/>
                  <a:gd name="T5" fmla="*/ 2147483646 h 59"/>
                  <a:gd name="T6" fmla="*/ 2147483646 w 58"/>
                  <a:gd name="T7" fmla="*/ 2147483646 h 59"/>
                  <a:gd name="T8" fmla="*/ 2147483646 w 58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9"/>
                  <a:gd name="T17" fmla="*/ 58 w 58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9">
                    <a:moveTo>
                      <a:pt x="58" y="29"/>
                    </a:moveTo>
                    <a:cubicBezTo>
                      <a:pt x="58" y="13"/>
                      <a:pt x="45" y="0"/>
                      <a:pt x="28" y="0"/>
                    </a:cubicBezTo>
                    <a:cubicBezTo>
                      <a:pt x="13" y="0"/>
                      <a:pt x="0" y="13"/>
                      <a:pt x="0" y="29"/>
                    </a:cubicBezTo>
                    <a:cubicBezTo>
                      <a:pt x="0" y="45"/>
                      <a:pt x="13" y="59"/>
                      <a:pt x="28" y="59"/>
                    </a:cubicBezTo>
                    <a:cubicBezTo>
                      <a:pt x="45" y="59"/>
                      <a:pt x="58" y="45"/>
                      <a:pt x="58" y="29"/>
                    </a:cubicBezTo>
                  </a:path>
                </a:pathLst>
              </a:cu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Oval 69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Oval 70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Oval 71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5" name="Oval 72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6" name="Line 62"/>
              <p:cNvSpPr>
                <a:spLocks noChangeShapeType="1"/>
              </p:cNvSpPr>
              <p:nvPr/>
            </p:nvSpPr>
            <p:spPr bwMode="auto">
              <a:xfrm flipH="1">
                <a:off x="8142697" y="3632200"/>
                <a:ext cx="906051" cy="1212850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7" name="Line 62"/>
              <p:cNvSpPr>
                <a:spLocks noChangeShapeType="1"/>
              </p:cNvSpPr>
              <p:nvPr/>
            </p:nvSpPr>
            <p:spPr bwMode="auto">
              <a:xfrm flipV="1">
                <a:off x="9064625" y="3631187"/>
                <a:ext cx="918651" cy="10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Line 62"/>
              <p:cNvSpPr>
                <a:spLocks noChangeShapeType="1"/>
              </p:cNvSpPr>
              <p:nvPr/>
            </p:nvSpPr>
            <p:spPr bwMode="auto">
              <a:xfrm flipH="1">
                <a:off x="8142698" y="3632200"/>
                <a:ext cx="1821772" cy="1222686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6" name="Rectangle 35"/>
            <p:cNvSpPr>
              <a:spLocks noChangeArrowheads="1"/>
            </p:cNvSpPr>
            <p:nvPr/>
          </p:nvSpPr>
          <p:spPr bwMode="auto">
            <a:xfrm>
              <a:off x="5371883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Rectangle 46"/>
            <p:cNvSpPr>
              <a:spLocks noChangeArrowheads="1"/>
            </p:cNvSpPr>
            <p:nvPr/>
          </p:nvSpPr>
          <p:spPr bwMode="auto">
            <a:xfrm>
              <a:off x="295412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Rectangle 47"/>
            <p:cNvSpPr>
              <a:spLocks noChangeArrowheads="1"/>
            </p:cNvSpPr>
            <p:nvPr/>
          </p:nvSpPr>
          <p:spPr bwMode="auto">
            <a:xfrm>
              <a:off x="175397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Rectangle 48"/>
            <p:cNvSpPr>
              <a:spLocks noChangeArrowheads="1"/>
            </p:cNvSpPr>
            <p:nvPr/>
          </p:nvSpPr>
          <p:spPr bwMode="auto">
            <a:xfrm>
              <a:off x="2346108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Rectangle 49"/>
            <p:cNvSpPr>
              <a:spLocks noChangeArrowheads="1"/>
            </p:cNvSpPr>
            <p:nvPr/>
          </p:nvSpPr>
          <p:spPr bwMode="auto">
            <a:xfrm>
              <a:off x="4763870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Rectangle 58"/>
            <p:cNvSpPr>
              <a:spLocks noChangeArrowheads="1"/>
            </p:cNvSpPr>
            <p:nvPr/>
          </p:nvSpPr>
          <p:spPr bwMode="auto">
            <a:xfrm>
              <a:off x="8948738" y="22083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Rectangle 73"/>
            <p:cNvSpPr>
              <a:spLocks noChangeArrowheads="1"/>
            </p:cNvSpPr>
            <p:nvPr/>
          </p:nvSpPr>
          <p:spPr bwMode="auto">
            <a:xfrm>
              <a:off x="10266557" y="4042625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Rectangle 74"/>
            <p:cNvSpPr>
              <a:spLocks noChangeArrowheads="1"/>
            </p:cNvSpPr>
            <p:nvPr/>
          </p:nvSpPr>
          <p:spPr bwMode="auto">
            <a:xfrm>
              <a:off x="7662097" y="40404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Rectangle 75"/>
            <p:cNvSpPr>
              <a:spLocks noChangeArrowheads="1"/>
            </p:cNvSpPr>
            <p:nvPr/>
          </p:nvSpPr>
          <p:spPr bwMode="auto">
            <a:xfrm>
              <a:off x="8733236" y="40131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Rectangle 76"/>
            <p:cNvSpPr>
              <a:spLocks noChangeArrowheads="1"/>
            </p:cNvSpPr>
            <p:nvPr/>
          </p:nvSpPr>
          <p:spPr bwMode="auto">
            <a:xfrm>
              <a:off x="8019173" y="54645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8040080" y="2852386"/>
              <a:ext cx="1995117" cy="1292368"/>
              <a:chOff x="8040080" y="2265530"/>
              <a:chExt cx="1995117" cy="1292368"/>
            </a:xfrm>
          </p:grpSpPr>
          <p:sp>
            <p:nvSpPr>
              <p:cNvPr id="110" name="Line 81"/>
              <p:cNvSpPr>
                <a:spLocks noChangeShapeType="1"/>
              </p:cNvSpPr>
              <p:nvPr/>
            </p:nvSpPr>
            <p:spPr bwMode="auto">
              <a:xfrm flipV="1">
                <a:off x="8040080" y="2265530"/>
                <a:ext cx="1006353" cy="1292368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Line 82"/>
              <p:cNvSpPr>
                <a:spLocks noChangeShapeType="1"/>
              </p:cNvSpPr>
              <p:nvPr/>
            </p:nvSpPr>
            <p:spPr bwMode="auto">
              <a:xfrm>
                <a:off x="9061347" y="2265531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8273071" y="3298083"/>
              <a:ext cx="694719" cy="919961"/>
              <a:chOff x="8273071" y="2711227"/>
              <a:chExt cx="694719" cy="919961"/>
            </a:xfrm>
          </p:grpSpPr>
          <p:sp>
            <p:nvSpPr>
              <p:cNvPr id="108" name="Line 83"/>
              <p:cNvSpPr>
                <a:spLocks noChangeShapeType="1"/>
              </p:cNvSpPr>
              <p:nvPr/>
            </p:nvSpPr>
            <p:spPr bwMode="auto">
              <a:xfrm flipH="1">
                <a:off x="8943336" y="2711227"/>
                <a:ext cx="24454" cy="88827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Line 83"/>
              <p:cNvSpPr>
                <a:spLocks noChangeShapeType="1"/>
              </p:cNvSpPr>
              <p:nvPr/>
            </p:nvSpPr>
            <p:spPr bwMode="auto">
              <a:xfrm flipH="1">
                <a:off x="8273071" y="2711228"/>
                <a:ext cx="694718" cy="919960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9" name="Line 60"/>
            <p:cNvSpPr>
              <a:spLocks noChangeShapeType="1"/>
            </p:cNvSpPr>
            <p:nvPr/>
          </p:nvSpPr>
          <p:spPr bwMode="auto">
            <a:xfrm flipH="1">
              <a:off x="9106562" y="3160835"/>
              <a:ext cx="1590" cy="990600"/>
            </a:xfrm>
            <a:prstGeom prst="line">
              <a:avLst/>
            </a:prstGeom>
            <a:noFill/>
            <a:ln w="28575" cap="rnd">
              <a:solidFill>
                <a:srgbClr val="00FF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83"/>
            <p:cNvSpPr>
              <a:spLocks noChangeShapeType="1"/>
            </p:cNvSpPr>
            <p:nvPr/>
          </p:nvSpPr>
          <p:spPr bwMode="auto">
            <a:xfrm flipV="1">
              <a:off x="7847945" y="2578515"/>
              <a:ext cx="1213401" cy="151062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83"/>
            <p:cNvSpPr>
              <a:spLocks noChangeShapeType="1"/>
            </p:cNvSpPr>
            <p:nvPr/>
          </p:nvSpPr>
          <p:spPr bwMode="auto">
            <a:xfrm>
              <a:off x="7830035" y="4097129"/>
              <a:ext cx="85671" cy="1340109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83"/>
            <p:cNvSpPr>
              <a:spLocks noChangeShapeType="1"/>
            </p:cNvSpPr>
            <p:nvPr/>
          </p:nvSpPr>
          <p:spPr bwMode="auto">
            <a:xfrm flipH="1">
              <a:off x="8003031" y="2870537"/>
              <a:ext cx="927320" cy="1226592"/>
            </a:xfrm>
            <a:prstGeom prst="line">
              <a:avLst/>
            </a:prstGeom>
            <a:noFill/>
            <a:ln w="28575" cap="rnd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8267332" y="2911483"/>
              <a:ext cx="1939202" cy="2583788"/>
              <a:chOff x="8267332" y="2324627"/>
              <a:chExt cx="1939202" cy="2583788"/>
            </a:xfrm>
          </p:grpSpPr>
          <p:sp>
            <p:nvSpPr>
              <p:cNvPr id="106" name="Line 81"/>
              <p:cNvSpPr>
                <a:spLocks noChangeShapeType="1"/>
              </p:cNvSpPr>
              <p:nvPr/>
            </p:nvSpPr>
            <p:spPr bwMode="auto">
              <a:xfrm flipV="1">
                <a:off x="8267332" y="3610912"/>
                <a:ext cx="1939202" cy="1297503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Line 82"/>
              <p:cNvSpPr>
                <a:spLocks noChangeShapeType="1"/>
              </p:cNvSpPr>
              <p:nvPr/>
            </p:nvSpPr>
            <p:spPr bwMode="auto">
              <a:xfrm>
                <a:off x="9216432" y="2324627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4" name="Rectangle 103"/>
            <p:cNvSpPr/>
            <p:nvPr/>
          </p:nvSpPr>
          <p:spPr>
            <a:xfrm>
              <a:off x="6570552" y="3762950"/>
              <a:ext cx="3465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400" dirty="0"/>
            </a:p>
          </p:txBody>
        </p:sp>
        <p:sp>
          <p:nvSpPr>
            <p:cNvPr id="105" name="Line 83"/>
            <p:cNvSpPr>
              <a:spLocks noChangeShapeType="1"/>
            </p:cNvSpPr>
            <p:nvPr/>
          </p:nvSpPr>
          <p:spPr bwMode="auto">
            <a:xfrm>
              <a:off x="9037638" y="2579528"/>
              <a:ext cx="1212195" cy="154581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1262652" y="4262229"/>
            <a:ext cx="92324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i="1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WL</a:t>
            </a:r>
            <a:r>
              <a:rPr lang="en-US" altLang="en-US" sz="2800" i="1" baseline="-25000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800" i="1" baseline="-250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∑ </a:t>
            </a:r>
            <a:r>
              <a:rPr lang="en-US" altLang="en-US" sz="2800" dirty="0" err="1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800" i="1" baseline="-25000" dirty="0" err="1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800" i="1" baseline="-25000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e</a:t>
            </a:r>
            <a:r>
              <a:rPr lang="en-US" altLang="en-US" sz="2800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= ∑ </a:t>
            </a:r>
            <a:r>
              <a:rPr lang="en-US" altLang="en-US" sz="2800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800" i="1" baseline="-25000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800" i="1" baseline="-250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e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None/>
            </a:pPr>
            <a:endParaRPr lang="en-US" altLang="en-US" sz="2800" dirty="0" smtClean="0">
              <a:solidFill>
                <a:srgbClr val="000066"/>
              </a:solidFill>
              <a:latin typeface="Bell MT" panose="02020503060305020303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800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minimum wirelength of 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into 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is defined as </a:t>
            </a:r>
          </a:p>
          <a:p>
            <a:pPr algn="ctr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WL</a:t>
            </a:r>
            <a:r>
              <a:rPr lang="en-US" altLang="en-US" sz="2800" i="1" baseline="-250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) = min </a:t>
            </a:r>
            <a:r>
              <a:rPr lang="en-US" altLang="en-US" sz="2800" i="1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WL</a:t>
            </a:r>
            <a:r>
              <a:rPr lang="en-US" altLang="en-US" sz="2800" i="1" baseline="-25000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800" i="1" baseline="-250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800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where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the minimum is taken over all </a:t>
            </a:r>
            <a:r>
              <a:rPr lang="en-US" altLang="en-US" sz="2800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embedding 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→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175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5"/>
          <p:cNvSpPr>
            <a:spLocks noGrp="1"/>
          </p:cNvSpPr>
          <p:nvPr>
            <p:ph type="title"/>
          </p:nvPr>
        </p:nvSpPr>
        <p:spPr>
          <a:xfrm>
            <a:off x="3124200" y="202441"/>
            <a:ext cx="6172200" cy="7921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  </a:t>
            </a:r>
            <a:r>
              <a:rPr lang="en-US" dirty="0" smtClean="0"/>
              <a:t>Wirelength Problem</a:t>
            </a:r>
            <a:endParaRPr lang="en-US" dirty="0"/>
          </a:p>
        </p:txBody>
      </p:sp>
      <p:sp>
        <p:nvSpPr>
          <p:cNvPr id="27651" name="Text Box 7"/>
          <p:cNvSpPr txBox="1">
            <a:spLocks noChangeArrowheads="1"/>
          </p:cNvSpPr>
          <p:nvPr/>
        </p:nvSpPr>
        <p:spPr bwMode="auto">
          <a:xfrm>
            <a:off x="2286000" y="1981200"/>
            <a:ext cx="857761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en-US" altLang="en-US" sz="2800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800" i="1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wirelength problem</a:t>
            </a:r>
            <a:r>
              <a:rPr lang="en-US" altLang="en-US" sz="2800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of a graph 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into 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is to find an embedding of 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into 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that induces minimum </a:t>
            </a:r>
            <a:r>
              <a:rPr lang="en-US" altLang="en-US" sz="2800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congestion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EC(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solidFill>
                <a:srgbClr val="000066"/>
              </a:solidFill>
              <a:latin typeface="Bell MT" panose="02020503060305020303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 dirty="0">
              <a:solidFill>
                <a:srgbClr val="000066"/>
              </a:solidFill>
              <a:latin typeface="Bell MT" panose="02020503060305020303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smtClean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The Wirelength Problem </a:t>
            </a: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is NP- Complete *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 dirty="0">
              <a:solidFill>
                <a:srgbClr val="000066"/>
              </a:solidFill>
              <a:latin typeface="Bell MT" panose="02020503060305020303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M. R. </a:t>
            </a:r>
            <a:r>
              <a:rPr lang="en-US" altLang="en-US" sz="2800" i="1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Garey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, D. S. Johnson and R. L. </a:t>
            </a:r>
            <a:r>
              <a:rPr lang="en-US" altLang="en-US" sz="2800" i="1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Stockmeyer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,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Some simplified NP-complete </a:t>
            </a:r>
            <a:r>
              <a:rPr lang="en-US" altLang="en-US" sz="2800" i="1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probems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,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i="1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Proc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6th ACM </a:t>
            </a:r>
            <a:r>
              <a:rPr lang="en-US" altLang="en-US" sz="2800" i="1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Symp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 Theory </a:t>
            </a:r>
            <a:r>
              <a:rPr lang="en-US" altLang="en-US" sz="2800" i="1" dirty="0" err="1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Comput</a:t>
            </a:r>
            <a:r>
              <a:rPr lang="en-US" altLang="en-US" sz="2800" i="1" dirty="0">
                <a:solidFill>
                  <a:srgbClr val="000066"/>
                </a:solidFill>
                <a:latin typeface="Bell MT" panose="02020503060305020303" pitchFamily="18" charset="0"/>
                <a:cs typeface="Times New Roman" panose="02020603050405020304" pitchFamily="18" charset="0"/>
              </a:rPr>
              <a:t>. (1974), 47--63.</a:t>
            </a:r>
            <a:endParaRPr lang="en-US" altLang="en-US" sz="2800" dirty="0">
              <a:solidFill>
                <a:srgbClr val="000066"/>
              </a:solidFill>
              <a:latin typeface="Bell MT" panose="020205030603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66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701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dirty="0" smtClean="0">
                <a:solidFill>
                  <a:srgbClr val="C00000"/>
                </a:solidFill>
              </a:rPr>
              <a:t/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Edge Isoperimetric Problem</a:t>
            </a:r>
            <a:br>
              <a:rPr lang="en-US" dirty="0" smtClean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752600" y="1028700"/>
            <a:ext cx="8732520" cy="3009900"/>
          </a:xfrm>
          <a:prstGeom prst="rect">
            <a:avLst/>
          </a:prstGeom>
        </p:spPr>
        <p:txBody>
          <a:bodyPr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Version 1: </a:t>
            </a:r>
            <a:r>
              <a:rPr lang="en-US" sz="2400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(Minimum Cut Problem)</a:t>
            </a:r>
            <a:endParaRPr lang="en-US" sz="2400" dirty="0"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Find a subset of vertices of a given graph, such that the </a:t>
            </a:r>
            <a:r>
              <a:rPr lang="en-US" sz="2400" i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edge cut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separating this subset from its complement has minimal size among all subsets of the same cardinality.</a:t>
            </a:r>
          </a:p>
          <a:p>
            <a:pPr>
              <a:defRPr/>
            </a:pPr>
            <a:endParaRPr lang="en-US" sz="2400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5130801" y="4200525"/>
            <a:ext cx="2943225" cy="1739900"/>
            <a:chOff x="3606800" y="4200525"/>
            <a:chExt cx="2943226" cy="1739900"/>
          </a:xfrm>
        </p:grpSpPr>
        <p:sp>
          <p:nvSpPr>
            <p:cNvPr id="52231" name="Freeform 8"/>
            <p:cNvSpPr>
              <a:spLocks/>
            </p:cNvSpPr>
            <p:nvPr/>
          </p:nvSpPr>
          <p:spPr bwMode="auto">
            <a:xfrm>
              <a:off x="6332538" y="4200525"/>
              <a:ext cx="217488" cy="215900"/>
            </a:xfrm>
            <a:custGeom>
              <a:avLst/>
              <a:gdLst>
                <a:gd name="T0" fmla="*/ 2147483646 w 302"/>
                <a:gd name="T1" fmla="*/ 2147483646 h 301"/>
                <a:gd name="T2" fmla="*/ 2147483646 w 302"/>
                <a:gd name="T3" fmla="*/ 2147483646 h 301"/>
                <a:gd name="T4" fmla="*/ 2147483646 w 302"/>
                <a:gd name="T5" fmla="*/ 2147483646 h 301"/>
                <a:gd name="T6" fmla="*/ 2147483646 w 302"/>
                <a:gd name="T7" fmla="*/ 2147483646 h 301"/>
                <a:gd name="T8" fmla="*/ 2147483646 w 302"/>
                <a:gd name="T9" fmla="*/ 2147483646 h 301"/>
                <a:gd name="T10" fmla="*/ 2147483646 w 302"/>
                <a:gd name="T11" fmla="*/ 2147483646 h 301"/>
                <a:gd name="T12" fmla="*/ 2147483646 w 302"/>
                <a:gd name="T13" fmla="*/ 2147483646 h 301"/>
                <a:gd name="T14" fmla="*/ 2147483646 w 302"/>
                <a:gd name="T15" fmla="*/ 2147483646 h 301"/>
                <a:gd name="T16" fmla="*/ 2147483646 w 302"/>
                <a:gd name="T17" fmla="*/ 2147483646 h 3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2"/>
                <a:gd name="T28" fmla="*/ 0 h 301"/>
                <a:gd name="T29" fmla="*/ 302 w 302"/>
                <a:gd name="T30" fmla="*/ 301 h 3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2" h="301">
                  <a:moveTo>
                    <a:pt x="302" y="151"/>
                  </a:moveTo>
                  <a:cubicBezTo>
                    <a:pt x="302" y="109"/>
                    <a:pt x="288" y="74"/>
                    <a:pt x="258" y="44"/>
                  </a:cubicBezTo>
                  <a:cubicBezTo>
                    <a:pt x="228" y="14"/>
                    <a:pt x="193" y="0"/>
                    <a:pt x="152" y="2"/>
                  </a:cubicBez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1"/>
                  </a:cubicBezTo>
                  <a:cubicBezTo>
                    <a:pt x="2" y="192"/>
                    <a:pt x="16" y="227"/>
                    <a:pt x="45" y="257"/>
                  </a:cubicBezTo>
                  <a:cubicBezTo>
                    <a:pt x="75" y="287"/>
                    <a:pt x="110" y="301"/>
                    <a:pt x="152" y="301"/>
                  </a:cubicBezTo>
                  <a:cubicBezTo>
                    <a:pt x="193" y="300"/>
                    <a:pt x="228" y="285"/>
                    <a:pt x="258" y="257"/>
                  </a:cubicBezTo>
                  <a:cubicBezTo>
                    <a:pt x="288" y="227"/>
                    <a:pt x="302" y="192"/>
                    <a:pt x="302" y="151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32" name="Freeform 9"/>
            <p:cNvSpPr>
              <a:spLocks/>
            </p:cNvSpPr>
            <p:nvPr/>
          </p:nvSpPr>
          <p:spPr bwMode="auto">
            <a:xfrm>
              <a:off x="6332538" y="5724525"/>
              <a:ext cx="217488" cy="215900"/>
            </a:xfrm>
            <a:custGeom>
              <a:avLst/>
              <a:gdLst>
                <a:gd name="T0" fmla="*/ 2147483646 w 302"/>
                <a:gd name="T1" fmla="*/ 2147483646 h 302"/>
                <a:gd name="T2" fmla="*/ 2147483646 w 302"/>
                <a:gd name="T3" fmla="*/ 2147483646 h 302"/>
                <a:gd name="T4" fmla="*/ 2147483646 w 302"/>
                <a:gd name="T5" fmla="*/ 2147483646 h 302"/>
                <a:gd name="T6" fmla="*/ 2147483646 w 302"/>
                <a:gd name="T7" fmla="*/ 2147483646 h 302"/>
                <a:gd name="T8" fmla="*/ 2147483646 w 302"/>
                <a:gd name="T9" fmla="*/ 2147483646 h 302"/>
                <a:gd name="T10" fmla="*/ 2147483646 w 302"/>
                <a:gd name="T11" fmla="*/ 2147483646 h 302"/>
                <a:gd name="T12" fmla="*/ 2147483646 w 302"/>
                <a:gd name="T13" fmla="*/ 2147483646 h 302"/>
                <a:gd name="T14" fmla="*/ 2147483646 w 302"/>
                <a:gd name="T15" fmla="*/ 2147483646 h 302"/>
                <a:gd name="T16" fmla="*/ 2147483646 w 302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2"/>
                <a:gd name="T28" fmla="*/ 0 h 302"/>
                <a:gd name="T29" fmla="*/ 302 w 302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2" h="302">
                  <a:moveTo>
                    <a:pt x="152" y="302"/>
                  </a:moveTo>
                  <a:cubicBezTo>
                    <a:pt x="193" y="302"/>
                    <a:pt x="228" y="287"/>
                    <a:pt x="258" y="257"/>
                  </a:cubicBezTo>
                  <a:cubicBezTo>
                    <a:pt x="288" y="227"/>
                    <a:pt x="302" y="192"/>
                    <a:pt x="302" y="152"/>
                  </a:cubicBezTo>
                  <a:cubicBezTo>
                    <a:pt x="302" y="109"/>
                    <a:pt x="288" y="74"/>
                    <a:pt x="258" y="44"/>
                  </a:cubicBezTo>
                  <a:cubicBezTo>
                    <a:pt x="228" y="16"/>
                    <a:pt x="193" y="2"/>
                    <a:pt x="152" y="2"/>
                  </a:cubicBez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2"/>
                  </a:cubicBezTo>
                  <a:cubicBezTo>
                    <a:pt x="0" y="192"/>
                    <a:pt x="15" y="227"/>
                    <a:pt x="45" y="257"/>
                  </a:cubicBezTo>
                  <a:cubicBezTo>
                    <a:pt x="75" y="287"/>
                    <a:pt x="110" y="302"/>
                    <a:pt x="152" y="302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33" name="Freeform 10"/>
            <p:cNvSpPr>
              <a:spLocks/>
            </p:cNvSpPr>
            <p:nvPr/>
          </p:nvSpPr>
          <p:spPr bwMode="auto">
            <a:xfrm>
              <a:off x="3606800" y="4200525"/>
              <a:ext cx="215900" cy="215900"/>
            </a:xfrm>
            <a:custGeom>
              <a:avLst/>
              <a:gdLst>
                <a:gd name="T0" fmla="*/ 2147483646 w 301"/>
                <a:gd name="T1" fmla="*/ 2147483646 h 301"/>
                <a:gd name="T2" fmla="*/ 2147483646 w 301"/>
                <a:gd name="T3" fmla="*/ 2147483646 h 301"/>
                <a:gd name="T4" fmla="*/ 2147483646 w 301"/>
                <a:gd name="T5" fmla="*/ 2147483646 h 301"/>
                <a:gd name="T6" fmla="*/ 2147483646 w 301"/>
                <a:gd name="T7" fmla="*/ 2147483646 h 301"/>
                <a:gd name="T8" fmla="*/ 2147483646 w 301"/>
                <a:gd name="T9" fmla="*/ 2147483646 h 301"/>
                <a:gd name="T10" fmla="*/ 2147483646 w 301"/>
                <a:gd name="T11" fmla="*/ 2147483646 h 301"/>
                <a:gd name="T12" fmla="*/ 2147483646 w 301"/>
                <a:gd name="T13" fmla="*/ 2147483646 h 301"/>
                <a:gd name="T14" fmla="*/ 2147483646 w 301"/>
                <a:gd name="T15" fmla="*/ 2147483646 h 301"/>
                <a:gd name="T16" fmla="*/ 2147483646 w 301"/>
                <a:gd name="T17" fmla="*/ 2147483646 h 3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1"/>
                <a:gd name="T29" fmla="*/ 301 w 301"/>
                <a:gd name="T30" fmla="*/ 301 h 3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1">
                  <a:moveTo>
                    <a:pt x="151" y="2"/>
                  </a:move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1"/>
                    <a:pt x="151" y="301"/>
                  </a:cubicBezTo>
                  <a:cubicBezTo>
                    <a:pt x="192" y="300"/>
                    <a:pt x="227" y="285"/>
                    <a:pt x="257" y="257"/>
                  </a:cubicBezTo>
                  <a:cubicBezTo>
                    <a:pt x="285" y="227"/>
                    <a:pt x="299" y="192"/>
                    <a:pt x="301" y="151"/>
                  </a:cubicBezTo>
                  <a:cubicBezTo>
                    <a:pt x="301" y="109"/>
                    <a:pt x="287" y="74"/>
                    <a:pt x="257" y="44"/>
                  </a:cubicBezTo>
                  <a:cubicBezTo>
                    <a:pt x="227" y="14"/>
                    <a:pt x="192" y="0"/>
                    <a:pt x="151" y="2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34" name="Freeform 11"/>
            <p:cNvSpPr>
              <a:spLocks/>
            </p:cNvSpPr>
            <p:nvPr/>
          </p:nvSpPr>
          <p:spPr bwMode="auto">
            <a:xfrm>
              <a:off x="4516438" y="4200525"/>
              <a:ext cx="215900" cy="215900"/>
            </a:xfrm>
            <a:custGeom>
              <a:avLst/>
              <a:gdLst>
                <a:gd name="T0" fmla="*/ 2147483646 w 301"/>
                <a:gd name="T1" fmla="*/ 2147483646 h 301"/>
                <a:gd name="T2" fmla="*/ 2147483646 w 301"/>
                <a:gd name="T3" fmla="*/ 2147483646 h 301"/>
                <a:gd name="T4" fmla="*/ 2147483646 w 301"/>
                <a:gd name="T5" fmla="*/ 2147483646 h 301"/>
                <a:gd name="T6" fmla="*/ 2147483646 w 301"/>
                <a:gd name="T7" fmla="*/ 2147483646 h 301"/>
                <a:gd name="T8" fmla="*/ 2147483646 w 301"/>
                <a:gd name="T9" fmla="*/ 2147483646 h 301"/>
                <a:gd name="T10" fmla="*/ 2147483646 w 301"/>
                <a:gd name="T11" fmla="*/ 2147483646 h 301"/>
                <a:gd name="T12" fmla="*/ 2147483646 w 301"/>
                <a:gd name="T13" fmla="*/ 2147483646 h 301"/>
                <a:gd name="T14" fmla="*/ 2147483646 w 301"/>
                <a:gd name="T15" fmla="*/ 2147483646 h 301"/>
                <a:gd name="T16" fmla="*/ 2147483646 w 301"/>
                <a:gd name="T17" fmla="*/ 2147483646 h 301"/>
                <a:gd name="T18" fmla="*/ 2147483646 w 301"/>
                <a:gd name="T19" fmla="*/ 2147483646 h 30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1"/>
                <a:gd name="T31" fmla="*/ 0 h 301"/>
                <a:gd name="T32" fmla="*/ 301 w 301"/>
                <a:gd name="T33" fmla="*/ 301 h 30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1" h="301">
                  <a:moveTo>
                    <a:pt x="257" y="44"/>
                  </a:moveTo>
                  <a:cubicBezTo>
                    <a:pt x="227" y="14"/>
                    <a:pt x="192" y="0"/>
                    <a:pt x="151" y="2"/>
                  </a:cubicBez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  <a:cubicBezTo>
                    <a:pt x="1" y="192"/>
                    <a:pt x="15" y="227"/>
                    <a:pt x="44" y="257"/>
                  </a:cubicBezTo>
                  <a:cubicBezTo>
                    <a:pt x="74" y="287"/>
                    <a:pt x="109" y="301"/>
                    <a:pt x="151" y="301"/>
                  </a:cubicBezTo>
                  <a:lnTo>
                    <a:pt x="153" y="301"/>
                  </a:lnTo>
                  <a:cubicBezTo>
                    <a:pt x="194" y="300"/>
                    <a:pt x="227" y="285"/>
                    <a:pt x="257" y="257"/>
                  </a:cubicBezTo>
                  <a:cubicBezTo>
                    <a:pt x="285" y="227"/>
                    <a:pt x="299" y="192"/>
                    <a:pt x="301" y="151"/>
                  </a:cubicBezTo>
                  <a:cubicBezTo>
                    <a:pt x="301" y="109"/>
                    <a:pt x="287" y="74"/>
                    <a:pt x="257" y="44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35" name="Freeform 12"/>
            <p:cNvSpPr>
              <a:spLocks/>
            </p:cNvSpPr>
            <p:nvPr/>
          </p:nvSpPr>
          <p:spPr bwMode="auto">
            <a:xfrm>
              <a:off x="5427663" y="4200525"/>
              <a:ext cx="215900" cy="215900"/>
            </a:xfrm>
            <a:custGeom>
              <a:avLst/>
              <a:gdLst>
                <a:gd name="T0" fmla="*/ 2147483646 w 301"/>
                <a:gd name="T1" fmla="*/ 2147483646 h 301"/>
                <a:gd name="T2" fmla="*/ 2147483646 w 301"/>
                <a:gd name="T3" fmla="*/ 2147483646 h 301"/>
                <a:gd name="T4" fmla="*/ 2147483646 w 301"/>
                <a:gd name="T5" fmla="*/ 2147483646 h 301"/>
                <a:gd name="T6" fmla="*/ 2147483646 w 301"/>
                <a:gd name="T7" fmla="*/ 2147483646 h 301"/>
                <a:gd name="T8" fmla="*/ 2147483646 w 301"/>
                <a:gd name="T9" fmla="*/ 2147483646 h 301"/>
                <a:gd name="T10" fmla="*/ 2147483646 w 301"/>
                <a:gd name="T11" fmla="*/ 2147483646 h 301"/>
                <a:gd name="T12" fmla="*/ 2147483646 w 301"/>
                <a:gd name="T13" fmla="*/ 2147483646 h 301"/>
                <a:gd name="T14" fmla="*/ 2147483646 w 301"/>
                <a:gd name="T15" fmla="*/ 2147483646 h 301"/>
                <a:gd name="T16" fmla="*/ 2147483646 w 301"/>
                <a:gd name="T17" fmla="*/ 2147483646 h 3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1"/>
                <a:gd name="T29" fmla="*/ 301 w 301"/>
                <a:gd name="T30" fmla="*/ 301 h 3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1">
                  <a:moveTo>
                    <a:pt x="301" y="151"/>
                  </a:moveTo>
                  <a:cubicBezTo>
                    <a:pt x="301" y="109"/>
                    <a:pt x="287" y="74"/>
                    <a:pt x="257" y="44"/>
                  </a:cubicBezTo>
                  <a:cubicBezTo>
                    <a:pt x="227" y="14"/>
                    <a:pt x="192" y="0"/>
                    <a:pt x="151" y="2"/>
                  </a:cubicBez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  <a:cubicBezTo>
                    <a:pt x="1" y="192"/>
                    <a:pt x="16" y="227"/>
                    <a:pt x="44" y="257"/>
                  </a:cubicBezTo>
                  <a:cubicBezTo>
                    <a:pt x="74" y="287"/>
                    <a:pt x="109" y="301"/>
                    <a:pt x="151" y="301"/>
                  </a:cubicBezTo>
                  <a:cubicBezTo>
                    <a:pt x="192" y="300"/>
                    <a:pt x="227" y="285"/>
                    <a:pt x="257" y="257"/>
                  </a:cubicBezTo>
                  <a:cubicBezTo>
                    <a:pt x="285" y="227"/>
                    <a:pt x="300" y="192"/>
                    <a:pt x="301" y="151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36" name="Freeform 13"/>
            <p:cNvSpPr>
              <a:spLocks/>
            </p:cNvSpPr>
            <p:nvPr/>
          </p:nvSpPr>
          <p:spPr bwMode="auto">
            <a:xfrm>
              <a:off x="5427663" y="5724525"/>
              <a:ext cx="215900" cy="215900"/>
            </a:xfrm>
            <a:custGeom>
              <a:avLst/>
              <a:gdLst>
                <a:gd name="T0" fmla="*/ 2147483646 w 301"/>
                <a:gd name="T1" fmla="*/ 2147483646 h 302"/>
                <a:gd name="T2" fmla="*/ 2147483646 w 301"/>
                <a:gd name="T3" fmla="*/ 2147483646 h 302"/>
                <a:gd name="T4" fmla="*/ 2147483646 w 301"/>
                <a:gd name="T5" fmla="*/ 2147483646 h 302"/>
                <a:gd name="T6" fmla="*/ 2147483646 w 301"/>
                <a:gd name="T7" fmla="*/ 2147483646 h 302"/>
                <a:gd name="T8" fmla="*/ 2147483646 w 301"/>
                <a:gd name="T9" fmla="*/ 2147483646 h 302"/>
                <a:gd name="T10" fmla="*/ 2147483646 w 301"/>
                <a:gd name="T11" fmla="*/ 2147483646 h 302"/>
                <a:gd name="T12" fmla="*/ 2147483646 w 301"/>
                <a:gd name="T13" fmla="*/ 2147483646 h 302"/>
                <a:gd name="T14" fmla="*/ 2147483646 w 301"/>
                <a:gd name="T15" fmla="*/ 2147483646 h 302"/>
                <a:gd name="T16" fmla="*/ 2147483646 w 301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2"/>
                <a:gd name="T29" fmla="*/ 301 w 301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2">
                  <a:moveTo>
                    <a:pt x="151" y="2"/>
                  </a:move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2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2"/>
                    <a:pt x="151" y="302"/>
                  </a:cubicBezTo>
                  <a:cubicBezTo>
                    <a:pt x="192" y="302"/>
                    <a:pt x="227" y="287"/>
                    <a:pt x="257" y="257"/>
                  </a:cubicBezTo>
                  <a:cubicBezTo>
                    <a:pt x="287" y="227"/>
                    <a:pt x="301" y="192"/>
                    <a:pt x="301" y="152"/>
                  </a:cubicBezTo>
                  <a:cubicBezTo>
                    <a:pt x="301" y="109"/>
                    <a:pt x="287" y="74"/>
                    <a:pt x="257" y="44"/>
                  </a:cubicBezTo>
                  <a:cubicBezTo>
                    <a:pt x="227" y="16"/>
                    <a:pt x="192" y="2"/>
                    <a:pt x="151" y="2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37" name="Freeform 14"/>
            <p:cNvSpPr>
              <a:spLocks/>
            </p:cNvSpPr>
            <p:nvPr/>
          </p:nvSpPr>
          <p:spPr bwMode="auto">
            <a:xfrm>
              <a:off x="4522788" y="5724525"/>
              <a:ext cx="215900" cy="215900"/>
            </a:xfrm>
            <a:custGeom>
              <a:avLst/>
              <a:gdLst>
                <a:gd name="T0" fmla="*/ 2147483646 w 302"/>
                <a:gd name="T1" fmla="*/ 2147483646 h 302"/>
                <a:gd name="T2" fmla="*/ 2147483646 w 302"/>
                <a:gd name="T3" fmla="*/ 2147483646 h 302"/>
                <a:gd name="T4" fmla="*/ 2147483646 w 302"/>
                <a:gd name="T5" fmla="*/ 2147483646 h 302"/>
                <a:gd name="T6" fmla="*/ 2147483646 w 302"/>
                <a:gd name="T7" fmla="*/ 2147483646 h 302"/>
                <a:gd name="T8" fmla="*/ 2147483646 w 302"/>
                <a:gd name="T9" fmla="*/ 2147483646 h 302"/>
                <a:gd name="T10" fmla="*/ 2147483646 w 302"/>
                <a:gd name="T11" fmla="*/ 2147483646 h 302"/>
                <a:gd name="T12" fmla="*/ 2147483646 w 302"/>
                <a:gd name="T13" fmla="*/ 2147483646 h 302"/>
                <a:gd name="T14" fmla="*/ 2147483646 w 302"/>
                <a:gd name="T15" fmla="*/ 2147483646 h 302"/>
                <a:gd name="T16" fmla="*/ 2147483646 w 302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2"/>
                <a:gd name="T28" fmla="*/ 0 h 302"/>
                <a:gd name="T29" fmla="*/ 302 w 302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2" h="302">
                  <a:moveTo>
                    <a:pt x="152" y="2"/>
                  </a:move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2"/>
                  </a:cubicBezTo>
                  <a:cubicBezTo>
                    <a:pt x="0" y="192"/>
                    <a:pt x="15" y="227"/>
                    <a:pt x="45" y="257"/>
                  </a:cubicBezTo>
                  <a:cubicBezTo>
                    <a:pt x="75" y="287"/>
                    <a:pt x="110" y="302"/>
                    <a:pt x="152" y="302"/>
                  </a:cubicBezTo>
                  <a:cubicBezTo>
                    <a:pt x="193" y="302"/>
                    <a:pt x="228" y="287"/>
                    <a:pt x="258" y="257"/>
                  </a:cubicBezTo>
                  <a:cubicBezTo>
                    <a:pt x="288" y="227"/>
                    <a:pt x="302" y="192"/>
                    <a:pt x="302" y="152"/>
                  </a:cubicBezTo>
                  <a:cubicBezTo>
                    <a:pt x="302" y="109"/>
                    <a:pt x="288" y="74"/>
                    <a:pt x="258" y="44"/>
                  </a:cubicBezTo>
                  <a:cubicBezTo>
                    <a:pt x="228" y="14"/>
                    <a:pt x="193" y="0"/>
                    <a:pt x="152" y="2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38" name="Freeform 15"/>
            <p:cNvSpPr>
              <a:spLocks/>
            </p:cNvSpPr>
            <p:nvPr/>
          </p:nvSpPr>
          <p:spPr bwMode="auto">
            <a:xfrm>
              <a:off x="3606800" y="5724525"/>
              <a:ext cx="215900" cy="215900"/>
            </a:xfrm>
            <a:custGeom>
              <a:avLst/>
              <a:gdLst>
                <a:gd name="T0" fmla="*/ 2147483646 w 301"/>
                <a:gd name="T1" fmla="*/ 2147483646 h 302"/>
                <a:gd name="T2" fmla="*/ 2147483646 w 301"/>
                <a:gd name="T3" fmla="*/ 2147483646 h 302"/>
                <a:gd name="T4" fmla="*/ 2147483646 w 301"/>
                <a:gd name="T5" fmla="*/ 2147483646 h 302"/>
                <a:gd name="T6" fmla="*/ 2147483646 w 301"/>
                <a:gd name="T7" fmla="*/ 2147483646 h 302"/>
                <a:gd name="T8" fmla="*/ 2147483646 w 301"/>
                <a:gd name="T9" fmla="*/ 2147483646 h 302"/>
                <a:gd name="T10" fmla="*/ 2147483646 w 301"/>
                <a:gd name="T11" fmla="*/ 2147483646 h 302"/>
                <a:gd name="T12" fmla="*/ 2147483646 w 301"/>
                <a:gd name="T13" fmla="*/ 2147483646 h 302"/>
                <a:gd name="T14" fmla="*/ 2147483646 w 301"/>
                <a:gd name="T15" fmla="*/ 2147483646 h 302"/>
                <a:gd name="T16" fmla="*/ 2147483646 w 301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2"/>
                <a:gd name="T29" fmla="*/ 301 w 301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2">
                  <a:moveTo>
                    <a:pt x="151" y="2"/>
                  </a:move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2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2"/>
                    <a:pt x="151" y="302"/>
                  </a:cubicBezTo>
                  <a:cubicBezTo>
                    <a:pt x="192" y="302"/>
                    <a:pt x="227" y="287"/>
                    <a:pt x="257" y="257"/>
                  </a:cubicBezTo>
                  <a:cubicBezTo>
                    <a:pt x="287" y="227"/>
                    <a:pt x="301" y="192"/>
                    <a:pt x="301" y="152"/>
                  </a:cubicBezTo>
                  <a:cubicBezTo>
                    <a:pt x="301" y="109"/>
                    <a:pt x="287" y="74"/>
                    <a:pt x="257" y="44"/>
                  </a:cubicBezTo>
                  <a:cubicBezTo>
                    <a:pt x="227" y="16"/>
                    <a:pt x="192" y="2"/>
                    <a:pt x="151" y="2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39" name="Freeform 16"/>
            <p:cNvSpPr>
              <a:spLocks/>
            </p:cNvSpPr>
            <p:nvPr/>
          </p:nvSpPr>
          <p:spPr bwMode="auto">
            <a:xfrm>
              <a:off x="4518025" y="4308475"/>
              <a:ext cx="109538" cy="107950"/>
            </a:xfrm>
            <a:custGeom>
              <a:avLst/>
              <a:gdLst>
                <a:gd name="T0" fmla="*/ 0 w 152"/>
                <a:gd name="T1" fmla="*/ 0 h 150"/>
                <a:gd name="T2" fmla="*/ 2147483646 w 152"/>
                <a:gd name="T3" fmla="*/ 2147483646 h 150"/>
                <a:gd name="T4" fmla="*/ 2147483646 w 152"/>
                <a:gd name="T5" fmla="*/ 2147483646 h 150"/>
                <a:gd name="T6" fmla="*/ 2147483646 w 152"/>
                <a:gd name="T7" fmla="*/ 2147483646 h 1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2"/>
                <a:gd name="T13" fmla="*/ 0 h 150"/>
                <a:gd name="T14" fmla="*/ 152 w 152"/>
                <a:gd name="T15" fmla="*/ 150 h 1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2" h="150">
                  <a:moveTo>
                    <a:pt x="0" y="0"/>
                  </a:moveTo>
                  <a:cubicBezTo>
                    <a:pt x="0" y="41"/>
                    <a:pt x="14" y="76"/>
                    <a:pt x="43" y="106"/>
                  </a:cubicBezTo>
                  <a:cubicBezTo>
                    <a:pt x="73" y="136"/>
                    <a:pt x="108" y="150"/>
                    <a:pt x="150" y="150"/>
                  </a:cubicBezTo>
                  <a:lnTo>
                    <a:pt x="152" y="150"/>
                  </a:ln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40" name="Freeform 17"/>
            <p:cNvSpPr>
              <a:spLocks/>
            </p:cNvSpPr>
            <p:nvPr/>
          </p:nvSpPr>
          <p:spPr bwMode="auto">
            <a:xfrm>
              <a:off x="6334125" y="4308475"/>
              <a:ext cx="107950" cy="107950"/>
            </a:xfrm>
            <a:custGeom>
              <a:avLst/>
              <a:gdLst>
                <a:gd name="T0" fmla="*/ 0 w 150"/>
                <a:gd name="T1" fmla="*/ 0 h 150"/>
                <a:gd name="T2" fmla="*/ 2147483646 w 150"/>
                <a:gd name="T3" fmla="*/ 2147483646 h 150"/>
                <a:gd name="T4" fmla="*/ 2147483646 w 150"/>
                <a:gd name="T5" fmla="*/ 2147483646 h 150"/>
                <a:gd name="T6" fmla="*/ 0 60000 65536"/>
                <a:gd name="T7" fmla="*/ 0 60000 65536"/>
                <a:gd name="T8" fmla="*/ 0 60000 65536"/>
                <a:gd name="T9" fmla="*/ 0 w 150"/>
                <a:gd name="T10" fmla="*/ 0 h 150"/>
                <a:gd name="T11" fmla="*/ 150 w 150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0" h="150">
                  <a:moveTo>
                    <a:pt x="0" y="0"/>
                  </a:moveTo>
                  <a:cubicBezTo>
                    <a:pt x="0" y="41"/>
                    <a:pt x="14" y="76"/>
                    <a:pt x="43" y="106"/>
                  </a:cubicBezTo>
                  <a:cubicBezTo>
                    <a:pt x="73" y="136"/>
                    <a:pt x="108" y="150"/>
                    <a:pt x="150" y="150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41" name="Freeform 18"/>
            <p:cNvSpPr>
              <a:spLocks/>
            </p:cNvSpPr>
            <p:nvPr/>
          </p:nvSpPr>
          <p:spPr bwMode="auto">
            <a:xfrm>
              <a:off x="6332538" y="5724525"/>
              <a:ext cx="217488" cy="215900"/>
            </a:xfrm>
            <a:custGeom>
              <a:avLst/>
              <a:gdLst>
                <a:gd name="T0" fmla="*/ 2147483646 w 302"/>
                <a:gd name="T1" fmla="*/ 2147483646 h 302"/>
                <a:gd name="T2" fmla="*/ 2147483646 w 302"/>
                <a:gd name="T3" fmla="*/ 2147483646 h 302"/>
                <a:gd name="T4" fmla="*/ 2147483646 w 302"/>
                <a:gd name="T5" fmla="*/ 2147483646 h 302"/>
                <a:gd name="T6" fmla="*/ 2147483646 w 302"/>
                <a:gd name="T7" fmla="*/ 2147483646 h 302"/>
                <a:gd name="T8" fmla="*/ 2147483646 w 302"/>
                <a:gd name="T9" fmla="*/ 2147483646 h 302"/>
                <a:gd name="T10" fmla="*/ 2147483646 w 302"/>
                <a:gd name="T11" fmla="*/ 2147483646 h 302"/>
                <a:gd name="T12" fmla="*/ 2147483646 w 302"/>
                <a:gd name="T13" fmla="*/ 2147483646 h 302"/>
                <a:gd name="T14" fmla="*/ 2147483646 w 302"/>
                <a:gd name="T15" fmla="*/ 2147483646 h 302"/>
                <a:gd name="T16" fmla="*/ 2147483646 w 302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2"/>
                <a:gd name="T28" fmla="*/ 0 h 302"/>
                <a:gd name="T29" fmla="*/ 302 w 302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2" h="302">
                  <a:moveTo>
                    <a:pt x="152" y="2"/>
                  </a:move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2"/>
                  </a:cubicBezTo>
                  <a:cubicBezTo>
                    <a:pt x="0" y="192"/>
                    <a:pt x="15" y="227"/>
                    <a:pt x="45" y="257"/>
                  </a:cubicBezTo>
                  <a:cubicBezTo>
                    <a:pt x="75" y="287"/>
                    <a:pt x="110" y="302"/>
                    <a:pt x="152" y="302"/>
                  </a:cubicBezTo>
                  <a:cubicBezTo>
                    <a:pt x="193" y="302"/>
                    <a:pt x="228" y="287"/>
                    <a:pt x="258" y="257"/>
                  </a:cubicBezTo>
                  <a:cubicBezTo>
                    <a:pt x="288" y="227"/>
                    <a:pt x="302" y="192"/>
                    <a:pt x="302" y="152"/>
                  </a:cubicBezTo>
                  <a:cubicBezTo>
                    <a:pt x="302" y="109"/>
                    <a:pt x="288" y="74"/>
                    <a:pt x="258" y="44"/>
                  </a:cubicBezTo>
                  <a:cubicBezTo>
                    <a:pt x="228" y="16"/>
                    <a:pt x="193" y="2"/>
                    <a:pt x="152" y="2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42" name="Line 19"/>
            <p:cNvSpPr>
              <a:spLocks noChangeShapeType="1"/>
            </p:cNvSpPr>
            <p:nvPr/>
          </p:nvSpPr>
          <p:spPr bwMode="auto">
            <a:xfrm flipV="1">
              <a:off x="6442075" y="4416425"/>
              <a:ext cx="1588" cy="1309688"/>
            </a:xfrm>
            <a:prstGeom prst="line">
              <a:avLst/>
            </a:pr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43" name="Freeform 20"/>
            <p:cNvSpPr>
              <a:spLocks/>
            </p:cNvSpPr>
            <p:nvPr/>
          </p:nvSpPr>
          <p:spPr bwMode="auto">
            <a:xfrm>
              <a:off x="3606800" y="4200525"/>
              <a:ext cx="215900" cy="215900"/>
            </a:xfrm>
            <a:custGeom>
              <a:avLst/>
              <a:gdLst>
                <a:gd name="T0" fmla="*/ 2147483646 w 301"/>
                <a:gd name="T1" fmla="*/ 2147483646 h 301"/>
                <a:gd name="T2" fmla="*/ 2147483646 w 301"/>
                <a:gd name="T3" fmla="*/ 2147483646 h 301"/>
                <a:gd name="T4" fmla="*/ 2147483646 w 301"/>
                <a:gd name="T5" fmla="*/ 2147483646 h 301"/>
                <a:gd name="T6" fmla="*/ 2147483646 w 301"/>
                <a:gd name="T7" fmla="*/ 2147483646 h 301"/>
                <a:gd name="T8" fmla="*/ 2147483646 w 301"/>
                <a:gd name="T9" fmla="*/ 2147483646 h 301"/>
                <a:gd name="T10" fmla="*/ 2147483646 w 301"/>
                <a:gd name="T11" fmla="*/ 2147483646 h 301"/>
                <a:gd name="T12" fmla="*/ 2147483646 w 301"/>
                <a:gd name="T13" fmla="*/ 2147483646 h 3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"/>
                <a:gd name="T22" fmla="*/ 0 h 301"/>
                <a:gd name="T23" fmla="*/ 301 w 301"/>
                <a:gd name="T24" fmla="*/ 301 h 3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" h="301">
                  <a:moveTo>
                    <a:pt x="301" y="151"/>
                  </a:moveTo>
                  <a:cubicBezTo>
                    <a:pt x="301" y="109"/>
                    <a:pt x="287" y="74"/>
                    <a:pt x="257" y="44"/>
                  </a:cubicBezTo>
                  <a:cubicBezTo>
                    <a:pt x="227" y="14"/>
                    <a:pt x="192" y="0"/>
                    <a:pt x="151" y="2"/>
                  </a:cubicBez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1"/>
                    <a:pt x="151" y="301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44" name="Freeform 21"/>
            <p:cNvSpPr>
              <a:spLocks/>
            </p:cNvSpPr>
            <p:nvPr/>
          </p:nvSpPr>
          <p:spPr bwMode="auto">
            <a:xfrm>
              <a:off x="3714750" y="4308475"/>
              <a:ext cx="107950" cy="107950"/>
            </a:xfrm>
            <a:custGeom>
              <a:avLst/>
              <a:gdLst>
                <a:gd name="T0" fmla="*/ 0 w 150"/>
                <a:gd name="T1" fmla="*/ 2147483646 h 150"/>
                <a:gd name="T2" fmla="*/ 2147483646 w 150"/>
                <a:gd name="T3" fmla="*/ 2147483646 h 150"/>
                <a:gd name="T4" fmla="*/ 2147483646 w 150"/>
                <a:gd name="T5" fmla="*/ 0 h 150"/>
                <a:gd name="T6" fmla="*/ 0 60000 65536"/>
                <a:gd name="T7" fmla="*/ 0 60000 65536"/>
                <a:gd name="T8" fmla="*/ 0 60000 65536"/>
                <a:gd name="T9" fmla="*/ 0 w 150"/>
                <a:gd name="T10" fmla="*/ 0 h 150"/>
                <a:gd name="T11" fmla="*/ 150 w 150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0" h="150">
                  <a:moveTo>
                    <a:pt x="0" y="150"/>
                  </a:moveTo>
                  <a:cubicBezTo>
                    <a:pt x="41" y="149"/>
                    <a:pt x="76" y="134"/>
                    <a:pt x="106" y="106"/>
                  </a:cubicBezTo>
                  <a:cubicBezTo>
                    <a:pt x="134" y="76"/>
                    <a:pt x="148" y="41"/>
                    <a:pt x="150" y="0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45" name="Freeform 22"/>
            <p:cNvSpPr>
              <a:spLocks/>
            </p:cNvSpPr>
            <p:nvPr/>
          </p:nvSpPr>
          <p:spPr bwMode="auto">
            <a:xfrm>
              <a:off x="5427663" y="4308475"/>
              <a:ext cx="107950" cy="107950"/>
            </a:xfrm>
            <a:custGeom>
              <a:avLst/>
              <a:gdLst>
                <a:gd name="T0" fmla="*/ 0 w 150"/>
                <a:gd name="T1" fmla="*/ 0 h 150"/>
                <a:gd name="T2" fmla="*/ 2147483646 w 150"/>
                <a:gd name="T3" fmla="*/ 2147483646 h 150"/>
                <a:gd name="T4" fmla="*/ 2147483646 w 150"/>
                <a:gd name="T5" fmla="*/ 2147483646 h 150"/>
                <a:gd name="T6" fmla="*/ 0 60000 65536"/>
                <a:gd name="T7" fmla="*/ 0 60000 65536"/>
                <a:gd name="T8" fmla="*/ 0 60000 65536"/>
                <a:gd name="T9" fmla="*/ 0 w 150"/>
                <a:gd name="T10" fmla="*/ 0 h 150"/>
                <a:gd name="T11" fmla="*/ 150 w 150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0" h="150">
                  <a:moveTo>
                    <a:pt x="0" y="0"/>
                  </a:moveTo>
                  <a:cubicBezTo>
                    <a:pt x="0" y="41"/>
                    <a:pt x="15" y="76"/>
                    <a:pt x="43" y="106"/>
                  </a:cubicBezTo>
                  <a:cubicBezTo>
                    <a:pt x="73" y="136"/>
                    <a:pt x="108" y="150"/>
                    <a:pt x="150" y="150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46" name="Freeform 23"/>
            <p:cNvSpPr>
              <a:spLocks/>
            </p:cNvSpPr>
            <p:nvPr/>
          </p:nvSpPr>
          <p:spPr bwMode="auto">
            <a:xfrm>
              <a:off x="3822700" y="4308475"/>
              <a:ext cx="695325" cy="1588"/>
            </a:xfrm>
            <a:custGeom>
              <a:avLst/>
              <a:gdLst>
                <a:gd name="T0" fmla="*/ 2147483646 w 970"/>
                <a:gd name="T1" fmla="*/ 0 h 1588"/>
                <a:gd name="T2" fmla="*/ 2147483646 w 970"/>
                <a:gd name="T3" fmla="*/ 0 h 1588"/>
                <a:gd name="T4" fmla="*/ 2147483646 w 970"/>
                <a:gd name="T5" fmla="*/ 0 h 1588"/>
                <a:gd name="T6" fmla="*/ 0 w 970"/>
                <a:gd name="T7" fmla="*/ 0 h 15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0"/>
                <a:gd name="T13" fmla="*/ 0 h 1588"/>
                <a:gd name="T14" fmla="*/ 970 w 970"/>
                <a:gd name="T15" fmla="*/ 1588 h 15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0" h="1588">
                  <a:moveTo>
                    <a:pt x="970" y="0"/>
                  </a:moveTo>
                  <a:lnTo>
                    <a:pt x="704" y="0"/>
                  </a:lnTo>
                  <a:lnTo>
                    <a:pt x="342" y="0"/>
                  </a:lnTo>
                  <a:lnTo>
                    <a:pt x="0" y="0"/>
                  </a:ln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47" name="Freeform 24"/>
            <p:cNvSpPr>
              <a:spLocks/>
            </p:cNvSpPr>
            <p:nvPr/>
          </p:nvSpPr>
          <p:spPr bwMode="auto">
            <a:xfrm>
              <a:off x="4516438" y="4200525"/>
              <a:ext cx="215900" cy="107950"/>
            </a:xfrm>
            <a:custGeom>
              <a:avLst/>
              <a:gdLst>
                <a:gd name="T0" fmla="*/ 2147483646 w 301"/>
                <a:gd name="T1" fmla="*/ 2147483646 h 151"/>
                <a:gd name="T2" fmla="*/ 2147483646 w 301"/>
                <a:gd name="T3" fmla="*/ 2147483646 h 151"/>
                <a:gd name="T4" fmla="*/ 2147483646 w 301"/>
                <a:gd name="T5" fmla="*/ 2147483646 h 151"/>
                <a:gd name="T6" fmla="*/ 2147483646 w 301"/>
                <a:gd name="T7" fmla="*/ 2147483646 h 151"/>
                <a:gd name="T8" fmla="*/ 2147483646 w 301"/>
                <a:gd name="T9" fmla="*/ 2147483646 h 1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1"/>
                <a:gd name="T16" fmla="*/ 0 h 151"/>
                <a:gd name="T17" fmla="*/ 301 w 301"/>
                <a:gd name="T18" fmla="*/ 151 h 1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1" h="151">
                  <a:moveTo>
                    <a:pt x="301" y="151"/>
                  </a:moveTo>
                  <a:cubicBezTo>
                    <a:pt x="301" y="109"/>
                    <a:pt x="287" y="74"/>
                    <a:pt x="257" y="44"/>
                  </a:cubicBezTo>
                  <a:cubicBezTo>
                    <a:pt x="227" y="14"/>
                    <a:pt x="192" y="0"/>
                    <a:pt x="151" y="2"/>
                  </a:cubicBez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48" name="Freeform 25"/>
            <p:cNvSpPr>
              <a:spLocks/>
            </p:cNvSpPr>
            <p:nvPr/>
          </p:nvSpPr>
          <p:spPr bwMode="auto">
            <a:xfrm>
              <a:off x="4627563" y="4308475"/>
              <a:ext cx="104775" cy="107950"/>
            </a:xfrm>
            <a:custGeom>
              <a:avLst/>
              <a:gdLst>
                <a:gd name="T0" fmla="*/ 0 w 148"/>
                <a:gd name="T1" fmla="*/ 2147483646 h 150"/>
                <a:gd name="T2" fmla="*/ 2147483646 w 148"/>
                <a:gd name="T3" fmla="*/ 2147483646 h 150"/>
                <a:gd name="T4" fmla="*/ 2147483646 w 148"/>
                <a:gd name="T5" fmla="*/ 0 h 150"/>
                <a:gd name="T6" fmla="*/ 0 60000 65536"/>
                <a:gd name="T7" fmla="*/ 0 60000 65536"/>
                <a:gd name="T8" fmla="*/ 0 60000 65536"/>
                <a:gd name="T9" fmla="*/ 0 w 148"/>
                <a:gd name="T10" fmla="*/ 0 h 150"/>
                <a:gd name="T11" fmla="*/ 148 w 148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150">
                  <a:moveTo>
                    <a:pt x="0" y="150"/>
                  </a:moveTo>
                  <a:cubicBezTo>
                    <a:pt x="41" y="149"/>
                    <a:pt x="74" y="134"/>
                    <a:pt x="104" y="106"/>
                  </a:cubicBezTo>
                  <a:cubicBezTo>
                    <a:pt x="132" y="76"/>
                    <a:pt x="146" y="41"/>
                    <a:pt x="148" y="0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49" name="Freeform 26"/>
            <p:cNvSpPr>
              <a:spLocks/>
            </p:cNvSpPr>
            <p:nvPr/>
          </p:nvSpPr>
          <p:spPr bwMode="auto">
            <a:xfrm>
              <a:off x="5535613" y="4416425"/>
              <a:ext cx="1588" cy="1309688"/>
            </a:xfrm>
            <a:custGeom>
              <a:avLst/>
              <a:gdLst>
                <a:gd name="T0" fmla="*/ 0 w 1588"/>
                <a:gd name="T1" fmla="*/ 0 h 1835"/>
                <a:gd name="T2" fmla="*/ 0 w 1588"/>
                <a:gd name="T3" fmla="*/ 2147483646 h 1835"/>
                <a:gd name="T4" fmla="*/ 0 w 1588"/>
                <a:gd name="T5" fmla="*/ 2147483646 h 1835"/>
                <a:gd name="T6" fmla="*/ 0 60000 65536"/>
                <a:gd name="T7" fmla="*/ 0 60000 65536"/>
                <a:gd name="T8" fmla="*/ 0 60000 65536"/>
                <a:gd name="T9" fmla="*/ 0 w 1588"/>
                <a:gd name="T10" fmla="*/ 0 h 1835"/>
                <a:gd name="T11" fmla="*/ 1588 w 1588"/>
                <a:gd name="T12" fmla="*/ 1835 h 18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88" h="1835">
                  <a:moveTo>
                    <a:pt x="0" y="0"/>
                  </a:moveTo>
                  <a:lnTo>
                    <a:pt x="0" y="286"/>
                  </a:lnTo>
                  <a:lnTo>
                    <a:pt x="0" y="1835"/>
                  </a:ln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50" name="Freeform 27"/>
            <p:cNvSpPr>
              <a:spLocks/>
            </p:cNvSpPr>
            <p:nvPr/>
          </p:nvSpPr>
          <p:spPr bwMode="auto">
            <a:xfrm>
              <a:off x="6332538" y="4200525"/>
              <a:ext cx="217488" cy="215900"/>
            </a:xfrm>
            <a:custGeom>
              <a:avLst/>
              <a:gdLst>
                <a:gd name="T0" fmla="*/ 2147483646 w 302"/>
                <a:gd name="T1" fmla="*/ 2147483646 h 301"/>
                <a:gd name="T2" fmla="*/ 2147483646 w 302"/>
                <a:gd name="T3" fmla="*/ 2147483646 h 301"/>
                <a:gd name="T4" fmla="*/ 2147483646 w 302"/>
                <a:gd name="T5" fmla="*/ 2147483646 h 301"/>
                <a:gd name="T6" fmla="*/ 2147483646 w 302"/>
                <a:gd name="T7" fmla="*/ 2147483646 h 301"/>
                <a:gd name="T8" fmla="*/ 2147483646 w 302"/>
                <a:gd name="T9" fmla="*/ 2147483646 h 301"/>
                <a:gd name="T10" fmla="*/ 2147483646 w 302"/>
                <a:gd name="T11" fmla="*/ 2147483646 h 301"/>
                <a:gd name="T12" fmla="*/ 2147483646 w 302"/>
                <a:gd name="T13" fmla="*/ 2147483646 h 3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2"/>
                <a:gd name="T22" fmla="*/ 0 h 301"/>
                <a:gd name="T23" fmla="*/ 302 w 302"/>
                <a:gd name="T24" fmla="*/ 301 h 3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2" h="301">
                  <a:moveTo>
                    <a:pt x="152" y="301"/>
                  </a:moveTo>
                  <a:cubicBezTo>
                    <a:pt x="193" y="300"/>
                    <a:pt x="228" y="285"/>
                    <a:pt x="258" y="257"/>
                  </a:cubicBezTo>
                  <a:cubicBezTo>
                    <a:pt x="288" y="227"/>
                    <a:pt x="302" y="192"/>
                    <a:pt x="302" y="151"/>
                  </a:cubicBezTo>
                  <a:cubicBezTo>
                    <a:pt x="302" y="109"/>
                    <a:pt x="288" y="74"/>
                    <a:pt x="258" y="44"/>
                  </a:cubicBezTo>
                  <a:cubicBezTo>
                    <a:pt x="228" y="14"/>
                    <a:pt x="193" y="0"/>
                    <a:pt x="152" y="2"/>
                  </a:cubicBez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1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51" name="Freeform 28"/>
            <p:cNvSpPr>
              <a:spLocks/>
            </p:cNvSpPr>
            <p:nvPr/>
          </p:nvSpPr>
          <p:spPr bwMode="auto">
            <a:xfrm>
              <a:off x="4627563" y="4416425"/>
              <a:ext cx="4763" cy="1309688"/>
            </a:xfrm>
            <a:custGeom>
              <a:avLst/>
              <a:gdLst>
                <a:gd name="T0" fmla="*/ 2147483646 w 7"/>
                <a:gd name="T1" fmla="*/ 2147483646 h 1835"/>
                <a:gd name="T2" fmla="*/ 0 w 7"/>
                <a:gd name="T3" fmla="*/ 2147483646 h 1835"/>
                <a:gd name="T4" fmla="*/ 0 w 7"/>
                <a:gd name="T5" fmla="*/ 0 h 1835"/>
                <a:gd name="T6" fmla="*/ 0 60000 65536"/>
                <a:gd name="T7" fmla="*/ 0 60000 65536"/>
                <a:gd name="T8" fmla="*/ 0 60000 65536"/>
                <a:gd name="T9" fmla="*/ 0 w 7"/>
                <a:gd name="T10" fmla="*/ 0 h 1835"/>
                <a:gd name="T11" fmla="*/ 7 w 7"/>
                <a:gd name="T12" fmla="*/ 1835 h 18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1835">
                  <a:moveTo>
                    <a:pt x="7" y="1835"/>
                  </a:moveTo>
                  <a:lnTo>
                    <a:pt x="0" y="325"/>
                  </a:lnTo>
                  <a:lnTo>
                    <a:pt x="0" y="0"/>
                  </a:ln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52" name="Freeform 29"/>
            <p:cNvSpPr>
              <a:spLocks/>
            </p:cNvSpPr>
            <p:nvPr/>
          </p:nvSpPr>
          <p:spPr bwMode="auto">
            <a:xfrm>
              <a:off x="5427663" y="4200525"/>
              <a:ext cx="215900" cy="107950"/>
            </a:xfrm>
            <a:custGeom>
              <a:avLst/>
              <a:gdLst>
                <a:gd name="T0" fmla="*/ 2147483646 w 301"/>
                <a:gd name="T1" fmla="*/ 2147483646 h 151"/>
                <a:gd name="T2" fmla="*/ 2147483646 w 301"/>
                <a:gd name="T3" fmla="*/ 2147483646 h 151"/>
                <a:gd name="T4" fmla="*/ 2147483646 w 301"/>
                <a:gd name="T5" fmla="*/ 2147483646 h 151"/>
                <a:gd name="T6" fmla="*/ 2147483646 w 301"/>
                <a:gd name="T7" fmla="*/ 2147483646 h 151"/>
                <a:gd name="T8" fmla="*/ 2147483646 w 301"/>
                <a:gd name="T9" fmla="*/ 2147483646 h 1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1"/>
                <a:gd name="T16" fmla="*/ 0 h 151"/>
                <a:gd name="T17" fmla="*/ 301 w 301"/>
                <a:gd name="T18" fmla="*/ 151 h 1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1" h="151">
                  <a:moveTo>
                    <a:pt x="301" y="151"/>
                  </a:moveTo>
                  <a:cubicBezTo>
                    <a:pt x="301" y="109"/>
                    <a:pt x="287" y="74"/>
                    <a:pt x="257" y="44"/>
                  </a:cubicBezTo>
                  <a:cubicBezTo>
                    <a:pt x="227" y="14"/>
                    <a:pt x="192" y="0"/>
                    <a:pt x="151" y="2"/>
                  </a:cubicBez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53" name="Line 30"/>
            <p:cNvSpPr>
              <a:spLocks noChangeShapeType="1"/>
            </p:cNvSpPr>
            <p:nvPr/>
          </p:nvSpPr>
          <p:spPr bwMode="auto">
            <a:xfrm flipH="1">
              <a:off x="4732338" y="4308475"/>
              <a:ext cx="695325" cy="1588"/>
            </a:xfrm>
            <a:prstGeom prst="line">
              <a:avLst/>
            </a:pr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54" name="Freeform 31"/>
            <p:cNvSpPr>
              <a:spLocks/>
            </p:cNvSpPr>
            <p:nvPr/>
          </p:nvSpPr>
          <p:spPr bwMode="auto">
            <a:xfrm>
              <a:off x="5535613" y="4308475"/>
              <a:ext cx="107950" cy="107950"/>
            </a:xfrm>
            <a:custGeom>
              <a:avLst/>
              <a:gdLst>
                <a:gd name="T0" fmla="*/ 0 w 150"/>
                <a:gd name="T1" fmla="*/ 2147483646 h 150"/>
                <a:gd name="T2" fmla="*/ 2147483646 w 150"/>
                <a:gd name="T3" fmla="*/ 2147483646 h 150"/>
                <a:gd name="T4" fmla="*/ 2147483646 w 150"/>
                <a:gd name="T5" fmla="*/ 0 h 150"/>
                <a:gd name="T6" fmla="*/ 0 60000 65536"/>
                <a:gd name="T7" fmla="*/ 0 60000 65536"/>
                <a:gd name="T8" fmla="*/ 0 60000 65536"/>
                <a:gd name="T9" fmla="*/ 0 w 150"/>
                <a:gd name="T10" fmla="*/ 0 h 150"/>
                <a:gd name="T11" fmla="*/ 150 w 150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0" h="150">
                  <a:moveTo>
                    <a:pt x="0" y="150"/>
                  </a:moveTo>
                  <a:cubicBezTo>
                    <a:pt x="41" y="149"/>
                    <a:pt x="76" y="134"/>
                    <a:pt x="106" y="106"/>
                  </a:cubicBezTo>
                  <a:cubicBezTo>
                    <a:pt x="134" y="76"/>
                    <a:pt x="149" y="41"/>
                    <a:pt x="150" y="0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55" name="Freeform 32"/>
            <p:cNvSpPr>
              <a:spLocks/>
            </p:cNvSpPr>
            <p:nvPr/>
          </p:nvSpPr>
          <p:spPr bwMode="auto">
            <a:xfrm>
              <a:off x="5643563" y="4308475"/>
              <a:ext cx="690563" cy="1588"/>
            </a:xfrm>
            <a:custGeom>
              <a:avLst/>
              <a:gdLst>
                <a:gd name="T0" fmla="*/ 2147483646 w 965"/>
                <a:gd name="T1" fmla="*/ 0 h 1588"/>
                <a:gd name="T2" fmla="*/ 2147483646 w 965"/>
                <a:gd name="T3" fmla="*/ 0 h 1588"/>
                <a:gd name="T4" fmla="*/ 0 w 965"/>
                <a:gd name="T5" fmla="*/ 0 h 1588"/>
                <a:gd name="T6" fmla="*/ 0 60000 65536"/>
                <a:gd name="T7" fmla="*/ 0 60000 65536"/>
                <a:gd name="T8" fmla="*/ 0 60000 65536"/>
                <a:gd name="T9" fmla="*/ 0 w 965"/>
                <a:gd name="T10" fmla="*/ 0 h 1588"/>
                <a:gd name="T11" fmla="*/ 965 w 965"/>
                <a:gd name="T12" fmla="*/ 1588 h 15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5" h="1588">
                  <a:moveTo>
                    <a:pt x="965" y="0"/>
                  </a:moveTo>
                  <a:lnTo>
                    <a:pt x="186" y="0"/>
                  </a:lnTo>
                  <a:lnTo>
                    <a:pt x="0" y="0"/>
                  </a:ln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56" name="Freeform 33"/>
            <p:cNvSpPr>
              <a:spLocks/>
            </p:cNvSpPr>
            <p:nvPr/>
          </p:nvSpPr>
          <p:spPr bwMode="auto">
            <a:xfrm>
              <a:off x="3606800" y="5724525"/>
              <a:ext cx="215900" cy="215900"/>
            </a:xfrm>
            <a:custGeom>
              <a:avLst/>
              <a:gdLst>
                <a:gd name="T0" fmla="*/ 2147483646 w 301"/>
                <a:gd name="T1" fmla="*/ 2147483646 h 302"/>
                <a:gd name="T2" fmla="*/ 2147483646 w 301"/>
                <a:gd name="T3" fmla="*/ 2147483646 h 302"/>
                <a:gd name="T4" fmla="*/ 2147483646 w 301"/>
                <a:gd name="T5" fmla="*/ 2147483646 h 302"/>
                <a:gd name="T6" fmla="*/ 2147483646 w 301"/>
                <a:gd name="T7" fmla="*/ 2147483646 h 302"/>
                <a:gd name="T8" fmla="*/ 2147483646 w 301"/>
                <a:gd name="T9" fmla="*/ 2147483646 h 302"/>
                <a:gd name="T10" fmla="*/ 2147483646 w 301"/>
                <a:gd name="T11" fmla="*/ 2147483646 h 302"/>
                <a:gd name="T12" fmla="*/ 2147483646 w 301"/>
                <a:gd name="T13" fmla="*/ 2147483646 h 302"/>
                <a:gd name="T14" fmla="*/ 2147483646 w 301"/>
                <a:gd name="T15" fmla="*/ 2147483646 h 302"/>
                <a:gd name="T16" fmla="*/ 2147483646 w 301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2"/>
                <a:gd name="T29" fmla="*/ 301 w 301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2">
                  <a:moveTo>
                    <a:pt x="151" y="2"/>
                  </a:move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2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2"/>
                    <a:pt x="151" y="302"/>
                  </a:cubicBezTo>
                  <a:cubicBezTo>
                    <a:pt x="192" y="302"/>
                    <a:pt x="227" y="287"/>
                    <a:pt x="257" y="257"/>
                  </a:cubicBezTo>
                  <a:cubicBezTo>
                    <a:pt x="287" y="227"/>
                    <a:pt x="301" y="192"/>
                    <a:pt x="301" y="152"/>
                  </a:cubicBezTo>
                  <a:cubicBezTo>
                    <a:pt x="301" y="109"/>
                    <a:pt x="287" y="74"/>
                    <a:pt x="257" y="44"/>
                  </a:cubicBezTo>
                  <a:cubicBezTo>
                    <a:pt x="227" y="16"/>
                    <a:pt x="192" y="2"/>
                    <a:pt x="151" y="2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57" name="Freeform 34"/>
            <p:cNvSpPr>
              <a:spLocks/>
            </p:cNvSpPr>
            <p:nvPr/>
          </p:nvSpPr>
          <p:spPr bwMode="auto">
            <a:xfrm>
              <a:off x="5427663" y="5724525"/>
              <a:ext cx="215900" cy="215900"/>
            </a:xfrm>
            <a:custGeom>
              <a:avLst/>
              <a:gdLst>
                <a:gd name="T0" fmla="*/ 2147483646 w 301"/>
                <a:gd name="T1" fmla="*/ 2147483646 h 302"/>
                <a:gd name="T2" fmla="*/ 2147483646 w 301"/>
                <a:gd name="T3" fmla="*/ 2147483646 h 302"/>
                <a:gd name="T4" fmla="*/ 2147483646 w 301"/>
                <a:gd name="T5" fmla="*/ 2147483646 h 302"/>
                <a:gd name="T6" fmla="*/ 2147483646 w 301"/>
                <a:gd name="T7" fmla="*/ 2147483646 h 302"/>
                <a:gd name="T8" fmla="*/ 2147483646 w 301"/>
                <a:gd name="T9" fmla="*/ 2147483646 h 302"/>
                <a:gd name="T10" fmla="*/ 2147483646 w 301"/>
                <a:gd name="T11" fmla="*/ 2147483646 h 302"/>
                <a:gd name="T12" fmla="*/ 2147483646 w 301"/>
                <a:gd name="T13" fmla="*/ 2147483646 h 302"/>
                <a:gd name="T14" fmla="*/ 2147483646 w 301"/>
                <a:gd name="T15" fmla="*/ 2147483646 h 302"/>
                <a:gd name="T16" fmla="*/ 2147483646 w 301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2"/>
                <a:gd name="T29" fmla="*/ 301 w 301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2">
                  <a:moveTo>
                    <a:pt x="151" y="2"/>
                  </a:move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2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2"/>
                    <a:pt x="151" y="302"/>
                  </a:cubicBezTo>
                  <a:cubicBezTo>
                    <a:pt x="192" y="302"/>
                    <a:pt x="227" y="287"/>
                    <a:pt x="257" y="257"/>
                  </a:cubicBezTo>
                  <a:cubicBezTo>
                    <a:pt x="287" y="227"/>
                    <a:pt x="301" y="192"/>
                    <a:pt x="301" y="152"/>
                  </a:cubicBezTo>
                  <a:cubicBezTo>
                    <a:pt x="301" y="109"/>
                    <a:pt x="287" y="74"/>
                    <a:pt x="257" y="44"/>
                  </a:cubicBezTo>
                  <a:cubicBezTo>
                    <a:pt x="227" y="16"/>
                    <a:pt x="192" y="2"/>
                    <a:pt x="151" y="2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58" name="Freeform 35"/>
            <p:cNvSpPr>
              <a:spLocks/>
            </p:cNvSpPr>
            <p:nvPr/>
          </p:nvSpPr>
          <p:spPr bwMode="auto">
            <a:xfrm>
              <a:off x="4522788" y="5724525"/>
              <a:ext cx="215900" cy="215900"/>
            </a:xfrm>
            <a:custGeom>
              <a:avLst/>
              <a:gdLst>
                <a:gd name="T0" fmla="*/ 2147483646 w 302"/>
                <a:gd name="T1" fmla="*/ 2147483646 h 302"/>
                <a:gd name="T2" fmla="*/ 2147483646 w 302"/>
                <a:gd name="T3" fmla="*/ 2147483646 h 302"/>
                <a:gd name="T4" fmla="*/ 2147483646 w 302"/>
                <a:gd name="T5" fmla="*/ 2147483646 h 302"/>
                <a:gd name="T6" fmla="*/ 2147483646 w 302"/>
                <a:gd name="T7" fmla="*/ 2147483646 h 302"/>
                <a:gd name="T8" fmla="*/ 2147483646 w 302"/>
                <a:gd name="T9" fmla="*/ 2147483646 h 302"/>
                <a:gd name="T10" fmla="*/ 2147483646 w 302"/>
                <a:gd name="T11" fmla="*/ 2147483646 h 302"/>
                <a:gd name="T12" fmla="*/ 2147483646 w 302"/>
                <a:gd name="T13" fmla="*/ 2147483646 h 302"/>
                <a:gd name="T14" fmla="*/ 2147483646 w 302"/>
                <a:gd name="T15" fmla="*/ 2147483646 h 302"/>
                <a:gd name="T16" fmla="*/ 2147483646 w 302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2"/>
                <a:gd name="T28" fmla="*/ 0 h 302"/>
                <a:gd name="T29" fmla="*/ 302 w 302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2" h="302">
                  <a:moveTo>
                    <a:pt x="152" y="2"/>
                  </a:move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2"/>
                  </a:cubicBezTo>
                  <a:cubicBezTo>
                    <a:pt x="0" y="192"/>
                    <a:pt x="15" y="227"/>
                    <a:pt x="45" y="257"/>
                  </a:cubicBezTo>
                  <a:cubicBezTo>
                    <a:pt x="75" y="287"/>
                    <a:pt x="110" y="302"/>
                    <a:pt x="152" y="302"/>
                  </a:cubicBezTo>
                  <a:cubicBezTo>
                    <a:pt x="193" y="302"/>
                    <a:pt x="228" y="287"/>
                    <a:pt x="258" y="257"/>
                  </a:cubicBezTo>
                  <a:cubicBezTo>
                    <a:pt x="288" y="227"/>
                    <a:pt x="302" y="192"/>
                    <a:pt x="302" y="152"/>
                  </a:cubicBezTo>
                  <a:cubicBezTo>
                    <a:pt x="302" y="109"/>
                    <a:pt x="288" y="74"/>
                    <a:pt x="258" y="44"/>
                  </a:cubicBezTo>
                  <a:cubicBezTo>
                    <a:pt x="228" y="14"/>
                    <a:pt x="193" y="0"/>
                    <a:pt x="152" y="2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59" name="Line 36"/>
            <p:cNvSpPr>
              <a:spLocks noChangeShapeType="1"/>
            </p:cNvSpPr>
            <p:nvPr/>
          </p:nvSpPr>
          <p:spPr bwMode="auto">
            <a:xfrm flipV="1">
              <a:off x="3714750" y="4416425"/>
              <a:ext cx="1588" cy="1309688"/>
            </a:xfrm>
            <a:prstGeom prst="line">
              <a:avLst/>
            </a:pr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397" name="Freeform 37"/>
          <p:cNvSpPr>
            <a:spLocks/>
          </p:cNvSpPr>
          <p:nvPr/>
        </p:nvSpPr>
        <p:spPr bwMode="auto">
          <a:xfrm>
            <a:off x="4832351" y="3937000"/>
            <a:ext cx="873125" cy="2268538"/>
          </a:xfrm>
          <a:custGeom>
            <a:avLst/>
            <a:gdLst>
              <a:gd name="T0" fmla="*/ 2147483646 w 1219"/>
              <a:gd name="T1" fmla="*/ 2147483646 h 3177"/>
              <a:gd name="T2" fmla="*/ 2147483646 w 1219"/>
              <a:gd name="T3" fmla="*/ 0 h 3177"/>
              <a:gd name="T4" fmla="*/ 2147483646 w 1219"/>
              <a:gd name="T5" fmla="*/ 2147483646 h 3177"/>
              <a:gd name="T6" fmla="*/ 0 w 1219"/>
              <a:gd name="T7" fmla="*/ 2147483646 h 3177"/>
              <a:gd name="T8" fmla="*/ 2147483646 w 1219"/>
              <a:gd name="T9" fmla="*/ 2147483646 h 3177"/>
              <a:gd name="T10" fmla="*/ 2147483646 w 1219"/>
              <a:gd name="T11" fmla="*/ 2147483646 h 3177"/>
              <a:gd name="T12" fmla="*/ 2147483646 w 1219"/>
              <a:gd name="T13" fmla="*/ 2147483646 h 3177"/>
              <a:gd name="T14" fmla="*/ 2147483646 w 1219"/>
              <a:gd name="T15" fmla="*/ 2147483646 h 3177"/>
              <a:gd name="T16" fmla="*/ 2147483646 w 1219"/>
              <a:gd name="T17" fmla="*/ 2147483646 h 3177"/>
              <a:gd name="T18" fmla="*/ 2147483646 w 1219"/>
              <a:gd name="T19" fmla="*/ 2147483646 h 317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19"/>
              <a:gd name="T31" fmla="*/ 0 h 3177"/>
              <a:gd name="T32" fmla="*/ 1219 w 1219"/>
              <a:gd name="T33" fmla="*/ 3177 h 317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19" h="3177">
                <a:moveTo>
                  <a:pt x="1041" y="466"/>
                </a:moveTo>
                <a:cubicBezTo>
                  <a:pt x="923" y="155"/>
                  <a:pt x="778" y="0"/>
                  <a:pt x="611" y="0"/>
                </a:cubicBezTo>
                <a:cubicBezTo>
                  <a:pt x="441" y="0"/>
                  <a:pt x="297" y="155"/>
                  <a:pt x="178" y="466"/>
                </a:cubicBezTo>
                <a:cubicBezTo>
                  <a:pt x="60" y="776"/>
                  <a:pt x="0" y="1150"/>
                  <a:pt x="0" y="1589"/>
                </a:cubicBezTo>
                <a:cubicBezTo>
                  <a:pt x="0" y="2027"/>
                  <a:pt x="60" y="2401"/>
                  <a:pt x="178" y="2711"/>
                </a:cubicBezTo>
                <a:cubicBezTo>
                  <a:pt x="297" y="3021"/>
                  <a:pt x="441" y="3177"/>
                  <a:pt x="611" y="3177"/>
                </a:cubicBezTo>
                <a:cubicBezTo>
                  <a:pt x="778" y="3177"/>
                  <a:pt x="923" y="3021"/>
                  <a:pt x="1041" y="2711"/>
                </a:cubicBezTo>
                <a:cubicBezTo>
                  <a:pt x="1159" y="2401"/>
                  <a:pt x="1219" y="2027"/>
                  <a:pt x="1219" y="1589"/>
                </a:cubicBezTo>
                <a:cubicBezTo>
                  <a:pt x="1219" y="1177"/>
                  <a:pt x="1166" y="820"/>
                  <a:pt x="1060" y="520"/>
                </a:cubicBezTo>
                <a:cubicBezTo>
                  <a:pt x="1053" y="501"/>
                  <a:pt x="1046" y="483"/>
                  <a:pt x="1041" y="466"/>
                </a:cubicBezTo>
              </a:path>
            </a:pathLst>
          </a:custGeom>
          <a:noFill/>
          <a:ln w="8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98" name="Freeform 38"/>
          <p:cNvSpPr>
            <a:spLocks/>
          </p:cNvSpPr>
          <p:nvPr/>
        </p:nvSpPr>
        <p:spPr bwMode="auto">
          <a:xfrm>
            <a:off x="5851525" y="3917951"/>
            <a:ext cx="1449388" cy="804863"/>
          </a:xfrm>
          <a:custGeom>
            <a:avLst/>
            <a:gdLst>
              <a:gd name="T0" fmla="*/ 0 w 2022"/>
              <a:gd name="T1" fmla="*/ 2147483646 h 1129"/>
              <a:gd name="T2" fmla="*/ 2147483646 w 2022"/>
              <a:gd name="T3" fmla="*/ 2147483646 h 1129"/>
              <a:gd name="T4" fmla="*/ 2147483646 w 2022"/>
              <a:gd name="T5" fmla="*/ 2147483646 h 1129"/>
              <a:gd name="T6" fmla="*/ 2147483646 w 2022"/>
              <a:gd name="T7" fmla="*/ 2147483646 h 1129"/>
              <a:gd name="T8" fmla="*/ 2147483646 w 2022"/>
              <a:gd name="T9" fmla="*/ 2147483646 h 1129"/>
              <a:gd name="T10" fmla="*/ 2147483646 w 2022"/>
              <a:gd name="T11" fmla="*/ 2147483646 h 1129"/>
              <a:gd name="T12" fmla="*/ 2147483646 w 2022"/>
              <a:gd name="T13" fmla="*/ 2147483646 h 1129"/>
              <a:gd name="T14" fmla="*/ 2147483646 w 2022"/>
              <a:gd name="T15" fmla="*/ 2147483646 h 1129"/>
              <a:gd name="T16" fmla="*/ 2147483646 w 2022"/>
              <a:gd name="T17" fmla="*/ 2147483646 h 1129"/>
              <a:gd name="T18" fmla="*/ 2147483646 w 2022"/>
              <a:gd name="T19" fmla="*/ 0 h 1129"/>
              <a:gd name="T20" fmla="*/ 2147483646 w 2022"/>
              <a:gd name="T21" fmla="*/ 2147483646 h 1129"/>
              <a:gd name="T22" fmla="*/ 0 w 2022"/>
              <a:gd name="T23" fmla="*/ 2147483646 h 1129"/>
              <a:gd name="T24" fmla="*/ 0 w 2022"/>
              <a:gd name="T25" fmla="*/ 2147483646 h 11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022"/>
              <a:gd name="T40" fmla="*/ 0 h 1129"/>
              <a:gd name="T41" fmla="*/ 2022 w 2022"/>
              <a:gd name="T42" fmla="*/ 1129 h 11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022" h="1129">
                <a:moveTo>
                  <a:pt x="0" y="564"/>
                </a:moveTo>
                <a:cubicBezTo>
                  <a:pt x="0" y="721"/>
                  <a:pt x="99" y="854"/>
                  <a:pt x="296" y="963"/>
                </a:cubicBezTo>
                <a:cubicBezTo>
                  <a:pt x="335" y="986"/>
                  <a:pt x="376" y="1005"/>
                  <a:pt x="418" y="1023"/>
                </a:cubicBezTo>
                <a:cubicBezTo>
                  <a:pt x="589" y="1093"/>
                  <a:pt x="787" y="1129"/>
                  <a:pt x="1011" y="1129"/>
                </a:cubicBezTo>
                <a:cubicBezTo>
                  <a:pt x="1272" y="1129"/>
                  <a:pt x="1498" y="1081"/>
                  <a:pt x="1686" y="984"/>
                </a:cubicBezTo>
                <a:cubicBezTo>
                  <a:pt x="1699" y="977"/>
                  <a:pt x="1713" y="970"/>
                  <a:pt x="1725" y="963"/>
                </a:cubicBezTo>
                <a:cubicBezTo>
                  <a:pt x="1923" y="854"/>
                  <a:pt x="2022" y="721"/>
                  <a:pt x="2022" y="564"/>
                </a:cubicBezTo>
                <a:cubicBezTo>
                  <a:pt x="2022" y="559"/>
                  <a:pt x="2022" y="554"/>
                  <a:pt x="2022" y="548"/>
                </a:cubicBezTo>
                <a:cubicBezTo>
                  <a:pt x="2014" y="399"/>
                  <a:pt x="1916" y="272"/>
                  <a:pt x="1725" y="164"/>
                </a:cubicBezTo>
                <a:cubicBezTo>
                  <a:pt x="1528" y="55"/>
                  <a:pt x="1289" y="0"/>
                  <a:pt x="1011" y="0"/>
                </a:cubicBezTo>
                <a:cubicBezTo>
                  <a:pt x="732" y="0"/>
                  <a:pt x="494" y="55"/>
                  <a:pt x="296" y="164"/>
                </a:cubicBezTo>
                <a:cubicBezTo>
                  <a:pt x="106" y="272"/>
                  <a:pt x="7" y="399"/>
                  <a:pt x="0" y="548"/>
                </a:cubicBezTo>
                <a:cubicBezTo>
                  <a:pt x="0" y="554"/>
                  <a:pt x="0" y="559"/>
                  <a:pt x="0" y="564"/>
                </a:cubicBezTo>
              </a:path>
            </a:pathLst>
          </a:custGeom>
          <a:noFill/>
          <a:ln w="8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0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7" grpId="0" animBg="1"/>
      <p:bldP spid="15398" grpId="0" animBg="1"/>
      <p:bldP spid="15398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 noGrp="1"/>
          </p:cNvSpPr>
          <p:nvPr>
            <p:ph type="title"/>
          </p:nvPr>
        </p:nvSpPr>
        <p:spPr>
          <a:xfrm>
            <a:off x="1828800" y="685800"/>
            <a:ext cx="8610600" cy="3429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/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FF0000"/>
                </a:solidFill>
              </a:rPr>
              <a:t>Version 2</a:t>
            </a:r>
            <a:r>
              <a:rPr lang="en-US" sz="2400" dirty="0" smtClean="0">
                <a:solidFill>
                  <a:srgbClr val="FF0000"/>
                </a:solidFill>
              </a:rPr>
              <a:t>:(</a:t>
            </a:r>
            <a:r>
              <a:rPr lang="en-US" sz="2400" dirty="0" smtClean="0">
                <a:solidFill>
                  <a:srgbClr val="FF0000"/>
                </a:solidFill>
              </a:rPr>
              <a:t>Maximum subgraph)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FF0000"/>
                </a:solidFill>
              </a:rPr>
              <a:t/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Find </a:t>
            </a:r>
            <a:r>
              <a:rPr lang="en-US" sz="2400" dirty="0">
                <a:solidFill>
                  <a:schemeClr val="tx1"/>
                </a:solidFill>
              </a:rPr>
              <a:t>a subset of vertices of a given graph, such that the number of edges in the subgraph induced by this subset is </a:t>
            </a:r>
            <a:r>
              <a:rPr lang="en-US" sz="2400" dirty="0">
                <a:solidFill>
                  <a:srgbClr val="FF00FF"/>
                </a:solidFill>
              </a:rPr>
              <a:t>maximal</a:t>
            </a:r>
            <a:r>
              <a:rPr lang="en-US" sz="2400" dirty="0">
                <a:solidFill>
                  <a:schemeClr val="tx1"/>
                </a:solidFill>
              </a:rPr>
              <a:t> among all induced subgraphs with the same number of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 vertices.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5638800" y="4267200"/>
            <a:ext cx="3278188" cy="2332038"/>
            <a:chOff x="4114800" y="4267200"/>
            <a:chExt cx="3278188" cy="2332038"/>
          </a:xfrm>
        </p:grpSpPr>
        <p:sp>
          <p:nvSpPr>
            <p:cNvPr id="54278" name="AutoShape 5"/>
            <p:cNvSpPr>
              <a:spLocks noChangeAspect="1" noChangeArrowheads="1" noTextEdit="1"/>
            </p:cNvSpPr>
            <p:nvPr/>
          </p:nvSpPr>
          <p:spPr bwMode="auto">
            <a:xfrm>
              <a:off x="4114800" y="4267200"/>
              <a:ext cx="3278188" cy="2332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79" name="Freeform 7"/>
            <p:cNvSpPr>
              <a:spLocks/>
            </p:cNvSpPr>
            <p:nvPr/>
          </p:nvSpPr>
          <p:spPr bwMode="auto">
            <a:xfrm>
              <a:off x="7170738" y="4581525"/>
              <a:ext cx="217488" cy="215900"/>
            </a:xfrm>
            <a:custGeom>
              <a:avLst/>
              <a:gdLst>
                <a:gd name="T0" fmla="*/ 2147483646 w 302"/>
                <a:gd name="T1" fmla="*/ 2147483646 h 301"/>
                <a:gd name="T2" fmla="*/ 2147483646 w 302"/>
                <a:gd name="T3" fmla="*/ 2147483646 h 301"/>
                <a:gd name="T4" fmla="*/ 2147483646 w 302"/>
                <a:gd name="T5" fmla="*/ 2147483646 h 301"/>
                <a:gd name="T6" fmla="*/ 2147483646 w 302"/>
                <a:gd name="T7" fmla="*/ 2147483646 h 301"/>
                <a:gd name="T8" fmla="*/ 2147483646 w 302"/>
                <a:gd name="T9" fmla="*/ 2147483646 h 301"/>
                <a:gd name="T10" fmla="*/ 2147483646 w 302"/>
                <a:gd name="T11" fmla="*/ 2147483646 h 301"/>
                <a:gd name="T12" fmla="*/ 2147483646 w 302"/>
                <a:gd name="T13" fmla="*/ 2147483646 h 301"/>
                <a:gd name="T14" fmla="*/ 2147483646 w 302"/>
                <a:gd name="T15" fmla="*/ 2147483646 h 301"/>
                <a:gd name="T16" fmla="*/ 2147483646 w 302"/>
                <a:gd name="T17" fmla="*/ 2147483646 h 3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2"/>
                <a:gd name="T28" fmla="*/ 0 h 301"/>
                <a:gd name="T29" fmla="*/ 302 w 302"/>
                <a:gd name="T30" fmla="*/ 301 h 3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2" h="301">
                  <a:moveTo>
                    <a:pt x="302" y="151"/>
                  </a:moveTo>
                  <a:cubicBezTo>
                    <a:pt x="302" y="109"/>
                    <a:pt x="288" y="74"/>
                    <a:pt x="258" y="44"/>
                  </a:cubicBezTo>
                  <a:cubicBezTo>
                    <a:pt x="228" y="14"/>
                    <a:pt x="193" y="0"/>
                    <a:pt x="152" y="2"/>
                  </a:cubicBez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1"/>
                  </a:cubicBezTo>
                  <a:cubicBezTo>
                    <a:pt x="2" y="192"/>
                    <a:pt x="16" y="227"/>
                    <a:pt x="45" y="257"/>
                  </a:cubicBezTo>
                  <a:cubicBezTo>
                    <a:pt x="75" y="287"/>
                    <a:pt x="110" y="301"/>
                    <a:pt x="152" y="301"/>
                  </a:cubicBezTo>
                  <a:cubicBezTo>
                    <a:pt x="193" y="300"/>
                    <a:pt x="228" y="285"/>
                    <a:pt x="258" y="257"/>
                  </a:cubicBezTo>
                  <a:cubicBezTo>
                    <a:pt x="288" y="227"/>
                    <a:pt x="302" y="192"/>
                    <a:pt x="302" y="151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80" name="Freeform 8"/>
            <p:cNvSpPr>
              <a:spLocks/>
            </p:cNvSpPr>
            <p:nvPr/>
          </p:nvSpPr>
          <p:spPr bwMode="auto">
            <a:xfrm>
              <a:off x="7170738" y="6105525"/>
              <a:ext cx="217488" cy="215900"/>
            </a:xfrm>
            <a:custGeom>
              <a:avLst/>
              <a:gdLst>
                <a:gd name="T0" fmla="*/ 2147483646 w 302"/>
                <a:gd name="T1" fmla="*/ 2147483646 h 302"/>
                <a:gd name="T2" fmla="*/ 2147483646 w 302"/>
                <a:gd name="T3" fmla="*/ 2147483646 h 302"/>
                <a:gd name="T4" fmla="*/ 2147483646 w 302"/>
                <a:gd name="T5" fmla="*/ 2147483646 h 302"/>
                <a:gd name="T6" fmla="*/ 2147483646 w 302"/>
                <a:gd name="T7" fmla="*/ 2147483646 h 302"/>
                <a:gd name="T8" fmla="*/ 2147483646 w 302"/>
                <a:gd name="T9" fmla="*/ 2147483646 h 302"/>
                <a:gd name="T10" fmla="*/ 2147483646 w 302"/>
                <a:gd name="T11" fmla="*/ 2147483646 h 302"/>
                <a:gd name="T12" fmla="*/ 2147483646 w 302"/>
                <a:gd name="T13" fmla="*/ 2147483646 h 302"/>
                <a:gd name="T14" fmla="*/ 2147483646 w 302"/>
                <a:gd name="T15" fmla="*/ 2147483646 h 302"/>
                <a:gd name="T16" fmla="*/ 2147483646 w 302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2"/>
                <a:gd name="T28" fmla="*/ 0 h 302"/>
                <a:gd name="T29" fmla="*/ 302 w 302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2" h="302">
                  <a:moveTo>
                    <a:pt x="152" y="302"/>
                  </a:moveTo>
                  <a:cubicBezTo>
                    <a:pt x="193" y="302"/>
                    <a:pt x="228" y="287"/>
                    <a:pt x="258" y="257"/>
                  </a:cubicBezTo>
                  <a:cubicBezTo>
                    <a:pt x="288" y="227"/>
                    <a:pt x="302" y="192"/>
                    <a:pt x="302" y="152"/>
                  </a:cubicBezTo>
                  <a:cubicBezTo>
                    <a:pt x="302" y="109"/>
                    <a:pt x="288" y="74"/>
                    <a:pt x="258" y="44"/>
                  </a:cubicBezTo>
                  <a:cubicBezTo>
                    <a:pt x="228" y="16"/>
                    <a:pt x="193" y="2"/>
                    <a:pt x="152" y="2"/>
                  </a:cubicBez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2"/>
                  </a:cubicBezTo>
                  <a:cubicBezTo>
                    <a:pt x="0" y="192"/>
                    <a:pt x="15" y="227"/>
                    <a:pt x="45" y="257"/>
                  </a:cubicBezTo>
                  <a:cubicBezTo>
                    <a:pt x="75" y="287"/>
                    <a:pt x="110" y="302"/>
                    <a:pt x="152" y="302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81" name="Freeform 9"/>
            <p:cNvSpPr>
              <a:spLocks/>
            </p:cNvSpPr>
            <p:nvPr/>
          </p:nvSpPr>
          <p:spPr bwMode="auto">
            <a:xfrm>
              <a:off x="4445000" y="4581525"/>
              <a:ext cx="215900" cy="215900"/>
            </a:xfrm>
            <a:custGeom>
              <a:avLst/>
              <a:gdLst>
                <a:gd name="T0" fmla="*/ 2147483646 w 301"/>
                <a:gd name="T1" fmla="*/ 2147483646 h 301"/>
                <a:gd name="T2" fmla="*/ 2147483646 w 301"/>
                <a:gd name="T3" fmla="*/ 2147483646 h 301"/>
                <a:gd name="T4" fmla="*/ 2147483646 w 301"/>
                <a:gd name="T5" fmla="*/ 2147483646 h 301"/>
                <a:gd name="T6" fmla="*/ 2147483646 w 301"/>
                <a:gd name="T7" fmla="*/ 2147483646 h 301"/>
                <a:gd name="T8" fmla="*/ 2147483646 w 301"/>
                <a:gd name="T9" fmla="*/ 2147483646 h 301"/>
                <a:gd name="T10" fmla="*/ 2147483646 w 301"/>
                <a:gd name="T11" fmla="*/ 2147483646 h 301"/>
                <a:gd name="T12" fmla="*/ 2147483646 w 301"/>
                <a:gd name="T13" fmla="*/ 2147483646 h 301"/>
                <a:gd name="T14" fmla="*/ 2147483646 w 301"/>
                <a:gd name="T15" fmla="*/ 2147483646 h 301"/>
                <a:gd name="T16" fmla="*/ 2147483646 w 301"/>
                <a:gd name="T17" fmla="*/ 2147483646 h 3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1"/>
                <a:gd name="T29" fmla="*/ 301 w 301"/>
                <a:gd name="T30" fmla="*/ 301 h 3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1">
                  <a:moveTo>
                    <a:pt x="151" y="2"/>
                  </a:move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1"/>
                    <a:pt x="151" y="301"/>
                  </a:cubicBezTo>
                  <a:cubicBezTo>
                    <a:pt x="192" y="300"/>
                    <a:pt x="227" y="285"/>
                    <a:pt x="257" y="257"/>
                  </a:cubicBezTo>
                  <a:cubicBezTo>
                    <a:pt x="285" y="227"/>
                    <a:pt x="299" y="192"/>
                    <a:pt x="301" y="151"/>
                  </a:cubicBezTo>
                  <a:cubicBezTo>
                    <a:pt x="301" y="109"/>
                    <a:pt x="287" y="74"/>
                    <a:pt x="257" y="44"/>
                  </a:cubicBezTo>
                  <a:cubicBezTo>
                    <a:pt x="227" y="14"/>
                    <a:pt x="192" y="0"/>
                    <a:pt x="151" y="2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82" name="Freeform 10"/>
            <p:cNvSpPr>
              <a:spLocks/>
            </p:cNvSpPr>
            <p:nvPr/>
          </p:nvSpPr>
          <p:spPr bwMode="auto">
            <a:xfrm>
              <a:off x="5354638" y="4581525"/>
              <a:ext cx="215900" cy="215900"/>
            </a:xfrm>
            <a:custGeom>
              <a:avLst/>
              <a:gdLst>
                <a:gd name="T0" fmla="*/ 2147483646 w 301"/>
                <a:gd name="T1" fmla="*/ 2147483646 h 301"/>
                <a:gd name="T2" fmla="*/ 2147483646 w 301"/>
                <a:gd name="T3" fmla="*/ 2147483646 h 301"/>
                <a:gd name="T4" fmla="*/ 2147483646 w 301"/>
                <a:gd name="T5" fmla="*/ 2147483646 h 301"/>
                <a:gd name="T6" fmla="*/ 2147483646 w 301"/>
                <a:gd name="T7" fmla="*/ 2147483646 h 301"/>
                <a:gd name="T8" fmla="*/ 2147483646 w 301"/>
                <a:gd name="T9" fmla="*/ 2147483646 h 301"/>
                <a:gd name="T10" fmla="*/ 2147483646 w 301"/>
                <a:gd name="T11" fmla="*/ 2147483646 h 301"/>
                <a:gd name="T12" fmla="*/ 2147483646 w 301"/>
                <a:gd name="T13" fmla="*/ 2147483646 h 301"/>
                <a:gd name="T14" fmla="*/ 2147483646 w 301"/>
                <a:gd name="T15" fmla="*/ 2147483646 h 301"/>
                <a:gd name="T16" fmla="*/ 2147483646 w 301"/>
                <a:gd name="T17" fmla="*/ 2147483646 h 301"/>
                <a:gd name="T18" fmla="*/ 2147483646 w 301"/>
                <a:gd name="T19" fmla="*/ 2147483646 h 30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1"/>
                <a:gd name="T31" fmla="*/ 0 h 301"/>
                <a:gd name="T32" fmla="*/ 301 w 301"/>
                <a:gd name="T33" fmla="*/ 301 h 30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1" h="301">
                  <a:moveTo>
                    <a:pt x="257" y="44"/>
                  </a:moveTo>
                  <a:cubicBezTo>
                    <a:pt x="227" y="14"/>
                    <a:pt x="192" y="0"/>
                    <a:pt x="151" y="2"/>
                  </a:cubicBez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  <a:cubicBezTo>
                    <a:pt x="1" y="192"/>
                    <a:pt x="15" y="227"/>
                    <a:pt x="44" y="257"/>
                  </a:cubicBezTo>
                  <a:cubicBezTo>
                    <a:pt x="74" y="287"/>
                    <a:pt x="109" y="301"/>
                    <a:pt x="151" y="301"/>
                  </a:cubicBezTo>
                  <a:lnTo>
                    <a:pt x="153" y="301"/>
                  </a:lnTo>
                  <a:cubicBezTo>
                    <a:pt x="194" y="300"/>
                    <a:pt x="227" y="285"/>
                    <a:pt x="257" y="257"/>
                  </a:cubicBezTo>
                  <a:cubicBezTo>
                    <a:pt x="285" y="227"/>
                    <a:pt x="299" y="192"/>
                    <a:pt x="301" y="151"/>
                  </a:cubicBezTo>
                  <a:cubicBezTo>
                    <a:pt x="301" y="109"/>
                    <a:pt x="287" y="74"/>
                    <a:pt x="257" y="44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83" name="Freeform 11"/>
            <p:cNvSpPr>
              <a:spLocks/>
            </p:cNvSpPr>
            <p:nvPr/>
          </p:nvSpPr>
          <p:spPr bwMode="auto">
            <a:xfrm>
              <a:off x="6265863" y="4581525"/>
              <a:ext cx="215900" cy="215900"/>
            </a:xfrm>
            <a:custGeom>
              <a:avLst/>
              <a:gdLst>
                <a:gd name="T0" fmla="*/ 2147483646 w 301"/>
                <a:gd name="T1" fmla="*/ 2147483646 h 301"/>
                <a:gd name="T2" fmla="*/ 2147483646 w 301"/>
                <a:gd name="T3" fmla="*/ 2147483646 h 301"/>
                <a:gd name="T4" fmla="*/ 2147483646 w 301"/>
                <a:gd name="T5" fmla="*/ 2147483646 h 301"/>
                <a:gd name="T6" fmla="*/ 2147483646 w 301"/>
                <a:gd name="T7" fmla="*/ 2147483646 h 301"/>
                <a:gd name="T8" fmla="*/ 2147483646 w 301"/>
                <a:gd name="T9" fmla="*/ 2147483646 h 301"/>
                <a:gd name="T10" fmla="*/ 2147483646 w 301"/>
                <a:gd name="T11" fmla="*/ 2147483646 h 301"/>
                <a:gd name="T12" fmla="*/ 2147483646 w 301"/>
                <a:gd name="T13" fmla="*/ 2147483646 h 301"/>
                <a:gd name="T14" fmla="*/ 2147483646 w 301"/>
                <a:gd name="T15" fmla="*/ 2147483646 h 301"/>
                <a:gd name="T16" fmla="*/ 2147483646 w 301"/>
                <a:gd name="T17" fmla="*/ 2147483646 h 3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1"/>
                <a:gd name="T29" fmla="*/ 301 w 301"/>
                <a:gd name="T30" fmla="*/ 301 h 3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1">
                  <a:moveTo>
                    <a:pt x="301" y="151"/>
                  </a:moveTo>
                  <a:cubicBezTo>
                    <a:pt x="301" y="109"/>
                    <a:pt x="287" y="74"/>
                    <a:pt x="257" y="44"/>
                  </a:cubicBezTo>
                  <a:cubicBezTo>
                    <a:pt x="227" y="14"/>
                    <a:pt x="192" y="0"/>
                    <a:pt x="151" y="2"/>
                  </a:cubicBez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  <a:cubicBezTo>
                    <a:pt x="1" y="192"/>
                    <a:pt x="16" y="227"/>
                    <a:pt x="44" y="257"/>
                  </a:cubicBezTo>
                  <a:cubicBezTo>
                    <a:pt x="74" y="287"/>
                    <a:pt x="109" y="301"/>
                    <a:pt x="151" y="301"/>
                  </a:cubicBezTo>
                  <a:cubicBezTo>
                    <a:pt x="192" y="300"/>
                    <a:pt x="227" y="285"/>
                    <a:pt x="257" y="257"/>
                  </a:cubicBezTo>
                  <a:cubicBezTo>
                    <a:pt x="285" y="227"/>
                    <a:pt x="300" y="192"/>
                    <a:pt x="301" y="151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84" name="Freeform 12"/>
            <p:cNvSpPr>
              <a:spLocks/>
            </p:cNvSpPr>
            <p:nvPr/>
          </p:nvSpPr>
          <p:spPr bwMode="auto">
            <a:xfrm>
              <a:off x="6265863" y="6105525"/>
              <a:ext cx="215900" cy="215900"/>
            </a:xfrm>
            <a:custGeom>
              <a:avLst/>
              <a:gdLst>
                <a:gd name="T0" fmla="*/ 2147483646 w 301"/>
                <a:gd name="T1" fmla="*/ 2147483646 h 302"/>
                <a:gd name="T2" fmla="*/ 2147483646 w 301"/>
                <a:gd name="T3" fmla="*/ 2147483646 h 302"/>
                <a:gd name="T4" fmla="*/ 2147483646 w 301"/>
                <a:gd name="T5" fmla="*/ 2147483646 h 302"/>
                <a:gd name="T6" fmla="*/ 2147483646 w 301"/>
                <a:gd name="T7" fmla="*/ 2147483646 h 302"/>
                <a:gd name="T8" fmla="*/ 2147483646 w 301"/>
                <a:gd name="T9" fmla="*/ 2147483646 h 302"/>
                <a:gd name="T10" fmla="*/ 2147483646 w 301"/>
                <a:gd name="T11" fmla="*/ 2147483646 h 302"/>
                <a:gd name="T12" fmla="*/ 2147483646 w 301"/>
                <a:gd name="T13" fmla="*/ 2147483646 h 302"/>
                <a:gd name="T14" fmla="*/ 2147483646 w 301"/>
                <a:gd name="T15" fmla="*/ 2147483646 h 302"/>
                <a:gd name="T16" fmla="*/ 2147483646 w 301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2"/>
                <a:gd name="T29" fmla="*/ 301 w 301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2">
                  <a:moveTo>
                    <a:pt x="151" y="2"/>
                  </a:move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2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2"/>
                    <a:pt x="151" y="302"/>
                  </a:cubicBezTo>
                  <a:cubicBezTo>
                    <a:pt x="192" y="302"/>
                    <a:pt x="227" y="287"/>
                    <a:pt x="257" y="257"/>
                  </a:cubicBezTo>
                  <a:cubicBezTo>
                    <a:pt x="287" y="227"/>
                    <a:pt x="301" y="192"/>
                    <a:pt x="301" y="152"/>
                  </a:cubicBezTo>
                  <a:cubicBezTo>
                    <a:pt x="301" y="109"/>
                    <a:pt x="287" y="74"/>
                    <a:pt x="257" y="44"/>
                  </a:cubicBezTo>
                  <a:cubicBezTo>
                    <a:pt x="227" y="16"/>
                    <a:pt x="192" y="2"/>
                    <a:pt x="151" y="2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85" name="Freeform 13"/>
            <p:cNvSpPr>
              <a:spLocks/>
            </p:cNvSpPr>
            <p:nvPr/>
          </p:nvSpPr>
          <p:spPr bwMode="auto">
            <a:xfrm>
              <a:off x="5360988" y="6105525"/>
              <a:ext cx="215900" cy="215900"/>
            </a:xfrm>
            <a:custGeom>
              <a:avLst/>
              <a:gdLst>
                <a:gd name="T0" fmla="*/ 2147483646 w 302"/>
                <a:gd name="T1" fmla="*/ 2147483646 h 302"/>
                <a:gd name="T2" fmla="*/ 2147483646 w 302"/>
                <a:gd name="T3" fmla="*/ 2147483646 h 302"/>
                <a:gd name="T4" fmla="*/ 2147483646 w 302"/>
                <a:gd name="T5" fmla="*/ 2147483646 h 302"/>
                <a:gd name="T6" fmla="*/ 2147483646 w 302"/>
                <a:gd name="T7" fmla="*/ 2147483646 h 302"/>
                <a:gd name="T8" fmla="*/ 2147483646 w 302"/>
                <a:gd name="T9" fmla="*/ 2147483646 h 302"/>
                <a:gd name="T10" fmla="*/ 2147483646 w 302"/>
                <a:gd name="T11" fmla="*/ 2147483646 h 302"/>
                <a:gd name="T12" fmla="*/ 2147483646 w 302"/>
                <a:gd name="T13" fmla="*/ 2147483646 h 302"/>
                <a:gd name="T14" fmla="*/ 2147483646 w 302"/>
                <a:gd name="T15" fmla="*/ 2147483646 h 302"/>
                <a:gd name="T16" fmla="*/ 2147483646 w 302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2"/>
                <a:gd name="T28" fmla="*/ 0 h 302"/>
                <a:gd name="T29" fmla="*/ 302 w 302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2" h="302">
                  <a:moveTo>
                    <a:pt x="152" y="2"/>
                  </a:move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2"/>
                  </a:cubicBezTo>
                  <a:cubicBezTo>
                    <a:pt x="0" y="192"/>
                    <a:pt x="15" y="227"/>
                    <a:pt x="45" y="257"/>
                  </a:cubicBezTo>
                  <a:cubicBezTo>
                    <a:pt x="75" y="287"/>
                    <a:pt x="110" y="302"/>
                    <a:pt x="152" y="302"/>
                  </a:cubicBezTo>
                  <a:cubicBezTo>
                    <a:pt x="193" y="302"/>
                    <a:pt x="228" y="287"/>
                    <a:pt x="258" y="257"/>
                  </a:cubicBezTo>
                  <a:cubicBezTo>
                    <a:pt x="288" y="227"/>
                    <a:pt x="302" y="192"/>
                    <a:pt x="302" y="152"/>
                  </a:cubicBezTo>
                  <a:cubicBezTo>
                    <a:pt x="302" y="109"/>
                    <a:pt x="288" y="74"/>
                    <a:pt x="258" y="44"/>
                  </a:cubicBezTo>
                  <a:cubicBezTo>
                    <a:pt x="228" y="14"/>
                    <a:pt x="193" y="0"/>
                    <a:pt x="152" y="2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86" name="Freeform 14"/>
            <p:cNvSpPr>
              <a:spLocks/>
            </p:cNvSpPr>
            <p:nvPr/>
          </p:nvSpPr>
          <p:spPr bwMode="auto">
            <a:xfrm>
              <a:off x="4445000" y="6105525"/>
              <a:ext cx="215900" cy="215900"/>
            </a:xfrm>
            <a:custGeom>
              <a:avLst/>
              <a:gdLst>
                <a:gd name="T0" fmla="*/ 2147483646 w 301"/>
                <a:gd name="T1" fmla="*/ 2147483646 h 302"/>
                <a:gd name="T2" fmla="*/ 2147483646 w 301"/>
                <a:gd name="T3" fmla="*/ 2147483646 h 302"/>
                <a:gd name="T4" fmla="*/ 2147483646 w 301"/>
                <a:gd name="T5" fmla="*/ 2147483646 h 302"/>
                <a:gd name="T6" fmla="*/ 2147483646 w 301"/>
                <a:gd name="T7" fmla="*/ 2147483646 h 302"/>
                <a:gd name="T8" fmla="*/ 2147483646 w 301"/>
                <a:gd name="T9" fmla="*/ 2147483646 h 302"/>
                <a:gd name="T10" fmla="*/ 2147483646 w 301"/>
                <a:gd name="T11" fmla="*/ 2147483646 h 302"/>
                <a:gd name="T12" fmla="*/ 2147483646 w 301"/>
                <a:gd name="T13" fmla="*/ 2147483646 h 302"/>
                <a:gd name="T14" fmla="*/ 2147483646 w 301"/>
                <a:gd name="T15" fmla="*/ 2147483646 h 302"/>
                <a:gd name="T16" fmla="*/ 2147483646 w 301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2"/>
                <a:gd name="T29" fmla="*/ 301 w 301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2">
                  <a:moveTo>
                    <a:pt x="151" y="2"/>
                  </a:move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2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2"/>
                    <a:pt x="151" y="302"/>
                  </a:cubicBezTo>
                  <a:cubicBezTo>
                    <a:pt x="192" y="302"/>
                    <a:pt x="227" y="287"/>
                    <a:pt x="257" y="257"/>
                  </a:cubicBezTo>
                  <a:cubicBezTo>
                    <a:pt x="287" y="227"/>
                    <a:pt x="301" y="192"/>
                    <a:pt x="301" y="152"/>
                  </a:cubicBezTo>
                  <a:cubicBezTo>
                    <a:pt x="301" y="109"/>
                    <a:pt x="287" y="74"/>
                    <a:pt x="257" y="44"/>
                  </a:cubicBezTo>
                  <a:cubicBezTo>
                    <a:pt x="227" y="16"/>
                    <a:pt x="192" y="2"/>
                    <a:pt x="151" y="2"/>
                  </a:cubicBezTo>
                  <a:close/>
                </a:path>
              </a:pathLst>
            </a:custGeom>
            <a:solidFill>
              <a:srgbClr val="999999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87" name="Freeform 15"/>
            <p:cNvSpPr>
              <a:spLocks/>
            </p:cNvSpPr>
            <p:nvPr/>
          </p:nvSpPr>
          <p:spPr bwMode="auto">
            <a:xfrm>
              <a:off x="5356225" y="4689475"/>
              <a:ext cx="109538" cy="107950"/>
            </a:xfrm>
            <a:custGeom>
              <a:avLst/>
              <a:gdLst>
                <a:gd name="T0" fmla="*/ 0 w 152"/>
                <a:gd name="T1" fmla="*/ 0 h 150"/>
                <a:gd name="T2" fmla="*/ 2147483646 w 152"/>
                <a:gd name="T3" fmla="*/ 2147483646 h 150"/>
                <a:gd name="T4" fmla="*/ 2147483646 w 152"/>
                <a:gd name="T5" fmla="*/ 2147483646 h 150"/>
                <a:gd name="T6" fmla="*/ 2147483646 w 152"/>
                <a:gd name="T7" fmla="*/ 2147483646 h 1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2"/>
                <a:gd name="T13" fmla="*/ 0 h 150"/>
                <a:gd name="T14" fmla="*/ 152 w 152"/>
                <a:gd name="T15" fmla="*/ 150 h 1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2" h="150">
                  <a:moveTo>
                    <a:pt x="0" y="0"/>
                  </a:moveTo>
                  <a:cubicBezTo>
                    <a:pt x="0" y="41"/>
                    <a:pt x="14" y="76"/>
                    <a:pt x="43" y="106"/>
                  </a:cubicBezTo>
                  <a:cubicBezTo>
                    <a:pt x="73" y="136"/>
                    <a:pt x="108" y="150"/>
                    <a:pt x="150" y="150"/>
                  </a:cubicBezTo>
                  <a:lnTo>
                    <a:pt x="152" y="150"/>
                  </a:ln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8" name="Freeform 16"/>
            <p:cNvSpPr>
              <a:spLocks/>
            </p:cNvSpPr>
            <p:nvPr/>
          </p:nvSpPr>
          <p:spPr bwMode="auto">
            <a:xfrm>
              <a:off x="7172325" y="4689475"/>
              <a:ext cx="107950" cy="107950"/>
            </a:xfrm>
            <a:custGeom>
              <a:avLst/>
              <a:gdLst>
                <a:gd name="T0" fmla="*/ 0 w 150"/>
                <a:gd name="T1" fmla="*/ 0 h 150"/>
                <a:gd name="T2" fmla="*/ 2147483646 w 150"/>
                <a:gd name="T3" fmla="*/ 2147483646 h 150"/>
                <a:gd name="T4" fmla="*/ 2147483646 w 150"/>
                <a:gd name="T5" fmla="*/ 2147483646 h 150"/>
                <a:gd name="T6" fmla="*/ 0 60000 65536"/>
                <a:gd name="T7" fmla="*/ 0 60000 65536"/>
                <a:gd name="T8" fmla="*/ 0 60000 65536"/>
                <a:gd name="T9" fmla="*/ 0 w 150"/>
                <a:gd name="T10" fmla="*/ 0 h 150"/>
                <a:gd name="T11" fmla="*/ 150 w 150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0" h="150">
                  <a:moveTo>
                    <a:pt x="0" y="0"/>
                  </a:moveTo>
                  <a:cubicBezTo>
                    <a:pt x="0" y="41"/>
                    <a:pt x="14" y="76"/>
                    <a:pt x="43" y="106"/>
                  </a:cubicBezTo>
                  <a:cubicBezTo>
                    <a:pt x="73" y="136"/>
                    <a:pt x="108" y="150"/>
                    <a:pt x="150" y="150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9" name="Freeform 17"/>
            <p:cNvSpPr>
              <a:spLocks/>
            </p:cNvSpPr>
            <p:nvPr/>
          </p:nvSpPr>
          <p:spPr bwMode="auto">
            <a:xfrm>
              <a:off x="7170738" y="6105525"/>
              <a:ext cx="217488" cy="215900"/>
            </a:xfrm>
            <a:custGeom>
              <a:avLst/>
              <a:gdLst>
                <a:gd name="T0" fmla="*/ 2147483646 w 302"/>
                <a:gd name="T1" fmla="*/ 2147483646 h 302"/>
                <a:gd name="T2" fmla="*/ 2147483646 w 302"/>
                <a:gd name="T3" fmla="*/ 2147483646 h 302"/>
                <a:gd name="T4" fmla="*/ 2147483646 w 302"/>
                <a:gd name="T5" fmla="*/ 2147483646 h 302"/>
                <a:gd name="T6" fmla="*/ 2147483646 w 302"/>
                <a:gd name="T7" fmla="*/ 2147483646 h 302"/>
                <a:gd name="T8" fmla="*/ 2147483646 w 302"/>
                <a:gd name="T9" fmla="*/ 2147483646 h 302"/>
                <a:gd name="T10" fmla="*/ 2147483646 w 302"/>
                <a:gd name="T11" fmla="*/ 2147483646 h 302"/>
                <a:gd name="T12" fmla="*/ 2147483646 w 302"/>
                <a:gd name="T13" fmla="*/ 2147483646 h 302"/>
                <a:gd name="T14" fmla="*/ 2147483646 w 302"/>
                <a:gd name="T15" fmla="*/ 2147483646 h 302"/>
                <a:gd name="T16" fmla="*/ 2147483646 w 302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2"/>
                <a:gd name="T28" fmla="*/ 0 h 302"/>
                <a:gd name="T29" fmla="*/ 302 w 302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2" h="302">
                  <a:moveTo>
                    <a:pt x="152" y="2"/>
                  </a:move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2"/>
                  </a:cubicBezTo>
                  <a:cubicBezTo>
                    <a:pt x="0" y="192"/>
                    <a:pt x="15" y="227"/>
                    <a:pt x="45" y="257"/>
                  </a:cubicBezTo>
                  <a:cubicBezTo>
                    <a:pt x="75" y="287"/>
                    <a:pt x="110" y="302"/>
                    <a:pt x="152" y="302"/>
                  </a:cubicBezTo>
                  <a:cubicBezTo>
                    <a:pt x="193" y="302"/>
                    <a:pt x="228" y="287"/>
                    <a:pt x="258" y="257"/>
                  </a:cubicBezTo>
                  <a:cubicBezTo>
                    <a:pt x="288" y="227"/>
                    <a:pt x="302" y="192"/>
                    <a:pt x="302" y="152"/>
                  </a:cubicBezTo>
                  <a:cubicBezTo>
                    <a:pt x="302" y="109"/>
                    <a:pt x="288" y="74"/>
                    <a:pt x="258" y="44"/>
                  </a:cubicBezTo>
                  <a:cubicBezTo>
                    <a:pt x="228" y="16"/>
                    <a:pt x="193" y="2"/>
                    <a:pt x="152" y="2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0" name="Line 18"/>
            <p:cNvSpPr>
              <a:spLocks noChangeShapeType="1"/>
            </p:cNvSpPr>
            <p:nvPr/>
          </p:nvSpPr>
          <p:spPr bwMode="auto">
            <a:xfrm flipV="1">
              <a:off x="7280275" y="4797425"/>
              <a:ext cx="1588" cy="1309688"/>
            </a:xfrm>
            <a:prstGeom prst="line">
              <a:avLst/>
            </a:pr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1" name="Freeform 19"/>
            <p:cNvSpPr>
              <a:spLocks/>
            </p:cNvSpPr>
            <p:nvPr/>
          </p:nvSpPr>
          <p:spPr bwMode="auto">
            <a:xfrm>
              <a:off x="4445000" y="4581525"/>
              <a:ext cx="215900" cy="215900"/>
            </a:xfrm>
            <a:custGeom>
              <a:avLst/>
              <a:gdLst>
                <a:gd name="T0" fmla="*/ 2147483646 w 301"/>
                <a:gd name="T1" fmla="*/ 2147483646 h 301"/>
                <a:gd name="T2" fmla="*/ 2147483646 w 301"/>
                <a:gd name="T3" fmla="*/ 2147483646 h 301"/>
                <a:gd name="T4" fmla="*/ 2147483646 w 301"/>
                <a:gd name="T5" fmla="*/ 2147483646 h 301"/>
                <a:gd name="T6" fmla="*/ 2147483646 w 301"/>
                <a:gd name="T7" fmla="*/ 2147483646 h 301"/>
                <a:gd name="T8" fmla="*/ 2147483646 w 301"/>
                <a:gd name="T9" fmla="*/ 2147483646 h 301"/>
                <a:gd name="T10" fmla="*/ 2147483646 w 301"/>
                <a:gd name="T11" fmla="*/ 2147483646 h 301"/>
                <a:gd name="T12" fmla="*/ 2147483646 w 301"/>
                <a:gd name="T13" fmla="*/ 2147483646 h 3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"/>
                <a:gd name="T22" fmla="*/ 0 h 301"/>
                <a:gd name="T23" fmla="*/ 301 w 301"/>
                <a:gd name="T24" fmla="*/ 301 h 3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" h="301">
                  <a:moveTo>
                    <a:pt x="301" y="151"/>
                  </a:moveTo>
                  <a:cubicBezTo>
                    <a:pt x="301" y="109"/>
                    <a:pt x="287" y="74"/>
                    <a:pt x="257" y="44"/>
                  </a:cubicBezTo>
                  <a:cubicBezTo>
                    <a:pt x="227" y="14"/>
                    <a:pt x="192" y="0"/>
                    <a:pt x="151" y="2"/>
                  </a:cubicBez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1"/>
                    <a:pt x="151" y="301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2" name="Freeform 20"/>
            <p:cNvSpPr>
              <a:spLocks/>
            </p:cNvSpPr>
            <p:nvPr/>
          </p:nvSpPr>
          <p:spPr bwMode="auto">
            <a:xfrm>
              <a:off x="4552950" y="4689475"/>
              <a:ext cx="107950" cy="107950"/>
            </a:xfrm>
            <a:custGeom>
              <a:avLst/>
              <a:gdLst>
                <a:gd name="T0" fmla="*/ 0 w 150"/>
                <a:gd name="T1" fmla="*/ 2147483646 h 150"/>
                <a:gd name="T2" fmla="*/ 2147483646 w 150"/>
                <a:gd name="T3" fmla="*/ 2147483646 h 150"/>
                <a:gd name="T4" fmla="*/ 2147483646 w 150"/>
                <a:gd name="T5" fmla="*/ 0 h 150"/>
                <a:gd name="T6" fmla="*/ 0 60000 65536"/>
                <a:gd name="T7" fmla="*/ 0 60000 65536"/>
                <a:gd name="T8" fmla="*/ 0 60000 65536"/>
                <a:gd name="T9" fmla="*/ 0 w 150"/>
                <a:gd name="T10" fmla="*/ 0 h 150"/>
                <a:gd name="T11" fmla="*/ 150 w 150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0" h="150">
                  <a:moveTo>
                    <a:pt x="0" y="150"/>
                  </a:moveTo>
                  <a:cubicBezTo>
                    <a:pt x="41" y="149"/>
                    <a:pt x="76" y="134"/>
                    <a:pt x="106" y="106"/>
                  </a:cubicBezTo>
                  <a:cubicBezTo>
                    <a:pt x="134" y="76"/>
                    <a:pt x="148" y="41"/>
                    <a:pt x="150" y="0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3" name="Freeform 21"/>
            <p:cNvSpPr>
              <a:spLocks/>
            </p:cNvSpPr>
            <p:nvPr/>
          </p:nvSpPr>
          <p:spPr bwMode="auto">
            <a:xfrm>
              <a:off x="6265863" y="4689475"/>
              <a:ext cx="107950" cy="107950"/>
            </a:xfrm>
            <a:custGeom>
              <a:avLst/>
              <a:gdLst>
                <a:gd name="T0" fmla="*/ 0 w 150"/>
                <a:gd name="T1" fmla="*/ 0 h 150"/>
                <a:gd name="T2" fmla="*/ 2147483646 w 150"/>
                <a:gd name="T3" fmla="*/ 2147483646 h 150"/>
                <a:gd name="T4" fmla="*/ 2147483646 w 150"/>
                <a:gd name="T5" fmla="*/ 2147483646 h 150"/>
                <a:gd name="T6" fmla="*/ 0 60000 65536"/>
                <a:gd name="T7" fmla="*/ 0 60000 65536"/>
                <a:gd name="T8" fmla="*/ 0 60000 65536"/>
                <a:gd name="T9" fmla="*/ 0 w 150"/>
                <a:gd name="T10" fmla="*/ 0 h 150"/>
                <a:gd name="T11" fmla="*/ 150 w 150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0" h="150">
                  <a:moveTo>
                    <a:pt x="0" y="0"/>
                  </a:moveTo>
                  <a:cubicBezTo>
                    <a:pt x="0" y="41"/>
                    <a:pt x="15" y="76"/>
                    <a:pt x="43" y="106"/>
                  </a:cubicBezTo>
                  <a:cubicBezTo>
                    <a:pt x="73" y="136"/>
                    <a:pt x="108" y="150"/>
                    <a:pt x="150" y="150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4" name="Freeform 22"/>
            <p:cNvSpPr>
              <a:spLocks/>
            </p:cNvSpPr>
            <p:nvPr/>
          </p:nvSpPr>
          <p:spPr bwMode="auto">
            <a:xfrm>
              <a:off x="4660900" y="4689475"/>
              <a:ext cx="695325" cy="1588"/>
            </a:xfrm>
            <a:custGeom>
              <a:avLst/>
              <a:gdLst>
                <a:gd name="T0" fmla="*/ 2147483646 w 970"/>
                <a:gd name="T1" fmla="*/ 0 h 1588"/>
                <a:gd name="T2" fmla="*/ 2147483646 w 970"/>
                <a:gd name="T3" fmla="*/ 0 h 1588"/>
                <a:gd name="T4" fmla="*/ 2147483646 w 970"/>
                <a:gd name="T5" fmla="*/ 0 h 1588"/>
                <a:gd name="T6" fmla="*/ 0 w 970"/>
                <a:gd name="T7" fmla="*/ 0 h 15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0"/>
                <a:gd name="T13" fmla="*/ 0 h 1588"/>
                <a:gd name="T14" fmla="*/ 970 w 970"/>
                <a:gd name="T15" fmla="*/ 1588 h 15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0" h="1588">
                  <a:moveTo>
                    <a:pt x="970" y="0"/>
                  </a:moveTo>
                  <a:lnTo>
                    <a:pt x="704" y="0"/>
                  </a:lnTo>
                  <a:lnTo>
                    <a:pt x="342" y="0"/>
                  </a:lnTo>
                  <a:lnTo>
                    <a:pt x="0" y="0"/>
                  </a:ln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5" name="Freeform 23"/>
            <p:cNvSpPr>
              <a:spLocks/>
            </p:cNvSpPr>
            <p:nvPr/>
          </p:nvSpPr>
          <p:spPr bwMode="auto">
            <a:xfrm>
              <a:off x="5354638" y="4581525"/>
              <a:ext cx="215900" cy="107950"/>
            </a:xfrm>
            <a:custGeom>
              <a:avLst/>
              <a:gdLst>
                <a:gd name="T0" fmla="*/ 2147483646 w 301"/>
                <a:gd name="T1" fmla="*/ 2147483646 h 151"/>
                <a:gd name="T2" fmla="*/ 2147483646 w 301"/>
                <a:gd name="T3" fmla="*/ 2147483646 h 151"/>
                <a:gd name="T4" fmla="*/ 2147483646 w 301"/>
                <a:gd name="T5" fmla="*/ 2147483646 h 151"/>
                <a:gd name="T6" fmla="*/ 2147483646 w 301"/>
                <a:gd name="T7" fmla="*/ 2147483646 h 151"/>
                <a:gd name="T8" fmla="*/ 2147483646 w 301"/>
                <a:gd name="T9" fmla="*/ 2147483646 h 1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1"/>
                <a:gd name="T16" fmla="*/ 0 h 151"/>
                <a:gd name="T17" fmla="*/ 301 w 301"/>
                <a:gd name="T18" fmla="*/ 151 h 1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1" h="151">
                  <a:moveTo>
                    <a:pt x="301" y="151"/>
                  </a:moveTo>
                  <a:cubicBezTo>
                    <a:pt x="301" y="109"/>
                    <a:pt x="287" y="74"/>
                    <a:pt x="257" y="44"/>
                  </a:cubicBezTo>
                  <a:cubicBezTo>
                    <a:pt x="227" y="14"/>
                    <a:pt x="192" y="0"/>
                    <a:pt x="151" y="2"/>
                  </a:cubicBez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6" name="Freeform 24"/>
            <p:cNvSpPr>
              <a:spLocks/>
            </p:cNvSpPr>
            <p:nvPr/>
          </p:nvSpPr>
          <p:spPr bwMode="auto">
            <a:xfrm>
              <a:off x="5465763" y="4689475"/>
              <a:ext cx="104775" cy="107950"/>
            </a:xfrm>
            <a:custGeom>
              <a:avLst/>
              <a:gdLst>
                <a:gd name="T0" fmla="*/ 0 w 148"/>
                <a:gd name="T1" fmla="*/ 2147483646 h 150"/>
                <a:gd name="T2" fmla="*/ 2147483646 w 148"/>
                <a:gd name="T3" fmla="*/ 2147483646 h 150"/>
                <a:gd name="T4" fmla="*/ 2147483646 w 148"/>
                <a:gd name="T5" fmla="*/ 0 h 150"/>
                <a:gd name="T6" fmla="*/ 0 60000 65536"/>
                <a:gd name="T7" fmla="*/ 0 60000 65536"/>
                <a:gd name="T8" fmla="*/ 0 60000 65536"/>
                <a:gd name="T9" fmla="*/ 0 w 148"/>
                <a:gd name="T10" fmla="*/ 0 h 150"/>
                <a:gd name="T11" fmla="*/ 148 w 148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150">
                  <a:moveTo>
                    <a:pt x="0" y="150"/>
                  </a:moveTo>
                  <a:cubicBezTo>
                    <a:pt x="41" y="149"/>
                    <a:pt x="74" y="134"/>
                    <a:pt x="104" y="106"/>
                  </a:cubicBezTo>
                  <a:cubicBezTo>
                    <a:pt x="132" y="76"/>
                    <a:pt x="146" y="41"/>
                    <a:pt x="148" y="0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7" name="Freeform 25"/>
            <p:cNvSpPr>
              <a:spLocks/>
            </p:cNvSpPr>
            <p:nvPr/>
          </p:nvSpPr>
          <p:spPr bwMode="auto">
            <a:xfrm>
              <a:off x="6373813" y="4797425"/>
              <a:ext cx="1588" cy="1309688"/>
            </a:xfrm>
            <a:custGeom>
              <a:avLst/>
              <a:gdLst>
                <a:gd name="T0" fmla="*/ 0 w 1588"/>
                <a:gd name="T1" fmla="*/ 0 h 1835"/>
                <a:gd name="T2" fmla="*/ 0 w 1588"/>
                <a:gd name="T3" fmla="*/ 2147483646 h 1835"/>
                <a:gd name="T4" fmla="*/ 0 w 1588"/>
                <a:gd name="T5" fmla="*/ 2147483646 h 1835"/>
                <a:gd name="T6" fmla="*/ 0 60000 65536"/>
                <a:gd name="T7" fmla="*/ 0 60000 65536"/>
                <a:gd name="T8" fmla="*/ 0 60000 65536"/>
                <a:gd name="T9" fmla="*/ 0 w 1588"/>
                <a:gd name="T10" fmla="*/ 0 h 1835"/>
                <a:gd name="T11" fmla="*/ 1588 w 1588"/>
                <a:gd name="T12" fmla="*/ 1835 h 18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88" h="1835">
                  <a:moveTo>
                    <a:pt x="0" y="0"/>
                  </a:moveTo>
                  <a:lnTo>
                    <a:pt x="0" y="286"/>
                  </a:lnTo>
                  <a:lnTo>
                    <a:pt x="0" y="1835"/>
                  </a:ln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8" name="Freeform 26"/>
            <p:cNvSpPr>
              <a:spLocks/>
            </p:cNvSpPr>
            <p:nvPr/>
          </p:nvSpPr>
          <p:spPr bwMode="auto">
            <a:xfrm>
              <a:off x="7170738" y="4581525"/>
              <a:ext cx="217488" cy="215900"/>
            </a:xfrm>
            <a:custGeom>
              <a:avLst/>
              <a:gdLst>
                <a:gd name="T0" fmla="*/ 2147483646 w 302"/>
                <a:gd name="T1" fmla="*/ 2147483646 h 301"/>
                <a:gd name="T2" fmla="*/ 2147483646 w 302"/>
                <a:gd name="T3" fmla="*/ 2147483646 h 301"/>
                <a:gd name="T4" fmla="*/ 2147483646 w 302"/>
                <a:gd name="T5" fmla="*/ 2147483646 h 301"/>
                <a:gd name="T6" fmla="*/ 2147483646 w 302"/>
                <a:gd name="T7" fmla="*/ 2147483646 h 301"/>
                <a:gd name="T8" fmla="*/ 2147483646 w 302"/>
                <a:gd name="T9" fmla="*/ 2147483646 h 301"/>
                <a:gd name="T10" fmla="*/ 2147483646 w 302"/>
                <a:gd name="T11" fmla="*/ 2147483646 h 301"/>
                <a:gd name="T12" fmla="*/ 2147483646 w 302"/>
                <a:gd name="T13" fmla="*/ 2147483646 h 3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2"/>
                <a:gd name="T22" fmla="*/ 0 h 301"/>
                <a:gd name="T23" fmla="*/ 302 w 302"/>
                <a:gd name="T24" fmla="*/ 301 h 3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2" h="301">
                  <a:moveTo>
                    <a:pt x="152" y="301"/>
                  </a:moveTo>
                  <a:cubicBezTo>
                    <a:pt x="193" y="300"/>
                    <a:pt x="228" y="285"/>
                    <a:pt x="258" y="257"/>
                  </a:cubicBezTo>
                  <a:cubicBezTo>
                    <a:pt x="288" y="227"/>
                    <a:pt x="302" y="192"/>
                    <a:pt x="302" y="151"/>
                  </a:cubicBezTo>
                  <a:cubicBezTo>
                    <a:pt x="302" y="109"/>
                    <a:pt x="288" y="74"/>
                    <a:pt x="258" y="44"/>
                  </a:cubicBezTo>
                  <a:cubicBezTo>
                    <a:pt x="228" y="14"/>
                    <a:pt x="193" y="0"/>
                    <a:pt x="152" y="2"/>
                  </a:cubicBez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1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9" name="Freeform 27"/>
            <p:cNvSpPr>
              <a:spLocks/>
            </p:cNvSpPr>
            <p:nvPr/>
          </p:nvSpPr>
          <p:spPr bwMode="auto">
            <a:xfrm>
              <a:off x="5465763" y="4797425"/>
              <a:ext cx="4763" cy="1309688"/>
            </a:xfrm>
            <a:custGeom>
              <a:avLst/>
              <a:gdLst>
                <a:gd name="T0" fmla="*/ 2147483646 w 7"/>
                <a:gd name="T1" fmla="*/ 2147483646 h 1835"/>
                <a:gd name="T2" fmla="*/ 0 w 7"/>
                <a:gd name="T3" fmla="*/ 2147483646 h 1835"/>
                <a:gd name="T4" fmla="*/ 0 w 7"/>
                <a:gd name="T5" fmla="*/ 0 h 1835"/>
                <a:gd name="T6" fmla="*/ 0 60000 65536"/>
                <a:gd name="T7" fmla="*/ 0 60000 65536"/>
                <a:gd name="T8" fmla="*/ 0 60000 65536"/>
                <a:gd name="T9" fmla="*/ 0 w 7"/>
                <a:gd name="T10" fmla="*/ 0 h 1835"/>
                <a:gd name="T11" fmla="*/ 7 w 7"/>
                <a:gd name="T12" fmla="*/ 1835 h 18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1835">
                  <a:moveTo>
                    <a:pt x="7" y="1835"/>
                  </a:moveTo>
                  <a:lnTo>
                    <a:pt x="0" y="325"/>
                  </a:lnTo>
                  <a:lnTo>
                    <a:pt x="0" y="0"/>
                  </a:ln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0" name="Freeform 28"/>
            <p:cNvSpPr>
              <a:spLocks/>
            </p:cNvSpPr>
            <p:nvPr/>
          </p:nvSpPr>
          <p:spPr bwMode="auto">
            <a:xfrm>
              <a:off x="6265863" y="4581525"/>
              <a:ext cx="215900" cy="107950"/>
            </a:xfrm>
            <a:custGeom>
              <a:avLst/>
              <a:gdLst>
                <a:gd name="T0" fmla="*/ 2147483646 w 301"/>
                <a:gd name="T1" fmla="*/ 2147483646 h 151"/>
                <a:gd name="T2" fmla="*/ 2147483646 w 301"/>
                <a:gd name="T3" fmla="*/ 2147483646 h 151"/>
                <a:gd name="T4" fmla="*/ 2147483646 w 301"/>
                <a:gd name="T5" fmla="*/ 2147483646 h 151"/>
                <a:gd name="T6" fmla="*/ 2147483646 w 301"/>
                <a:gd name="T7" fmla="*/ 2147483646 h 151"/>
                <a:gd name="T8" fmla="*/ 2147483646 w 301"/>
                <a:gd name="T9" fmla="*/ 2147483646 h 1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1"/>
                <a:gd name="T16" fmla="*/ 0 h 151"/>
                <a:gd name="T17" fmla="*/ 301 w 301"/>
                <a:gd name="T18" fmla="*/ 151 h 1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1" h="151">
                  <a:moveTo>
                    <a:pt x="301" y="151"/>
                  </a:moveTo>
                  <a:cubicBezTo>
                    <a:pt x="301" y="109"/>
                    <a:pt x="287" y="74"/>
                    <a:pt x="257" y="44"/>
                  </a:cubicBezTo>
                  <a:cubicBezTo>
                    <a:pt x="227" y="14"/>
                    <a:pt x="192" y="0"/>
                    <a:pt x="151" y="2"/>
                  </a:cubicBez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1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1" name="Line 29"/>
            <p:cNvSpPr>
              <a:spLocks noChangeShapeType="1"/>
            </p:cNvSpPr>
            <p:nvPr/>
          </p:nvSpPr>
          <p:spPr bwMode="auto">
            <a:xfrm flipH="1">
              <a:off x="5570538" y="4689475"/>
              <a:ext cx="695325" cy="1588"/>
            </a:xfrm>
            <a:prstGeom prst="line">
              <a:avLst/>
            </a:pr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2" name="Freeform 30"/>
            <p:cNvSpPr>
              <a:spLocks/>
            </p:cNvSpPr>
            <p:nvPr/>
          </p:nvSpPr>
          <p:spPr bwMode="auto">
            <a:xfrm>
              <a:off x="6373813" y="4689475"/>
              <a:ext cx="107950" cy="107950"/>
            </a:xfrm>
            <a:custGeom>
              <a:avLst/>
              <a:gdLst>
                <a:gd name="T0" fmla="*/ 0 w 150"/>
                <a:gd name="T1" fmla="*/ 2147483646 h 150"/>
                <a:gd name="T2" fmla="*/ 2147483646 w 150"/>
                <a:gd name="T3" fmla="*/ 2147483646 h 150"/>
                <a:gd name="T4" fmla="*/ 2147483646 w 150"/>
                <a:gd name="T5" fmla="*/ 0 h 150"/>
                <a:gd name="T6" fmla="*/ 0 60000 65536"/>
                <a:gd name="T7" fmla="*/ 0 60000 65536"/>
                <a:gd name="T8" fmla="*/ 0 60000 65536"/>
                <a:gd name="T9" fmla="*/ 0 w 150"/>
                <a:gd name="T10" fmla="*/ 0 h 150"/>
                <a:gd name="T11" fmla="*/ 150 w 150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0" h="150">
                  <a:moveTo>
                    <a:pt x="0" y="150"/>
                  </a:moveTo>
                  <a:cubicBezTo>
                    <a:pt x="41" y="149"/>
                    <a:pt x="76" y="134"/>
                    <a:pt x="106" y="106"/>
                  </a:cubicBezTo>
                  <a:cubicBezTo>
                    <a:pt x="134" y="76"/>
                    <a:pt x="149" y="41"/>
                    <a:pt x="150" y="0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3" name="Freeform 31"/>
            <p:cNvSpPr>
              <a:spLocks/>
            </p:cNvSpPr>
            <p:nvPr/>
          </p:nvSpPr>
          <p:spPr bwMode="auto">
            <a:xfrm>
              <a:off x="6481763" y="4689475"/>
              <a:ext cx="690563" cy="1588"/>
            </a:xfrm>
            <a:custGeom>
              <a:avLst/>
              <a:gdLst>
                <a:gd name="T0" fmla="*/ 2147483646 w 965"/>
                <a:gd name="T1" fmla="*/ 0 h 1588"/>
                <a:gd name="T2" fmla="*/ 2147483646 w 965"/>
                <a:gd name="T3" fmla="*/ 0 h 1588"/>
                <a:gd name="T4" fmla="*/ 0 w 965"/>
                <a:gd name="T5" fmla="*/ 0 h 1588"/>
                <a:gd name="T6" fmla="*/ 0 60000 65536"/>
                <a:gd name="T7" fmla="*/ 0 60000 65536"/>
                <a:gd name="T8" fmla="*/ 0 60000 65536"/>
                <a:gd name="T9" fmla="*/ 0 w 965"/>
                <a:gd name="T10" fmla="*/ 0 h 1588"/>
                <a:gd name="T11" fmla="*/ 965 w 965"/>
                <a:gd name="T12" fmla="*/ 1588 h 15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5" h="1588">
                  <a:moveTo>
                    <a:pt x="965" y="0"/>
                  </a:moveTo>
                  <a:lnTo>
                    <a:pt x="186" y="0"/>
                  </a:lnTo>
                  <a:lnTo>
                    <a:pt x="0" y="0"/>
                  </a:ln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4" name="Freeform 32"/>
            <p:cNvSpPr>
              <a:spLocks/>
            </p:cNvSpPr>
            <p:nvPr/>
          </p:nvSpPr>
          <p:spPr bwMode="auto">
            <a:xfrm>
              <a:off x="4445000" y="6105525"/>
              <a:ext cx="215900" cy="215900"/>
            </a:xfrm>
            <a:custGeom>
              <a:avLst/>
              <a:gdLst>
                <a:gd name="T0" fmla="*/ 2147483646 w 301"/>
                <a:gd name="T1" fmla="*/ 2147483646 h 302"/>
                <a:gd name="T2" fmla="*/ 2147483646 w 301"/>
                <a:gd name="T3" fmla="*/ 2147483646 h 302"/>
                <a:gd name="T4" fmla="*/ 2147483646 w 301"/>
                <a:gd name="T5" fmla="*/ 2147483646 h 302"/>
                <a:gd name="T6" fmla="*/ 2147483646 w 301"/>
                <a:gd name="T7" fmla="*/ 2147483646 h 302"/>
                <a:gd name="T8" fmla="*/ 2147483646 w 301"/>
                <a:gd name="T9" fmla="*/ 2147483646 h 302"/>
                <a:gd name="T10" fmla="*/ 2147483646 w 301"/>
                <a:gd name="T11" fmla="*/ 2147483646 h 302"/>
                <a:gd name="T12" fmla="*/ 2147483646 w 301"/>
                <a:gd name="T13" fmla="*/ 2147483646 h 302"/>
                <a:gd name="T14" fmla="*/ 2147483646 w 301"/>
                <a:gd name="T15" fmla="*/ 2147483646 h 302"/>
                <a:gd name="T16" fmla="*/ 2147483646 w 301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2"/>
                <a:gd name="T29" fmla="*/ 301 w 301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2">
                  <a:moveTo>
                    <a:pt x="151" y="2"/>
                  </a:move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2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2"/>
                    <a:pt x="151" y="302"/>
                  </a:cubicBezTo>
                  <a:cubicBezTo>
                    <a:pt x="192" y="302"/>
                    <a:pt x="227" y="287"/>
                    <a:pt x="257" y="257"/>
                  </a:cubicBezTo>
                  <a:cubicBezTo>
                    <a:pt x="287" y="227"/>
                    <a:pt x="301" y="192"/>
                    <a:pt x="301" y="152"/>
                  </a:cubicBezTo>
                  <a:cubicBezTo>
                    <a:pt x="301" y="109"/>
                    <a:pt x="287" y="74"/>
                    <a:pt x="257" y="44"/>
                  </a:cubicBezTo>
                  <a:cubicBezTo>
                    <a:pt x="227" y="16"/>
                    <a:pt x="192" y="2"/>
                    <a:pt x="151" y="2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5" name="Freeform 33"/>
            <p:cNvSpPr>
              <a:spLocks/>
            </p:cNvSpPr>
            <p:nvPr/>
          </p:nvSpPr>
          <p:spPr bwMode="auto">
            <a:xfrm>
              <a:off x="6265863" y="6105525"/>
              <a:ext cx="215900" cy="215900"/>
            </a:xfrm>
            <a:custGeom>
              <a:avLst/>
              <a:gdLst>
                <a:gd name="T0" fmla="*/ 2147483646 w 301"/>
                <a:gd name="T1" fmla="*/ 2147483646 h 302"/>
                <a:gd name="T2" fmla="*/ 2147483646 w 301"/>
                <a:gd name="T3" fmla="*/ 2147483646 h 302"/>
                <a:gd name="T4" fmla="*/ 2147483646 w 301"/>
                <a:gd name="T5" fmla="*/ 2147483646 h 302"/>
                <a:gd name="T6" fmla="*/ 2147483646 w 301"/>
                <a:gd name="T7" fmla="*/ 2147483646 h 302"/>
                <a:gd name="T8" fmla="*/ 2147483646 w 301"/>
                <a:gd name="T9" fmla="*/ 2147483646 h 302"/>
                <a:gd name="T10" fmla="*/ 2147483646 w 301"/>
                <a:gd name="T11" fmla="*/ 2147483646 h 302"/>
                <a:gd name="T12" fmla="*/ 2147483646 w 301"/>
                <a:gd name="T13" fmla="*/ 2147483646 h 302"/>
                <a:gd name="T14" fmla="*/ 2147483646 w 301"/>
                <a:gd name="T15" fmla="*/ 2147483646 h 302"/>
                <a:gd name="T16" fmla="*/ 2147483646 w 301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302"/>
                <a:gd name="T29" fmla="*/ 301 w 301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302">
                  <a:moveTo>
                    <a:pt x="151" y="2"/>
                  </a:moveTo>
                  <a:cubicBezTo>
                    <a:pt x="109" y="0"/>
                    <a:pt x="74" y="14"/>
                    <a:pt x="44" y="44"/>
                  </a:cubicBezTo>
                  <a:cubicBezTo>
                    <a:pt x="14" y="74"/>
                    <a:pt x="0" y="109"/>
                    <a:pt x="1" y="152"/>
                  </a:cubicBezTo>
                  <a:cubicBezTo>
                    <a:pt x="0" y="192"/>
                    <a:pt x="14" y="227"/>
                    <a:pt x="44" y="257"/>
                  </a:cubicBezTo>
                  <a:cubicBezTo>
                    <a:pt x="74" y="287"/>
                    <a:pt x="109" y="302"/>
                    <a:pt x="151" y="302"/>
                  </a:cubicBezTo>
                  <a:cubicBezTo>
                    <a:pt x="192" y="302"/>
                    <a:pt x="227" y="287"/>
                    <a:pt x="257" y="257"/>
                  </a:cubicBezTo>
                  <a:cubicBezTo>
                    <a:pt x="287" y="227"/>
                    <a:pt x="301" y="192"/>
                    <a:pt x="301" y="152"/>
                  </a:cubicBezTo>
                  <a:cubicBezTo>
                    <a:pt x="301" y="109"/>
                    <a:pt x="287" y="74"/>
                    <a:pt x="257" y="44"/>
                  </a:cubicBezTo>
                  <a:cubicBezTo>
                    <a:pt x="227" y="16"/>
                    <a:pt x="192" y="2"/>
                    <a:pt x="151" y="2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6" name="Freeform 34"/>
            <p:cNvSpPr>
              <a:spLocks/>
            </p:cNvSpPr>
            <p:nvPr/>
          </p:nvSpPr>
          <p:spPr bwMode="auto">
            <a:xfrm>
              <a:off x="5360988" y="6105525"/>
              <a:ext cx="215900" cy="215900"/>
            </a:xfrm>
            <a:custGeom>
              <a:avLst/>
              <a:gdLst>
                <a:gd name="T0" fmla="*/ 2147483646 w 302"/>
                <a:gd name="T1" fmla="*/ 2147483646 h 302"/>
                <a:gd name="T2" fmla="*/ 2147483646 w 302"/>
                <a:gd name="T3" fmla="*/ 2147483646 h 302"/>
                <a:gd name="T4" fmla="*/ 2147483646 w 302"/>
                <a:gd name="T5" fmla="*/ 2147483646 h 302"/>
                <a:gd name="T6" fmla="*/ 2147483646 w 302"/>
                <a:gd name="T7" fmla="*/ 2147483646 h 302"/>
                <a:gd name="T8" fmla="*/ 2147483646 w 302"/>
                <a:gd name="T9" fmla="*/ 2147483646 h 302"/>
                <a:gd name="T10" fmla="*/ 2147483646 w 302"/>
                <a:gd name="T11" fmla="*/ 2147483646 h 302"/>
                <a:gd name="T12" fmla="*/ 2147483646 w 302"/>
                <a:gd name="T13" fmla="*/ 2147483646 h 302"/>
                <a:gd name="T14" fmla="*/ 2147483646 w 302"/>
                <a:gd name="T15" fmla="*/ 2147483646 h 302"/>
                <a:gd name="T16" fmla="*/ 2147483646 w 302"/>
                <a:gd name="T17" fmla="*/ 2147483646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2"/>
                <a:gd name="T28" fmla="*/ 0 h 302"/>
                <a:gd name="T29" fmla="*/ 302 w 302"/>
                <a:gd name="T30" fmla="*/ 302 h 3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2" h="302">
                  <a:moveTo>
                    <a:pt x="152" y="2"/>
                  </a:moveTo>
                  <a:cubicBezTo>
                    <a:pt x="110" y="0"/>
                    <a:pt x="75" y="14"/>
                    <a:pt x="45" y="44"/>
                  </a:cubicBezTo>
                  <a:cubicBezTo>
                    <a:pt x="15" y="74"/>
                    <a:pt x="0" y="109"/>
                    <a:pt x="2" y="152"/>
                  </a:cubicBezTo>
                  <a:cubicBezTo>
                    <a:pt x="0" y="192"/>
                    <a:pt x="15" y="227"/>
                    <a:pt x="45" y="257"/>
                  </a:cubicBezTo>
                  <a:cubicBezTo>
                    <a:pt x="75" y="287"/>
                    <a:pt x="110" y="302"/>
                    <a:pt x="152" y="302"/>
                  </a:cubicBezTo>
                  <a:cubicBezTo>
                    <a:pt x="193" y="302"/>
                    <a:pt x="228" y="287"/>
                    <a:pt x="258" y="257"/>
                  </a:cubicBezTo>
                  <a:cubicBezTo>
                    <a:pt x="288" y="227"/>
                    <a:pt x="302" y="192"/>
                    <a:pt x="302" y="152"/>
                  </a:cubicBezTo>
                  <a:cubicBezTo>
                    <a:pt x="302" y="109"/>
                    <a:pt x="288" y="74"/>
                    <a:pt x="258" y="44"/>
                  </a:cubicBezTo>
                  <a:cubicBezTo>
                    <a:pt x="228" y="14"/>
                    <a:pt x="193" y="0"/>
                    <a:pt x="152" y="2"/>
                  </a:cubicBezTo>
                </a:path>
              </a:pathLst>
            </a:cu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7" name="Line 35"/>
            <p:cNvSpPr>
              <a:spLocks noChangeShapeType="1"/>
            </p:cNvSpPr>
            <p:nvPr/>
          </p:nvSpPr>
          <p:spPr bwMode="auto">
            <a:xfrm flipV="1">
              <a:off x="4552950" y="4797425"/>
              <a:ext cx="1588" cy="1309688"/>
            </a:xfrm>
            <a:prstGeom prst="line">
              <a:avLst/>
            </a:prstGeom>
            <a:noFill/>
            <a:ln w="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20" name="Freeform 36"/>
          <p:cNvSpPr>
            <a:spLocks/>
          </p:cNvSpPr>
          <p:nvPr/>
        </p:nvSpPr>
        <p:spPr bwMode="auto">
          <a:xfrm>
            <a:off x="5670551" y="4318000"/>
            <a:ext cx="873125" cy="2268538"/>
          </a:xfrm>
          <a:custGeom>
            <a:avLst/>
            <a:gdLst>
              <a:gd name="T0" fmla="*/ 2147483646 w 1219"/>
              <a:gd name="T1" fmla="*/ 2147483646 h 3177"/>
              <a:gd name="T2" fmla="*/ 2147483646 w 1219"/>
              <a:gd name="T3" fmla="*/ 0 h 3177"/>
              <a:gd name="T4" fmla="*/ 2147483646 w 1219"/>
              <a:gd name="T5" fmla="*/ 2147483646 h 3177"/>
              <a:gd name="T6" fmla="*/ 0 w 1219"/>
              <a:gd name="T7" fmla="*/ 2147483646 h 3177"/>
              <a:gd name="T8" fmla="*/ 2147483646 w 1219"/>
              <a:gd name="T9" fmla="*/ 2147483646 h 3177"/>
              <a:gd name="T10" fmla="*/ 2147483646 w 1219"/>
              <a:gd name="T11" fmla="*/ 2147483646 h 3177"/>
              <a:gd name="T12" fmla="*/ 2147483646 w 1219"/>
              <a:gd name="T13" fmla="*/ 2147483646 h 3177"/>
              <a:gd name="T14" fmla="*/ 2147483646 w 1219"/>
              <a:gd name="T15" fmla="*/ 2147483646 h 3177"/>
              <a:gd name="T16" fmla="*/ 2147483646 w 1219"/>
              <a:gd name="T17" fmla="*/ 2147483646 h 3177"/>
              <a:gd name="T18" fmla="*/ 2147483646 w 1219"/>
              <a:gd name="T19" fmla="*/ 2147483646 h 317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19"/>
              <a:gd name="T31" fmla="*/ 0 h 3177"/>
              <a:gd name="T32" fmla="*/ 1219 w 1219"/>
              <a:gd name="T33" fmla="*/ 3177 h 317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19" h="3177">
                <a:moveTo>
                  <a:pt x="1041" y="466"/>
                </a:moveTo>
                <a:cubicBezTo>
                  <a:pt x="923" y="155"/>
                  <a:pt x="778" y="0"/>
                  <a:pt x="611" y="0"/>
                </a:cubicBezTo>
                <a:cubicBezTo>
                  <a:pt x="441" y="0"/>
                  <a:pt x="297" y="155"/>
                  <a:pt x="178" y="466"/>
                </a:cubicBezTo>
                <a:cubicBezTo>
                  <a:pt x="60" y="776"/>
                  <a:pt x="0" y="1150"/>
                  <a:pt x="0" y="1589"/>
                </a:cubicBezTo>
                <a:cubicBezTo>
                  <a:pt x="0" y="2027"/>
                  <a:pt x="60" y="2401"/>
                  <a:pt x="178" y="2711"/>
                </a:cubicBezTo>
                <a:cubicBezTo>
                  <a:pt x="297" y="3021"/>
                  <a:pt x="441" y="3177"/>
                  <a:pt x="611" y="3177"/>
                </a:cubicBezTo>
                <a:cubicBezTo>
                  <a:pt x="778" y="3177"/>
                  <a:pt x="923" y="3021"/>
                  <a:pt x="1041" y="2711"/>
                </a:cubicBezTo>
                <a:cubicBezTo>
                  <a:pt x="1159" y="2401"/>
                  <a:pt x="1219" y="2027"/>
                  <a:pt x="1219" y="1589"/>
                </a:cubicBezTo>
                <a:cubicBezTo>
                  <a:pt x="1219" y="1177"/>
                  <a:pt x="1166" y="820"/>
                  <a:pt x="1060" y="520"/>
                </a:cubicBezTo>
                <a:cubicBezTo>
                  <a:pt x="1053" y="501"/>
                  <a:pt x="1046" y="483"/>
                  <a:pt x="1041" y="466"/>
                </a:cubicBezTo>
              </a:path>
            </a:pathLst>
          </a:custGeom>
          <a:noFill/>
          <a:ln w="8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21" name="Freeform 37"/>
          <p:cNvSpPr>
            <a:spLocks/>
          </p:cNvSpPr>
          <p:nvPr/>
        </p:nvSpPr>
        <p:spPr bwMode="auto">
          <a:xfrm>
            <a:off x="6689725" y="4298951"/>
            <a:ext cx="1449388" cy="804863"/>
          </a:xfrm>
          <a:custGeom>
            <a:avLst/>
            <a:gdLst>
              <a:gd name="T0" fmla="*/ 0 w 2022"/>
              <a:gd name="T1" fmla="*/ 2147483646 h 1129"/>
              <a:gd name="T2" fmla="*/ 2147483646 w 2022"/>
              <a:gd name="T3" fmla="*/ 2147483646 h 1129"/>
              <a:gd name="T4" fmla="*/ 2147483646 w 2022"/>
              <a:gd name="T5" fmla="*/ 2147483646 h 1129"/>
              <a:gd name="T6" fmla="*/ 2147483646 w 2022"/>
              <a:gd name="T7" fmla="*/ 2147483646 h 1129"/>
              <a:gd name="T8" fmla="*/ 2147483646 w 2022"/>
              <a:gd name="T9" fmla="*/ 2147483646 h 1129"/>
              <a:gd name="T10" fmla="*/ 2147483646 w 2022"/>
              <a:gd name="T11" fmla="*/ 2147483646 h 1129"/>
              <a:gd name="T12" fmla="*/ 2147483646 w 2022"/>
              <a:gd name="T13" fmla="*/ 2147483646 h 1129"/>
              <a:gd name="T14" fmla="*/ 2147483646 w 2022"/>
              <a:gd name="T15" fmla="*/ 2147483646 h 1129"/>
              <a:gd name="T16" fmla="*/ 2147483646 w 2022"/>
              <a:gd name="T17" fmla="*/ 2147483646 h 1129"/>
              <a:gd name="T18" fmla="*/ 2147483646 w 2022"/>
              <a:gd name="T19" fmla="*/ 0 h 1129"/>
              <a:gd name="T20" fmla="*/ 2147483646 w 2022"/>
              <a:gd name="T21" fmla="*/ 2147483646 h 1129"/>
              <a:gd name="T22" fmla="*/ 0 w 2022"/>
              <a:gd name="T23" fmla="*/ 2147483646 h 1129"/>
              <a:gd name="T24" fmla="*/ 0 w 2022"/>
              <a:gd name="T25" fmla="*/ 2147483646 h 11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022"/>
              <a:gd name="T40" fmla="*/ 0 h 1129"/>
              <a:gd name="T41" fmla="*/ 2022 w 2022"/>
              <a:gd name="T42" fmla="*/ 1129 h 11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022" h="1129">
                <a:moveTo>
                  <a:pt x="0" y="564"/>
                </a:moveTo>
                <a:cubicBezTo>
                  <a:pt x="0" y="721"/>
                  <a:pt x="99" y="854"/>
                  <a:pt x="296" y="963"/>
                </a:cubicBezTo>
                <a:cubicBezTo>
                  <a:pt x="335" y="986"/>
                  <a:pt x="376" y="1005"/>
                  <a:pt x="418" y="1023"/>
                </a:cubicBezTo>
                <a:cubicBezTo>
                  <a:pt x="589" y="1093"/>
                  <a:pt x="787" y="1129"/>
                  <a:pt x="1011" y="1129"/>
                </a:cubicBezTo>
                <a:cubicBezTo>
                  <a:pt x="1272" y="1129"/>
                  <a:pt x="1498" y="1081"/>
                  <a:pt x="1686" y="984"/>
                </a:cubicBezTo>
                <a:cubicBezTo>
                  <a:pt x="1699" y="977"/>
                  <a:pt x="1713" y="970"/>
                  <a:pt x="1725" y="963"/>
                </a:cubicBezTo>
                <a:cubicBezTo>
                  <a:pt x="1923" y="854"/>
                  <a:pt x="2022" y="721"/>
                  <a:pt x="2022" y="564"/>
                </a:cubicBezTo>
                <a:cubicBezTo>
                  <a:pt x="2022" y="559"/>
                  <a:pt x="2022" y="554"/>
                  <a:pt x="2022" y="548"/>
                </a:cubicBezTo>
                <a:cubicBezTo>
                  <a:pt x="2014" y="399"/>
                  <a:pt x="1916" y="272"/>
                  <a:pt x="1725" y="164"/>
                </a:cubicBezTo>
                <a:cubicBezTo>
                  <a:pt x="1528" y="55"/>
                  <a:pt x="1289" y="0"/>
                  <a:pt x="1011" y="0"/>
                </a:cubicBezTo>
                <a:cubicBezTo>
                  <a:pt x="732" y="0"/>
                  <a:pt x="494" y="55"/>
                  <a:pt x="296" y="164"/>
                </a:cubicBezTo>
                <a:cubicBezTo>
                  <a:pt x="106" y="272"/>
                  <a:pt x="7" y="399"/>
                  <a:pt x="0" y="548"/>
                </a:cubicBezTo>
                <a:cubicBezTo>
                  <a:pt x="0" y="554"/>
                  <a:pt x="0" y="559"/>
                  <a:pt x="0" y="564"/>
                </a:cubicBezTo>
              </a:path>
            </a:pathLst>
          </a:custGeom>
          <a:noFill/>
          <a:ln w="8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42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20" grpId="0" animBg="1"/>
      <p:bldP spid="164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2286000" y="669926"/>
            <a:ext cx="4038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>
                <a:latin typeface="umbxti10" pitchFamily="18" charset="0"/>
              </a:rPr>
              <a:t>Relationship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438400" y="1985964"/>
            <a:ext cx="723900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umbxsl10" pitchFamily="18" charset="0"/>
              </a:rPr>
              <a:t>Version 1</a:t>
            </a:r>
            <a:r>
              <a:rPr lang="en-US" sz="2400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umbxsl10" pitchFamily="18" charset="0"/>
              </a:rPr>
              <a:t>                   </a:t>
            </a:r>
            <a:r>
              <a:rPr lang="en-US" sz="3600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umbxsl10" pitchFamily="18" charset="0"/>
              </a:rPr>
              <a:t>Version 2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36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umbxsl10" pitchFamily="18" charset="0"/>
              </a:rPr>
              <a:t>       ( For all graphs)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2438400" y="3962400"/>
            <a:ext cx="7239000" cy="1295400"/>
          </a:xfrm>
        </p:spPr>
        <p:txBody>
          <a:bodyPr/>
          <a:lstStyle/>
          <a:p>
            <a:pPr eaLnBrk="1" hangingPunct="1">
              <a:buFont typeface="Wingdings 3" panose="05040102010807070707" pitchFamily="18" charset="2"/>
              <a:buNone/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umbxsl10" pitchFamily="18" charset="0"/>
              </a:rPr>
              <a:t>Version 1</a:t>
            </a:r>
            <a:r>
              <a:rPr lang="en-US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umbxsl10" pitchFamily="18" charset="0"/>
              </a:rPr>
              <a:t>                   </a:t>
            </a:r>
            <a:r>
              <a:rPr lang="en-US" sz="3600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umbxsl10" pitchFamily="18" charset="0"/>
              </a:rPr>
              <a:t>Version 2</a:t>
            </a:r>
          </a:p>
          <a:p>
            <a:pPr eaLnBrk="1" hangingPunct="1">
              <a:buFont typeface="Wingdings 3" panose="05040102010807070707" pitchFamily="18" charset="2"/>
              <a:buNone/>
              <a:defRPr/>
            </a:pPr>
            <a:r>
              <a:rPr lang="en-US" sz="36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umbxsl10" pitchFamily="18" charset="0"/>
              </a:rPr>
              <a:t>     ( For regular graphs)</a:t>
            </a:r>
            <a:endParaRPr lang="en-US" sz="2100" dirty="0"/>
          </a:p>
        </p:txBody>
      </p:sp>
      <p:sp>
        <p:nvSpPr>
          <p:cNvPr id="4" name="Left-Right Arrow 3"/>
          <p:cNvSpPr/>
          <p:nvPr/>
        </p:nvSpPr>
        <p:spPr>
          <a:xfrm>
            <a:off x="4405949" y="4001454"/>
            <a:ext cx="1216025" cy="48418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495800" y="2101851"/>
            <a:ext cx="1219200" cy="582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6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9" grpId="0"/>
      <p:bldP spid="27650" grpId="0" build="p"/>
      <p:bldP spid="4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344539" y="2858927"/>
            <a:ext cx="3706813" cy="1296988"/>
            <a:chOff x="2054226" y="2381251"/>
            <a:chExt cx="3706813" cy="1296988"/>
          </a:xfrm>
        </p:grpSpPr>
        <p:sp>
          <p:nvSpPr>
            <p:cNvPr id="19476" name="Line 29"/>
            <p:cNvSpPr>
              <a:spLocks noChangeShapeType="1"/>
            </p:cNvSpPr>
            <p:nvPr/>
          </p:nvSpPr>
          <p:spPr bwMode="auto">
            <a:xfrm>
              <a:off x="2711451" y="2427289"/>
              <a:ext cx="2409825" cy="1587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77" name="Line 30"/>
            <p:cNvSpPr>
              <a:spLocks noChangeShapeType="1"/>
            </p:cNvSpPr>
            <p:nvPr/>
          </p:nvSpPr>
          <p:spPr bwMode="auto">
            <a:xfrm>
              <a:off x="2711451" y="2427288"/>
              <a:ext cx="601663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78" name="Line 31"/>
            <p:cNvSpPr>
              <a:spLocks noChangeShapeType="1"/>
            </p:cNvSpPr>
            <p:nvPr/>
          </p:nvSpPr>
          <p:spPr bwMode="auto">
            <a:xfrm flipH="1">
              <a:off x="2108200" y="2427288"/>
              <a:ext cx="603250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79" name="Line 32"/>
            <p:cNvSpPr>
              <a:spLocks noChangeShapeType="1"/>
            </p:cNvSpPr>
            <p:nvPr/>
          </p:nvSpPr>
          <p:spPr bwMode="auto">
            <a:xfrm>
              <a:off x="2108201" y="3632200"/>
              <a:ext cx="1204913" cy="1588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0" name="Line 33"/>
            <p:cNvSpPr>
              <a:spLocks noChangeShapeType="1"/>
            </p:cNvSpPr>
            <p:nvPr/>
          </p:nvSpPr>
          <p:spPr bwMode="auto">
            <a:xfrm>
              <a:off x="3313114" y="3632200"/>
              <a:ext cx="2409825" cy="1588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1" name="Line 34"/>
            <p:cNvSpPr>
              <a:spLocks noChangeShapeType="1"/>
            </p:cNvSpPr>
            <p:nvPr/>
          </p:nvSpPr>
          <p:spPr bwMode="auto">
            <a:xfrm>
              <a:off x="5121276" y="2427288"/>
              <a:ext cx="601663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3" name="Oval 36"/>
            <p:cNvSpPr>
              <a:spLocks noChangeArrowheads="1"/>
            </p:cNvSpPr>
            <p:nvPr/>
          </p:nvSpPr>
          <p:spPr bwMode="auto">
            <a:xfrm>
              <a:off x="2673351" y="238125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4" name="Oval 37"/>
            <p:cNvSpPr>
              <a:spLocks noChangeArrowheads="1"/>
            </p:cNvSpPr>
            <p:nvPr/>
          </p:nvSpPr>
          <p:spPr bwMode="auto">
            <a:xfrm>
              <a:off x="2673351" y="2381251"/>
              <a:ext cx="92075" cy="93663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5" name="Oval 38"/>
            <p:cNvSpPr>
              <a:spLocks noChangeArrowheads="1"/>
            </p:cNvSpPr>
            <p:nvPr/>
          </p:nvSpPr>
          <p:spPr bwMode="auto">
            <a:xfrm>
              <a:off x="2054226" y="3578226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6" name="Oval 39"/>
            <p:cNvSpPr>
              <a:spLocks noChangeArrowheads="1"/>
            </p:cNvSpPr>
            <p:nvPr/>
          </p:nvSpPr>
          <p:spPr bwMode="auto">
            <a:xfrm>
              <a:off x="2054226" y="3578226"/>
              <a:ext cx="92075" cy="92075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7" name="Oval 40"/>
            <p:cNvSpPr>
              <a:spLocks noChangeArrowheads="1"/>
            </p:cNvSpPr>
            <p:nvPr/>
          </p:nvSpPr>
          <p:spPr bwMode="auto">
            <a:xfrm>
              <a:off x="3267076" y="3584576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8" name="Oval 41"/>
            <p:cNvSpPr>
              <a:spLocks noChangeArrowheads="1"/>
            </p:cNvSpPr>
            <p:nvPr/>
          </p:nvSpPr>
          <p:spPr bwMode="auto">
            <a:xfrm>
              <a:off x="3267076" y="3584576"/>
              <a:ext cx="92075" cy="93663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9" name="Oval 42"/>
            <p:cNvSpPr>
              <a:spLocks noChangeArrowheads="1"/>
            </p:cNvSpPr>
            <p:nvPr/>
          </p:nvSpPr>
          <p:spPr bwMode="auto">
            <a:xfrm>
              <a:off x="5668964" y="3586164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90" name="Oval 43"/>
            <p:cNvSpPr>
              <a:spLocks noChangeArrowheads="1"/>
            </p:cNvSpPr>
            <p:nvPr/>
          </p:nvSpPr>
          <p:spPr bwMode="auto">
            <a:xfrm>
              <a:off x="5668964" y="3586164"/>
              <a:ext cx="92075" cy="92075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91" name="Oval 44"/>
            <p:cNvSpPr>
              <a:spLocks noChangeArrowheads="1"/>
            </p:cNvSpPr>
            <p:nvPr/>
          </p:nvSpPr>
          <p:spPr bwMode="auto">
            <a:xfrm>
              <a:off x="5073651" y="2381251"/>
              <a:ext cx="93663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92" name="Freeform 45"/>
            <p:cNvSpPr>
              <a:spLocks/>
            </p:cNvSpPr>
            <p:nvPr/>
          </p:nvSpPr>
          <p:spPr bwMode="auto">
            <a:xfrm>
              <a:off x="5073651" y="2381251"/>
              <a:ext cx="93663" cy="93663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0 h 59"/>
                <a:gd name="T4" fmla="*/ 0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59"/>
                <a:gd name="T17" fmla="*/ 59 w 59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59">
                  <a:moveTo>
                    <a:pt x="59" y="29"/>
                  </a:moveTo>
                  <a:cubicBezTo>
                    <a:pt x="59" y="13"/>
                    <a:pt x="46" y="0"/>
                    <a:pt x="29" y="0"/>
                  </a:cubicBezTo>
                  <a:cubicBezTo>
                    <a:pt x="14" y="0"/>
                    <a:pt x="0" y="13"/>
                    <a:pt x="0" y="29"/>
                  </a:cubicBezTo>
                  <a:cubicBezTo>
                    <a:pt x="0" y="45"/>
                    <a:pt x="14" y="59"/>
                    <a:pt x="29" y="59"/>
                  </a:cubicBezTo>
                  <a:cubicBezTo>
                    <a:pt x="46" y="59"/>
                    <a:pt x="59" y="45"/>
                    <a:pt x="59" y="29"/>
                  </a:cubicBezTo>
                </a:path>
              </a:pathLst>
            </a:cu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527345" y="3575478"/>
            <a:ext cx="1922085" cy="125413"/>
            <a:chOff x="5308979" y="3575478"/>
            <a:chExt cx="1922085" cy="125413"/>
          </a:xfrm>
        </p:grpSpPr>
        <p:sp>
          <p:nvSpPr>
            <p:cNvPr id="19497" name="Line 50"/>
            <p:cNvSpPr>
              <a:spLocks noChangeShapeType="1"/>
            </p:cNvSpPr>
            <p:nvPr/>
          </p:nvSpPr>
          <p:spPr bwMode="auto">
            <a:xfrm>
              <a:off x="5308979" y="3640137"/>
              <a:ext cx="1764283" cy="427"/>
            </a:xfrm>
            <a:prstGeom prst="lin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8" name="Freeform 51"/>
            <p:cNvSpPr>
              <a:spLocks/>
            </p:cNvSpPr>
            <p:nvPr/>
          </p:nvSpPr>
          <p:spPr bwMode="auto">
            <a:xfrm>
              <a:off x="7043739" y="3575478"/>
              <a:ext cx="187325" cy="125413"/>
            </a:xfrm>
            <a:custGeom>
              <a:avLst/>
              <a:gdLst>
                <a:gd name="T0" fmla="*/ 0 w 118"/>
                <a:gd name="T1" fmla="*/ 0 h 79"/>
                <a:gd name="T2" fmla="*/ 2147483646 w 118"/>
                <a:gd name="T3" fmla="*/ 2147483646 h 79"/>
                <a:gd name="T4" fmla="*/ 0 w 118"/>
                <a:gd name="T5" fmla="*/ 2147483646 h 79"/>
                <a:gd name="T6" fmla="*/ 0 w 118"/>
                <a:gd name="T7" fmla="*/ 0 h 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79"/>
                <a:gd name="T14" fmla="*/ 118 w 118"/>
                <a:gd name="T15" fmla="*/ 79 h 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79">
                  <a:moveTo>
                    <a:pt x="0" y="0"/>
                  </a:moveTo>
                  <a:lnTo>
                    <a:pt x="118" y="40"/>
                  </a:lnTo>
                  <a:lnTo>
                    <a:pt x="0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99" name="Rectangle 52"/>
          <p:cNvSpPr>
            <a:spLocks noChangeArrowheads="1"/>
          </p:cNvSpPr>
          <p:nvPr/>
        </p:nvSpPr>
        <p:spPr bwMode="auto">
          <a:xfrm>
            <a:off x="6738938" y="2993880"/>
            <a:ext cx="1282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32" name="Rectangle 85"/>
          <p:cNvSpPr>
            <a:spLocks noChangeArrowheads="1"/>
          </p:cNvSpPr>
          <p:nvPr/>
        </p:nvSpPr>
        <p:spPr bwMode="auto">
          <a:xfrm>
            <a:off x="9080076" y="5384238"/>
            <a:ext cx="44403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alt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427922" y="2389189"/>
            <a:ext cx="1909763" cy="2501900"/>
            <a:chOff x="8086726" y="2389189"/>
            <a:chExt cx="1909763" cy="2501900"/>
          </a:xfrm>
        </p:grpSpPr>
        <p:sp>
          <p:nvSpPr>
            <p:cNvPr id="19506" name="Line 59"/>
            <p:cNvSpPr>
              <a:spLocks noChangeShapeType="1"/>
            </p:cNvSpPr>
            <p:nvPr/>
          </p:nvSpPr>
          <p:spPr bwMode="auto">
            <a:xfrm flipH="1">
              <a:off x="8134350" y="2435226"/>
              <a:ext cx="903288" cy="12049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07" name="Line 60"/>
            <p:cNvSpPr>
              <a:spLocks noChangeShapeType="1"/>
            </p:cNvSpPr>
            <p:nvPr/>
          </p:nvSpPr>
          <p:spPr bwMode="auto">
            <a:xfrm>
              <a:off x="9037639" y="2435226"/>
              <a:ext cx="1587" cy="12049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08" name="Line 61"/>
            <p:cNvSpPr>
              <a:spLocks noChangeShapeType="1"/>
            </p:cNvSpPr>
            <p:nvPr/>
          </p:nvSpPr>
          <p:spPr bwMode="auto">
            <a:xfrm>
              <a:off x="9037639" y="2435226"/>
              <a:ext cx="904875" cy="12049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09" name="Line 62"/>
            <p:cNvSpPr>
              <a:spLocks noChangeShapeType="1"/>
            </p:cNvSpPr>
            <p:nvPr/>
          </p:nvSpPr>
          <p:spPr bwMode="auto">
            <a:xfrm>
              <a:off x="8134350" y="3640138"/>
              <a:ext cx="1588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0" name="Oval 63"/>
            <p:cNvSpPr>
              <a:spLocks noChangeArrowheads="1"/>
            </p:cNvSpPr>
            <p:nvPr/>
          </p:nvSpPr>
          <p:spPr bwMode="auto">
            <a:xfrm>
              <a:off x="8088314" y="4799014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1" name="Oval 64"/>
            <p:cNvSpPr>
              <a:spLocks noChangeArrowheads="1"/>
            </p:cNvSpPr>
            <p:nvPr/>
          </p:nvSpPr>
          <p:spPr bwMode="auto">
            <a:xfrm>
              <a:off x="8088314" y="4799014"/>
              <a:ext cx="92075" cy="92075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2" name="Oval 65"/>
            <p:cNvSpPr>
              <a:spLocks noChangeArrowheads="1"/>
            </p:cNvSpPr>
            <p:nvPr/>
          </p:nvSpPr>
          <p:spPr bwMode="auto">
            <a:xfrm>
              <a:off x="8086726" y="359410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3" name="Oval 66"/>
            <p:cNvSpPr>
              <a:spLocks noChangeArrowheads="1"/>
            </p:cNvSpPr>
            <p:nvPr/>
          </p:nvSpPr>
          <p:spPr bwMode="auto">
            <a:xfrm>
              <a:off x="8086726" y="3594101"/>
              <a:ext cx="92075" cy="93663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4" name="Oval 67"/>
            <p:cNvSpPr>
              <a:spLocks noChangeArrowheads="1"/>
            </p:cNvSpPr>
            <p:nvPr/>
          </p:nvSpPr>
          <p:spPr bwMode="auto">
            <a:xfrm>
              <a:off x="8993189" y="359410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5" name="Freeform 68"/>
            <p:cNvSpPr>
              <a:spLocks/>
            </p:cNvSpPr>
            <p:nvPr/>
          </p:nvSpPr>
          <p:spPr bwMode="auto">
            <a:xfrm>
              <a:off x="8993189" y="3594101"/>
              <a:ext cx="92075" cy="93663"/>
            </a:xfrm>
            <a:custGeom>
              <a:avLst/>
              <a:gdLst>
                <a:gd name="T0" fmla="*/ 2147483646 w 58"/>
                <a:gd name="T1" fmla="*/ 2147483646 h 59"/>
                <a:gd name="T2" fmla="*/ 2147483646 w 58"/>
                <a:gd name="T3" fmla="*/ 0 h 59"/>
                <a:gd name="T4" fmla="*/ 0 w 58"/>
                <a:gd name="T5" fmla="*/ 2147483646 h 59"/>
                <a:gd name="T6" fmla="*/ 2147483646 w 58"/>
                <a:gd name="T7" fmla="*/ 2147483646 h 59"/>
                <a:gd name="T8" fmla="*/ 2147483646 w 58"/>
                <a:gd name="T9" fmla="*/ 2147483646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59"/>
                <a:gd name="T17" fmla="*/ 58 w 58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59">
                  <a:moveTo>
                    <a:pt x="58" y="29"/>
                  </a:moveTo>
                  <a:cubicBezTo>
                    <a:pt x="58" y="13"/>
                    <a:pt x="45" y="0"/>
                    <a:pt x="28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9"/>
                    <a:pt x="28" y="59"/>
                  </a:cubicBezTo>
                  <a:cubicBezTo>
                    <a:pt x="45" y="59"/>
                    <a:pt x="58" y="45"/>
                    <a:pt x="58" y="29"/>
                  </a:cubicBezTo>
                </a:path>
              </a:pathLst>
            </a:cu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6" name="Oval 69"/>
            <p:cNvSpPr>
              <a:spLocks noChangeArrowheads="1"/>
            </p:cNvSpPr>
            <p:nvPr/>
          </p:nvSpPr>
          <p:spPr bwMode="auto">
            <a:xfrm>
              <a:off x="9904414" y="359410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7" name="Oval 70"/>
            <p:cNvSpPr>
              <a:spLocks noChangeArrowheads="1"/>
            </p:cNvSpPr>
            <p:nvPr/>
          </p:nvSpPr>
          <p:spPr bwMode="auto">
            <a:xfrm>
              <a:off x="9904414" y="3594101"/>
              <a:ext cx="92075" cy="93663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8" name="Oval 71"/>
            <p:cNvSpPr>
              <a:spLocks noChangeArrowheads="1"/>
            </p:cNvSpPr>
            <p:nvPr/>
          </p:nvSpPr>
          <p:spPr bwMode="auto">
            <a:xfrm>
              <a:off x="8991601" y="2389189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9" name="Oval 72"/>
            <p:cNvSpPr>
              <a:spLocks noChangeArrowheads="1"/>
            </p:cNvSpPr>
            <p:nvPr/>
          </p:nvSpPr>
          <p:spPr bwMode="auto">
            <a:xfrm>
              <a:off x="8991601" y="2389189"/>
              <a:ext cx="92075" cy="92075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Line 62"/>
            <p:cNvSpPr>
              <a:spLocks noChangeShapeType="1"/>
            </p:cNvSpPr>
            <p:nvPr/>
          </p:nvSpPr>
          <p:spPr bwMode="auto">
            <a:xfrm flipH="1">
              <a:off x="8142697" y="3632200"/>
              <a:ext cx="906051" cy="1212850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Line 62"/>
            <p:cNvSpPr>
              <a:spLocks noChangeShapeType="1"/>
            </p:cNvSpPr>
            <p:nvPr/>
          </p:nvSpPr>
          <p:spPr bwMode="auto">
            <a:xfrm flipV="1">
              <a:off x="9064625" y="3631187"/>
              <a:ext cx="918651" cy="10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Line 62"/>
            <p:cNvSpPr>
              <a:spLocks noChangeShapeType="1"/>
            </p:cNvSpPr>
            <p:nvPr/>
          </p:nvSpPr>
          <p:spPr bwMode="auto">
            <a:xfrm flipH="1">
              <a:off x="8142698" y="3632200"/>
              <a:ext cx="1821772" cy="1222686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7" name="Rectangle 85"/>
          <p:cNvSpPr>
            <a:spLocks noChangeArrowheads="1"/>
          </p:cNvSpPr>
          <p:nvPr/>
        </p:nvSpPr>
        <p:spPr bwMode="auto">
          <a:xfrm>
            <a:off x="2886249" y="5345566"/>
            <a:ext cx="44403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35"/>
          <p:cNvSpPr>
            <a:spLocks noChangeArrowheads="1"/>
          </p:cNvSpPr>
          <p:nvPr/>
        </p:nvSpPr>
        <p:spPr bwMode="auto">
          <a:xfrm>
            <a:off x="4948801" y="4190527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2531038" y="4190527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7"/>
          <p:cNvSpPr>
            <a:spLocks noChangeArrowheads="1"/>
          </p:cNvSpPr>
          <p:nvPr/>
        </p:nvSpPr>
        <p:spPr bwMode="auto">
          <a:xfrm>
            <a:off x="1330888" y="4190527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8"/>
          <p:cNvSpPr>
            <a:spLocks noChangeArrowheads="1"/>
          </p:cNvSpPr>
          <p:nvPr/>
        </p:nvSpPr>
        <p:spPr bwMode="auto">
          <a:xfrm>
            <a:off x="1923026" y="2489058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49"/>
          <p:cNvSpPr>
            <a:spLocks noChangeArrowheads="1"/>
          </p:cNvSpPr>
          <p:nvPr/>
        </p:nvSpPr>
        <p:spPr bwMode="auto">
          <a:xfrm>
            <a:off x="4340788" y="2489058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58"/>
          <p:cNvSpPr>
            <a:spLocks noChangeArrowheads="1"/>
          </p:cNvSpPr>
          <p:nvPr/>
        </p:nvSpPr>
        <p:spPr bwMode="auto">
          <a:xfrm>
            <a:off x="9289934" y="1976319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73"/>
          <p:cNvSpPr>
            <a:spLocks noChangeArrowheads="1"/>
          </p:cNvSpPr>
          <p:nvPr/>
        </p:nvSpPr>
        <p:spPr bwMode="auto">
          <a:xfrm>
            <a:off x="10430329" y="3455769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74"/>
          <p:cNvSpPr>
            <a:spLocks noChangeArrowheads="1"/>
          </p:cNvSpPr>
          <p:nvPr/>
        </p:nvSpPr>
        <p:spPr bwMode="auto">
          <a:xfrm>
            <a:off x="8221661" y="3453547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75"/>
          <p:cNvSpPr>
            <a:spLocks noChangeArrowheads="1"/>
          </p:cNvSpPr>
          <p:nvPr/>
        </p:nvSpPr>
        <p:spPr bwMode="auto">
          <a:xfrm>
            <a:off x="9142672" y="3426247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76"/>
          <p:cNvSpPr>
            <a:spLocks noChangeArrowheads="1"/>
          </p:cNvSpPr>
          <p:nvPr/>
        </p:nvSpPr>
        <p:spPr bwMode="auto">
          <a:xfrm>
            <a:off x="8360369" y="4877678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10851" y="1191830"/>
            <a:ext cx="5718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bijective map from 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)→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9" name="Text Box 81"/>
          <p:cNvSpPr txBox="1">
            <a:spLocks noChangeArrowheads="1"/>
          </p:cNvSpPr>
          <p:nvPr/>
        </p:nvSpPr>
        <p:spPr bwMode="auto">
          <a:xfrm>
            <a:off x="2057399" y="63684"/>
            <a:ext cx="8082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Condition of Embedding</a:t>
            </a:r>
            <a:endParaRPr lang="en-US" altLang="en-US" sz="2800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69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7583" y="673214"/>
            <a:ext cx="1053846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457200">
              <a:buAutoNum type="arabicPeriod" startAt="2"/>
            </a:pPr>
            <a:r>
              <a:rPr lang="en-US" altLang="en-US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one-to-one map from </a:t>
            </a:r>
            <a:endParaRPr lang="en-US" altLang="en-US" sz="10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en-US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E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sz="4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i="1" baseline="-25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)) : 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i="1" baseline="-25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)) is a path in 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between 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4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 Box 81"/>
          <p:cNvSpPr txBox="1">
            <a:spLocks noChangeArrowheads="1"/>
          </p:cNvSpPr>
          <p:nvPr/>
        </p:nvSpPr>
        <p:spPr bwMode="auto">
          <a:xfrm>
            <a:off x="2057399" y="63684"/>
            <a:ext cx="8082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Condition </a:t>
            </a:r>
            <a:r>
              <a:rPr lang="en-US" altLang="en-US" sz="28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Embedding</a:t>
            </a:r>
            <a:endParaRPr lang="en-US" altLang="en-US" sz="2800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94161" y="3445783"/>
            <a:ext cx="3706813" cy="1296988"/>
            <a:chOff x="2054226" y="2381251"/>
            <a:chExt cx="3706813" cy="1296988"/>
          </a:xfrm>
        </p:grpSpPr>
        <p:sp>
          <p:nvSpPr>
            <p:cNvPr id="19476" name="Line 29"/>
            <p:cNvSpPr>
              <a:spLocks noChangeShapeType="1"/>
            </p:cNvSpPr>
            <p:nvPr/>
          </p:nvSpPr>
          <p:spPr bwMode="auto">
            <a:xfrm>
              <a:off x="2711451" y="2427289"/>
              <a:ext cx="2409825" cy="1587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77" name="Line 30"/>
            <p:cNvSpPr>
              <a:spLocks noChangeShapeType="1"/>
            </p:cNvSpPr>
            <p:nvPr/>
          </p:nvSpPr>
          <p:spPr bwMode="auto">
            <a:xfrm>
              <a:off x="2711451" y="2427288"/>
              <a:ext cx="601663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78" name="Line 31"/>
            <p:cNvSpPr>
              <a:spLocks noChangeShapeType="1"/>
            </p:cNvSpPr>
            <p:nvPr/>
          </p:nvSpPr>
          <p:spPr bwMode="auto">
            <a:xfrm flipH="1">
              <a:off x="2108200" y="2427288"/>
              <a:ext cx="603250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79" name="Line 32"/>
            <p:cNvSpPr>
              <a:spLocks noChangeShapeType="1"/>
            </p:cNvSpPr>
            <p:nvPr/>
          </p:nvSpPr>
          <p:spPr bwMode="auto">
            <a:xfrm>
              <a:off x="2108201" y="3632200"/>
              <a:ext cx="1204913" cy="1588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0" name="Line 33"/>
            <p:cNvSpPr>
              <a:spLocks noChangeShapeType="1"/>
            </p:cNvSpPr>
            <p:nvPr/>
          </p:nvSpPr>
          <p:spPr bwMode="auto">
            <a:xfrm>
              <a:off x="3313114" y="3632200"/>
              <a:ext cx="2409825" cy="1588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1" name="Line 34"/>
            <p:cNvSpPr>
              <a:spLocks noChangeShapeType="1"/>
            </p:cNvSpPr>
            <p:nvPr/>
          </p:nvSpPr>
          <p:spPr bwMode="auto">
            <a:xfrm>
              <a:off x="5121276" y="2427288"/>
              <a:ext cx="601663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3" name="Oval 36"/>
            <p:cNvSpPr>
              <a:spLocks noChangeArrowheads="1"/>
            </p:cNvSpPr>
            <p:nvPr/>
          </p:nvSpPr>
          <p:spPr bwMode="auto">
            <a:xfrm>
              <a:off x="2673351" y="238125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4" name="Oval 37"/>
            <p:cNvSpPr>
              <a:spLocks noChangeArrowheads="1"/>
            </p:cNvSpPr>
            <p:nvPr/>
          </p:nvSpPr>
          <p:spPr bwMode="auto">
            <a:xfrm>
              <a:off x="2673351" y="2381251"/>
              <a:ext cx="92075" cy="93663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5" name="Oval 38"/>
            <p:cNvSpPr>
              <a:spLocks noChangeArrowheads="1"/>
            </p:cNvSpPr>
            <p:nvPr/>
          </p:nvSpPr>
          <p:spPr bwMode="auto">
            <a:xfrm>
              <a:off x="2054226" y="3578226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6" name="Oval 39"/>
            <p:cNvSpPr>
              <a:spLocks noChangeArrowheads="1"/>
            </p:cNvSpPr>
            <p:nvPr/>
          </p:nvSpPr>
          <p:spPr bwMode="auto">
            <a:xfrm>
              <a:off x="2054226" y="3578226"/>
              <a:ext cx="92075" cy="92075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7" name="Oval 40"/>
            <p:cNvSpPr>
              <a:spLocks noChangeArrowheads="1"/>
            </p:cNvSpPr>
            <p:nvPr/>
          </p:nvSpPr>
          <p:spPr bwMode="auto">
            <a:xfrm>
              <a:off x="3267076" y="3584576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8" name="Oval 41"/>
            <p:cNvSpPr>
              <a:spLocks noChangeArrowheads="1"/>
            </p:cNvSpPr>
            <p:nvPr/>
          </p:nvSpPr>
          <p:spPr bwMode="auto">
            <a:xfrm>
              <a:off x="3267076" y="3584576"/>
              <a:ext cx="92075" cy="93663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9" name="Oval 42"/>
            <p:cNvSpPr>
              <a:spLocks noChangeArrowheads="1"/>
            </p:cNvSpPr>
            <p:nvPr/>
          </p:nvSpPr>
          <p:spPr bwMode="auto">
            <a:xfrm>
              <a:off x="5668964" y="3586164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90" name="Oval 43"/>
            <p:cNvSpPr>
              <a:spLocks noChangeArrowheads="1"/>
            </p:cNvSpPr>
            <p:nvPr/>
          </p:nvSpPr>
          <p:spPr bwMode="auto">
            <a:xfrm>
              <a:off x="5668964" y="3586164"/>
              <a:ext cx="92075" cy="92075"/>
            </a:xfrm>
            <a:prstGeom prst="ellips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91" name="Oval 44"/>
            <p:cNvSpPr>
              <a:spLocks noChangeArrowheads="1"/>
            </p:cNvSpPr>
            <p:nvPr/>
          </p:nvSpPr>
          <p:spPr bwMode="auto">
            <a:xfrm>
              <a:off x="5073651" y="2381251"/>
              <a:ext cx="93663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92" name="Freeform 45"/>
            <p:cNvSpPr>
              <a:spLocks/>
            </p:cNvSpPr>
            <p:nvPr/>
          </p:nvSpPr>
          <p:spPr bwMode="auto">
            <a:xfrm>
              <a:off x="5073651" y="2381251"/>
              <a:ext cx="93663" cy="93663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0 h 59"/>
                <a:gd name="T4" fmla="*/ 0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59"/>
                <a:gd name="T17" fmla="*/ 59 w 59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59">
                  <a:moveTo>
                    <a:pt x="59" y="29"/>
                  </a:moveTo>
                  <a:cubicBezTo>
                    <a:pt x="59" y="13"/>
                    <a:pt x="46" y="0"/>
                    <a:pt x="29" y="0"/>
                  </a:cubicBezTo>
                  <a:cubicBezTo>
                    <a:pt x="14" y="0"/>
                    <a:pt x="0" y="13"/>
                    <a:pt x="0" y="29"/>
                  </a:cubicBezTo>
                  <a:cubicBezTo>
                    <a:pt x="0" y="45"/>
                    <a:pt x="14" y="59"/>
                    <a:pt x="29" y="59"/>
                  </a:cubicBezTo>
                  <a:cubicBezTo>
                    <a:pt x="46" y="59"/>
                    <a:pt x="59" y="45"/>
                    <a:pt x="59" y="29"/>
                  </a:cubicBezTo>
                </a:path>
              </a:pathLst>
            </a:cu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532" name="Rectangle 85"/>
          <p:cNvSpPr>
            <a:spLocks noChangeArrowheads="1"/>
          </p:cNvSpPr>
          <p:nvPr/>
        </p:nvSpPr>
        <p:spPr bwMode="auto">
          <a:xfrm>
            <a:off x="9530453" y="5971094"/>
            <a:ext cx="44403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alt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878299" y="2976045"/>
            <a:ext cx="1909763" cy="2501900"/>
            <a:chOff x="8086726" y="2389189"/>
            <a:chExt cx="1909763" cy="2501900"/>
          </a:xfrm>
        </p:grpSpPr>
        <p:sp>
          <p:nvSpPr>
            <p:cNvPr id="19506" name="Line 59"/>
            <p:cNvSpPr>
              <a:spLocks noChangeShapeType="1"/>
            </p:cNvSpPr>
            <p:nvPr/>
          </p:nvSpPr>
          <p:spPr bwMode="auto">
            <a:xfrm flipH="1">
              <a:off x="8134350" y="2435226"/>
              <a:ext cx="903288" cy="12049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07" name="Line 60"/>
            <p:cNvSpPr>
              <a:spLocks noChangeShapeType="1"/>
            </p:cNvSpPr>
            <p:nvPr/>
          </p:nvSpPr>
          <p:spPr bwMode="auto">
            <a:xfrm>
              <a:off x="9037639" y="2435226"/>
              <a:ext cx="1587" cy="12049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08" name="Line 61"/>
            <p:cNvSpPr>
              <a:spLocks noChangeShapeType="1"/>
            </p:cNvSpPr>
            <p:nvPr/>
          </p:nvSpPr>
          <p:spPr bwMode="auto">
            <a:xfrm>
              <a:off x="9037639" y="2435226"/>
              <a:ext cx="904875" cy="12049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09" name="Line 62"/>
            <p:cNvSpPr>
              <a:spLocks noChangeShapeType="1"/>
            </p:cNvSpPr>
            <p:nvPr/>
          </p:nvSpPr>
          <p:spPr bwMode="auto">
            <a:xfrm>
              <a:off x="8134350" y="3640138"/>
              <a:ext cx="1588" cy="1204912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0" name="Oval 63"/>
            <p:cNvSpPr>
              <a:spLocks noChangeArrowheads="1"/>
            </p:cNvSpPr>
            <p:nvPr/>
          </p:nvSpPr>
          <p:spPr bwMode="auto">
            <a:xfrm>
              <a:off x="8088314" y="4799014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1" name="Oval 64"/>
            <p:cNvSpPr>
              <a:spLocks noChangeArrowheads="1"/>
            </p:cNvSpPr>
            <p:nvPr/>
          </p:nvSpPr>
          <p:spPr bwMode="auto">
            <a:xfrm>
              <a:off x="8088314" y="4799014"/>
              <a:ext cx="92075" cy="92075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2" name="Oval 65"/>
            <p:cNvSpPr>
              <a:spLocks noChangeArrowheads="1"/>
            </p:cNvSpPr>
            <p:nvPr/>
          </p:nvSpPr>
          <p:spPr bwMode="auto">
            <a:xfrm>
              <a:off x="8086726" y="359410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3" name="Oval 66"/>
            <p:cNvSpPr>
              <a:spLocks noChangeArrowheads="1"/>
            </p:cNvSpPr>
            <p:nvPr/>
          </p:nvSpPr>
          <p:spPr bwMode="auto">
            <a:xfrm>
              <a:off x="8086726" y="3594101"/>
              <a:ext cx="92075" cy="93663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4" name="Oval 67"/>
            <p:cNvSpPr>
              <a:spLocks noChangeArrowheads="1"/>
            </p:cNvSpPr>
            <p:nvPr/>
          </p:nvSpPr>
          <p:spPr bwMode="auto">
            <a:xfrm>
              <a:off x="8993189" y="359410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5" name="Freeform 68"/>
            <p:cNvSpPr>
              <a:spLocks/>
            </p:cNvSpPr>
            <p:nvPr/>
          </p:nvSpPr>
          <p:spPr bwMode="auto">
            <a:xfrm>
              <a:off x="8993189" y="3594101"/>
              <a:ext cx="92075" cy="93663"/>
            </a:xfrm>
            <a:custGeom>
              <a:avLst/>
              <a:gdLst>
                <a:gd name="T0" fmla="*/ 2147483646 w 58"/>
                <a:gd name="T1" fmla="*/ 2147483646 h 59"/>
                <a:gd name="T2" fmla="*/ 2147483646 w 58"/>
                <a:gd name="T3" fmla="*/ 0 h 59"/>
                <a:gd name="T4" fmla="*/ 0 w 58"/>
                <a:gd name="T5" fmla="*/ 2147483646 h 59"/>
                <a:gd name="T6" fmla="*/ 2147483646 w 58"/>
                <a:gd name="T7" fmla="*/ 2147483646 h 59"/>
                <a:gd name="T8" fmla="*/ 2147483646 w 58"/>
                <a:gd name="T9" fmla="*/ 2147483646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59"/>
                <a:gd name="T17" fmla="*/ 58 w 58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59">
                  <a:moveTo>
                    <a:pt x="58" y="29"/>
                  </a:moveTo>
                  <a:cubicBezTo>
                    <a:pt x="58" y="13"/>
                    <a:pt x="45" y="0"/>
                    <a:pt x="28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9"/>
                    <a:pt x="28" y="59"/>
                  </a:cubicBezTo>
                  <a:cubicBezTo>
                    <a:pt x="45" y="59"/>
                    <a:pt x="58" y="45"/>
                    <a:pt x="58" y="29"/>
                  </a:cubicBezTo>
                </a:path>
              </a:pathLst>
            </a:cu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6" name="Oval 69"/>
            <p:cNvSpPr>
              <a:spLocks noChangeArrowheads="1"/>
            </p:cNvSpPr>
            <p:nvPr/>
          </p:nvSpPr>
          <p:spPr bwMode="auto">
            <a:xfrm>
              <a:off x="9904414" y="3594101"/>
              <a:ext cx="92075" cy="9366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7" name="Oval 70"/>
            <p:cNvSpPr>
              <a:spLocks noChangeArrowheads="1"/>
            </p:cNvSpPr>
            <p:nvPr/>
          </p:nvSpPr>
          <p:spPr bwMode="auto">
            <a:xfrm>
              <a:off x="9904414" y="3594101"/>
              <a:ext cx="92075" cy="93663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8" name="Oval 71"/>
            <p:cNvSpPr>
              <a:spLocks noChangeArrowheads="1"/>
            </p:cNvSpPr>
            <p:nvPr/>
          </p:nvSpPr>
          <p:spPr bwMode="auto">
            <a:xfrm>
              <a:off x="8991601" y="2389189"/>
              <a:ext cx="92075" cy="92075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19" name="Oval 72"/>
            <p:cNvSpPr>
              <a:spLocks noChangeArrowheads="1"/>
            </p:cNvSpPr>
            <p:nvPr/>
          </p:nvSpPr>
          <p:spPr bwMode="auto">
            <a:xfrm>
              <a:off x="8991601" y="2389189"/>
              <a:ext cx="92075" cy="92075"/>
            </a:xfrm>
            <a:prstGeom prst="ellips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Line 62"/>
            <p:cNvSpPr>
              <a:spLocks noChangeShapeType="1"/>
            </p:cNvSpPr>
            <p:nvPr/>
          </p:nvSpPr>
          <p:spPr bwMode="auto">
            <a:xfrm flipH="1">
              <a:off x="8142697" y="3632200"/>
              <a:ext cx="906051" cy="1212850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Line 62"/>
            <p:cNvSpPr>
              <a:spLocks noChangeShapeType="1"/>
            </p:cNvSpPr>
            <p:nvPr/>
          </p:nvSpPr>
          <p:spPr bwMode="auto">
            <a:xfrm flipV="1">
              <a:off x="9064625" y="3631187"/>
              <a:ext cx="918651" cy="1013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Line 62"/>
            <p:cNvSpPr>
              <a:spLocks noChangeShapeType="1"/>
            </p:cNvSpPr>
            <p:nvPr/>
          </p:nvSpPr>
          <p:spPr bwMode="auto">
            <a:xfrm flipH="1">
              <a:off x="8142698" y="3632200"/>
              <a:ext cx="1821772" cy="1222686"/>
            </a:xfrm>
            <a:prstGeom prst="line">
              <a:avLst/>
            </a:prstGeom>
            <a:noFill/>
            <a:ln w="365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7" name="Rectangle 85"/>
          <p:cNvSpPr>
            <a:spLocks noChangeArrowheads="1"/>
          </p:cNvSpPr>
          <p:nvPr/>
        </p:nvSpPr>
        <p:spPr bwMode="auto">
          <a:xfrm>
            <a:off x="2435871" y="5932422"/>
            <a:ext cx="44403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35"/>
          <p:cNvSpPr>
            <a:spLocks noChangeArrowheads="1"/>
          </p:cNvSpPr>
          <p:nvPr/>
        </p:nvSpPr>
        <p:spPr bwMode="auto">
          <a:xfrm>
            <a:off x="4498423" y="4777383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2080660" y="4777383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7"/>
          <p:cNvSpPr>
            <a:spLocks noChangeArrowheads="1"/>
          </p:cNvSpPr>
          <p:nvPr/>
        </p:nvSpPr>
        <p:spPr bwMode="auto">
          <a:xfrm>
            <a:off x="880510" y="4777383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8"/>
          <p:cNvSpPr>
            <a:spLocks noChangeArrowheads="1"/>
          </p:cNvSpPr>
          <p:nvPr/>
        </p:nvSpPr>
        <p:spPr bwMode="auto">
          <a:xfrm>
            <a:off x="1472648" y="3075914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49"/>
          <p:cNvSpPr>
            <a:spLocks noChangeArrowheads="1"/>
          </p:cNvSpPr>
          <p:nvPr/>
        </p:nvSpPr>
        <p:spPr bwMode="auto">
          <a:xfrm>
            <a:off x="3890410" y="3075914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58"/>
          <p:cNvSpPr>
            <a:spLocks noChangeArrowheads="1"/>
          </p:cNvSpPr>
          <p:nvPr/>
        </p:nvSpPr>
        <p:spPr bwMode="auto">
          <a:xfrm>
            <a:off x="9740311" y="2044558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73"/>
          <p:cNvSpPr>
            <a:spLocks noChangeArrowheads="1"/>
          </p:cNvSpPr>
          <p:nvPr/>
        </p:nvSpPr>
        <p:spPr bwMode="auto">
          <a:xfrm>
            <a:off x="11058130" y="4042625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74"/>
          <p:cNvSpPr>
            <a:spLocks noChangeArrowheads="1"/>
          </p:cNvSpPr>
          <p:nvPr/>
        </p:nvSpPr>
        <p:spPr bwMode="auto">
          <a:xfrm>
            <a:off x="8453670" y="4040403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75"/>
          <p:cNvSpPr>
            <a:spLocks noChangeArrowheads="1"/>
          </p:cNvSpPr>
          <p:nvPr/>
        </p:nvSpPr>
        <p:spPr bwMode="auto">
          <a:xfrm>
            <a:off x="9524809" y="4013103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76"/>
          <p:cNvSpPr>
            <a:spLocks noChangeArrowheads="1"/>
          </p:cNvSpPr>
          <p:nvPr/>
        </p:nvSpPr>
        <p:spPr bwMode="auto">
          <a:xfrm>
            <a:off x="8810746" y="5464534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831653" y="2852386"/>
            <a:ext cx="1995117" cy="1292368"/>
            <a:chOff x="8040080" y="2265530"/>
            <a:chExt cx="1995117" cy="1292368"/>
          </a:xfrm>
        </p:grpSpPr>
        <p:sp>
          <p:nvSpPr>
            <p:cNvPr id="58" name="Line 81"/>
            <p:cNvSpPr>
              <a:spLocks noChangeShapeType="1"/>
            </p:cNvSpPr>
            <p:nvPr/>
          </p:nvSpPr>
          <p:spPr bwMode="auto">
            <a:xfrm flipV="1">
              <a:off x="8040080" y="2265530"/>
              <a:ext cx="1006353" cy="1292368"/>
            </a:xfrm>
            <a:prstGeom prst="line">
              <a:avLst/>
            </a:prstGeom>
            <a:noFill/>
            <a:ln w="28575" cap="rnd">
              <a:solidFill>
                <a:srgbClr val="0000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82"/>
            <p:cNvSpPr>
              <a:spLocks noChangeShapeType="1"/>
            </p:cNvSpPr>
            <p:nvPr/>
          </p:nvSpPr>
          <p:spPr bwMode="auto">
            <a:xfrm>
              <a:off x="9061347" y="2265531"/>
              <a:ext cx="973850" cy="1280945"/>
            </a:xfrm>
            <a:prstGeom prst="line">
              <a:avLst/>
            </a:prstGeom>
            <a:noFill/>
            <a:ln w="28575" cap="rnd">
              <a:solidFill>
                <a:srgbClr val="0000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064644" y="3298083"/>
            <a:ext cx="694719" cy="919961"/>
            <a:chOff x="8273071" y="2711227"/>
            <a:chExt cx="694719" cy="919961"/>
          </a:xfrm>
        </p:grpSpPr>
        <p:sp>
          <p:nvSpPr>
            <p:cNvPr id="60" name="Line 83"/>
            <p:cNvSpPr>
              <a:spLocks noChangeShapeType="1"/>
            </p:cNvSpPr>
            <p:nvPr/>
          </p:nvSpPr>
          <p:spPr bwMode="auto">
            <a:xfrm flipH="1">
              <a:off x="8943336" y="2711227"/>
              <a:ext cx="24454" cy="888275"/>
            </a:xfrm>
            <a:prstGeom prst="line">
              <a:avLst/>
            </a:prstGeom>
            <a:noFill/>
            <a:ln w="28575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83"/>
            <p:cNvSpPr>
              <a:spLocks noChangeShapeType="1"/>
            </p:cNvSpPr>
            <p:nvPr/>
          </p:nvSpPr>
          <p:spPr bwMode="auto">
            <a:xfrm flipH="1">
              <a:off x="8273071" y="2711228"/>
              <a:ext cx="694718" cy="919960"/>
            </a:xfrm>
            <a:prstGeom prst="line">
              <a:avLst/>
            </a:prstGeom>
            <a:noFill/>
            <a:ln w="28575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" name="Line 60"/>
          <p:cNvSpPr>
            <a:spLocks noChangeShapeType="1"/>
          </p:cNvSpPr>
          <p:nvPr/>
        </p:nvSpPr>
        <p:spPr bwMode="auto">
          <a:xfrm flipH="1">
            <a:off x="9898135" y="3160835"/>
            <a:ext cx="1590" cy="990600"/>
          </a:xfrm>
          <a:prstGeom prst="line">
            <a:avLst/>
          </a:prstGeom>
          <a:noFill/>
          <a:ln w="28575" cap="rnd">
            <a:solidFill>
              <a:srgbClr val="00FF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" name="Line 83"/>
          <p:cNvSpPr>
            <a:spLocks noChangeShapeType="1"/>
          </p:cNvSpPr>
          <p:nvPr/>
        </p:nvSpPr>
        <p:spPr bwMode="auto">
          <a:xfrm flipV="1">
            <a:off x="8639518" y="2578515"/>
            <a:ext cx="1213401" cy="1510625"/>
          </a:xfrm>
          <a:prstGeom prst="line">
            <a:avLst/>
          </a:prstGeom>
          <a:noFill/>
          <a:ln w="28575" cap="rnd">
            <a:solidFill>
              <a:srgbClr val="00B05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" name="Line 83"/>
          <p:cNvSpPr>
            <a:spLocks noChangeShapeType="1"/>
          </p:cNvSpPr>
          <p:nvPr/>
        </p:nvSpPr>
        <p:spPr bwMode="auto">
          <a:xfrm>
            <a:off x="8621608" y="4097129"/>
            <a:ext cx="85671" cy="1340109"/>
          </a:xfrm>
          <a:prstGeom prst="line">
            <a:avLst/>
          </a:prstGeom>
          <a:noFill/>
          <a:ln w="28575" cap="rnd">
            <a:solidFill>
              <a:srgbClr val="00B05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" name="Line 83"/>
          <p:cNvSpPr>
            <a:spLocks noChangeShapeType="1"/>
          </p:cNvSpPr>
          <p:nvPr/>
        </p:nvSpPr>
        <p:spPr bwMode="auto">
          <a:xfrm flipH="1">
            <a:off x="8794604" y="2870537"/>
            <a:ext cx="927320" cy="1226592"/>
          </a:xfrm>
          <a:prstGeom prst="line">
            <a:avLst/>
          </a:prstGeom>
          <a:noFill/>
          <a:ln w="28575" cap="rnd">
            <a:solidFill>
              <a:srgbClr val="8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9058905" y="2911483"/>
            <a:ext cx="1939202" cy="2583788"/>
            <a:chOff x="8267332" y="2324627"/>
            <a:chExt cx="1939202" cy="2583788"/>
          </a:xfrm>
        </p:grpSpPr>
        <p:sp>
          <p:nvSpPr>
            <p:cNvPr id="68" name="Line 81"/>
            <p:cNvSpPr>
              <a:spLocks noChangeShapeType="1"/>
            </p:cNvSpPr>
            <p:nvPr/>
          </p:nvSpPr>
          <p:spPr bwMode="auto">
            <a:xfrm flipV="1">
              <a:off x="8267332" y="3610912"/>
              <a:ext cx="1939202" cy="1297503"/>
            </a:xfrm>
            <a:prstGeom prst="line">
              <a:avLst/>
            </a:prstGeom>
            <a:noFill/>
            <a:ln w="28575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82"/>
            <p:cNvSpPr>
              <a:spLocks noChangeShapeType="1"/>
            </p:cNvSpPr>
            <p:nvPr/>
          </p:nvSpPr>
          <p:spPr bwMode="auto">
            <a:xfrm>
              <a:off x="9216432" y="2324627"/>
              <a:ext cx="973850" cy="1280945"/>
            </a:xfrm>
            <a:prstGeom prst="line">
              <a:avLst/>
            </a:prstGeom>
            <a:noFill/>
            <a:ln w="28575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Line 83"/>
          <p:cNvSpPr>
            <a:spLocks noChangeShapeType="1"/>
          </p:cNvSpPr>
          <p:nvPr/>
        </p:nvSpPr>
        <p:spPr bwMode="auto">
          <a:xfrm>
            <a:off x="9829211" y="2579528"/>
            <a:ext cx="1212195" cy="1545815"/>
          </a:xfrm>
          <a:prstGeom prst="line">
            <a:avLst/>
          </a:prstGeom>
          <a:noFill/>
          <a:ln w="28575" cap="rnd">
            <a:solidFill>
              <a:srgbClr val="00B05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" name="Line 50"/>
          <p:cNvSpPr>
            <a:spLocks noChangeShapeType="1"/>
          </p:cNvSpPr>
          <p:nvPr/>
        </p:nvSpPr>
        <p:spPr bwMode="auto">
          <a:xfrm>
            <a:off x="2124945" y="1471249"/>
            <a:ext cx="733425" cy="1588"/>
          </a:xfrm>
          <a:prstGeom prst="line">
            <a:avLst/>
          </a:prstGeom>
          <a:noFill/>
          <a:ln w="20638" cap="rnd">
            <a:solidFill>
              <a:srgbClr val="00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 dirty="0"/>
          </a:p>
        </p:txBody>
      </p:sp>
      <p:grpSp>
        <p:nvGrpSpPr>
          <p:cNvPr id="73" name="Group 72"/>
          <p:cNvGrpSpPr/>
          <p:nvPr/>
        </p:nvGrpSpPr>
        <p:grpSpPr>
          <a:xfrm>
            <a:off x="5527345" y="4148685"/>
            <a:ext cx="1922085" cy="125413"/>
            <a:chOff x="5308979" y="3575478"/>
            <a:chExt cx="1922085" cy="125413"/>
          </a:xfrm>
        </p:grpSpPr>
        <p:sp>
          <p:nvSpPr>
            <p:cNvPr id="75" name="Line 50"/>
            <p:cNvSpPr>
              <a:spLocks noChangeShapeType="1"/>
            </p:cNvSpPr>
            <p:nvPr/>
          </p:nvSpPr>
          <p:spPr bwMode="auto">
            <a:xfrm>
              <a:off x="5308979" y="3640137"/>
              <a:ext cx="1764283" cy="427"/>
            </a:xfrm>
            <a:prstGeom prst="line">
              <a:avLst/>
            </a:prstGeom>
            <a:noFill/>
            <a:ln w="2063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51"/>
            <p:cNvSpPr>
              <a:spLocks/>
            </p:cNvSpPr>
            <p:nvPr/>
          </p:nvSpPr>
          <p:spPr bwMode="auto">
            <a:xfrm>
              <a:off x="7043739" y="3575478"/>
              <a:ext cx="187325" cy="125413"/>
            </a:xfrm>
            <a:custGeom>
              <a:avLst/>
              <a:gdLst>
                <a:gd name="T0" fmla="*/ 0 w 118"/>
                <a:gd name="T1" fmla="*/ 0 h 79"/>
                <a:gd name="T2" fmla="*/ 2147483646 w 118"/>
                <a:gd name="T3" fmla="*/ 2147483646 h 79"/>
                <a:gd name="T4" fmla="*/ 0 w 118"/>
                <a:gd name="T5" fmla="*/ 2147483646 h 79"/>
                <a:gd name="T6" fmla="*/ 0 w 118"/>
                <a:gd name="T7" fmla="*/ 0 h 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79"/>
                <a:gd name="T14" fmla="*/ 118 w 118"/>
                <a:gd name="T15" fmla="*/ 79 h 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79">
                  <a:moveTo>
                    <a:pt x="0" y="0"/>
                  </a:moveTo>
                  <a:lnTo>
                    <a:pt x="118" y="40"/>
                  </a:lnTo>
                  <a:lnTo>
                    <a:pt x="0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7" name="Rectangle 52"/>
          <p:cNvSpPr>
            <a:spLocks noChangeArrowheads="1"/>
          </p:cNvSpPr>
          <p:nvPr/>
        </p:nvSpPr>
        <p:spPr bwMode="auto">
          <a:xfrm>
            <a:off x="6738938" y="3567087"/>
            <a:ext cx="1282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08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2300" indent="-514350">
              <a:buFont typeface="Wingdings 3" panose="05040102010807070707" pitchFamily="18" charset="2"/>
              <a:buAutoNum type="arabicPeriod"/>
            </a:pPr>
            <a:endParaRPr lang="en-US" altLang="en-US" sz="4400" dirty="0">
              <a:latin typeface="Bell MT" panose="02020503060305020303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622300" indent="-514350">
              <a:buFont typeface="Wingdings" panose="05000000000000000000" pitchFamily="2" charset="2"/>
              <a:buChar char="Ø"/>
            </a:pPr>
            <a:r>
              <a:rPr lang="en-US" altLang="en-US" sz="3600" dirty="0">
                <a:latin typeface="Bell MT" panose="02020503060305020303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Dilation</a:t>
            </a:r>
          </a:p>
          <a:p>
            <a:pPr marL="622300" indent="-514350">
              <a:buNone/>
            </a:pPr>
            <a:endParaRPr lang="en-US" altLang="en-US" sz="3600" dirty="0">
              <a:latin typeface="Bell MT" panose="02020503060305020303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622300" indent="-514350">
              <a:buFont typeface="Wingdings" panose="05000000000000000000" pitchFamily="2" charset="2"/>
              <a:buChar char="Ø"/>
            </a:pPr>
            <a:r>
              <a:rPr lang="en-US" altLang="en-US" sz="3600" dirty="0">
                <a:latin typeface="Bell MT" panose="02020503060305020303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Congestion</a:t>
            </a:r>
          </a:p>
          <a:p>
            <a:pPr marL="622300" indent="-514350">
              <a:buNone/>
            </a:pPr>
            <a:endParaRPr lang="en-US" altLang="en-US" sz="3600" dirty="0">
              <a:latin typeface="Bell MT" panose="02020503060305020303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622300" indent="-514350">
              <a:buFont typeface="Wingdings" panose="05000000000000000000" pitchFamily="2" charset="2"/>
              <a:buChar char="Ø"/>
            </a:pPr>
            <a:r>
              <a:rPr lang="en-US" altLang="en-US" sz="3600" dirty="0" smtClean="0">
                <a:latin typeface="Bell MT" panose="02020503060305020303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Wirelength</a:t>
            </a:r>
            <a:endParaRPr lang="en-US" altLang="en-US" sz="3600" dirty="0">
              <a:latin typeface="Bell MT" panose="02020503060305020303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200" dirty="0">
                <a:latin typeface="Monotype Corsiva" pitchFamily="66" charset="0"/>
              </a:rPr>
              <a:t>Various Measures of  Embedding</a:t>
            </a:r>
          </a:p>
        </p:txBody>
      </p:sp>
    </p:spTree>
    <p:extLst>
      <p:ext uri="{BB962C8B-B14F-4D97-AF65-F5344CB8AC3E}">
        <p14:creationId xmlns:p14="http://schemas.microsoft.com/office/powerpoint/2010/main" val="360476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Box 81"/>
          <p:cNvSpPr txBox="1">
            <a:spLocks noChangeArrowheads="1"/>
          </p:cNvSpPr>
          <p:nvPr/>
        </p:nvSpPr>
        <p:spPr bwMode="auto">
          <a:xfrm>
            <a:off x="2057399" y="63684"/>
            <a:ext cx="8082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Edge Congestion</a:t>
            </a:r>
            <a:endParaRPr lang="en-US" altLang="en-US" sz="2800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894158" y="352234"/>
            <a:ext cx="8666475" cy="3625532"/>
            <a:chOff x="1753970" y="2208334"/>
            <a:chExt cx="8666475" cy="3625532"/>
          </a:xfrm>
        </p:grpSpPr>
        <p:grpSp>
          <p:nvGrpSpPr>
            <p:cNvPr id="78" name="Group 77"/>
            <p:cNvGrpSpPr/>
            <p:nvPr/>
          </p:nvGrpSpPr>
          <p:grpSpPr>
            <a:xfrm>
              <a:off x="1767621" y="3445783"/>
              <a:ext cx="3706813" cy="1296988"/>
              <a:chOff x="2054226" y="2381251"/>
              <a:chExt cx="3706813" cy="1296988"/>
            </a:xfrm>
          </p:grpSpPr>
          <p:sp>
            <p:nvSpPr>
              <p:cNvPr id="129" name="Line 29"/>
              <p:cNvSpPr>
                <a:spLocks noChangeShapeType="1"/>
              </p:cNvSpPr>
              <p:nvPr/>
            </p:nvSpPr>
            <p:spPr bwMode="auto">
              <a:xfrm>
                <a:off x="2711451" y="2427289"/>
                <a:ext cx="2409825" cy="1587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Line 30"/>
              <p:cNvSpPr>
                <a:spLocks noChangeShapeType="1"/>
              </p:cNvSpPr>
              <p:nvPr/>
            </p:nvSpPr>
            <p:spPr bwMode="auto">
              <a:xfrm>
                <a:off x="2711451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1" name="Line 31"/>
              <p:cNvSpPr>
                <a:spLocks noChangeShapeType="1"/>
              </p:cNvSpPr>
              <p:nvPr/>
            </p:nvSpPr>
            <p:spPr bwMode="auto">
              <a:xfrm flipH="1">
                <a:off x="2108200" y="2427288"/>
                <a:ext cx="603250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2" name="Line 32"/>
              <p:cNvSpPr>
                <a:spLocks noChangeShapeType="1"/>
              </p:cNvSpPr>
              <p:nvPr/>
            </p:nvSpPr>
            <p:spPr bwMode="auto">
              <a:xfrm>
                <a:off x="2108201" y="3632200"/>
                <a:ext cx="1204913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" name="Line 33"/>
              <p:cNvSpPr>
                <a:spLocks noChangeShapeType="1"/>
              </p:cNvSpPr>
              <p:nvPr/>
            </p:nvSpPr>
            <p:spPr bwMode="auto">
              <a:xfrm>
                <a:off x="3313114" y="3632200"/>
                <a:ext cx="2409825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Line 34"/>
              <p:cNvSpPr>
                <a:spLocks noChangeShapeType="1"/>
              </p:cNvSpPr>
              <p:nvPr/>
            </p:nvSpPr>
            <p:spPr bwMode="auto">
              <a:xfrm>
                <a:off x="5121276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5" name="Oval 36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6" name="Oval 37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7" name="Oval 38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8" name="Oval 39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9" name="Oval 40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Oval 41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Oval 42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Oval 43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Oval 44"/>
              <p:cNvSpPr>
                <a:spLocks noChangeArrowheads="1"/>
              </p:cNvSpPr>
              <p:nvPr/>
            </p:nvSpPr>
            <p:spPr bwMode="auto">
              <a:xfrm>
                <a:off x="5073651" y="2381251"/>
                <a:ext cx="93663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Freeform 45"/>
              <p:cNvSpPr>
                <a:spLocks/>
              </p:cNvSpPr>
              <p:nvPr/>
            </p:nvSpPr>
            <p:spPr bwMode="auto">
              <a:xfrm>
                <a:off x="5073651" y="2381251"/>
                <a:ext cx="93663" cy="93663"/>
              </a:xfrm>
              <a:custGeom>
                <a:avLst/>
                <a:gdLst>
                  <a:gd name="T0" fmla="*/ 2147483646 w 59"/>
                  <a:gd name="T1" fmla="*/ 2147483646 h 59"/>
                  <a:gd name="T2" fmla="*/ 2147483646 w 59"/>
                  <a:gd name="T3" fmla="*/ 0 h 59"/>
                  <a:gd name="T4" fmla="*/ 0 w 59"/>
                  <a:gd name="T5" fmla="*/ 2147483646 h 59"/>
                  <a:gd name="T6" fmla="*/ 2147483646 w 59"/>
                  <a:gd name="T7" fmla="*/ 2147483646 h 59"/>
                  <a:gd name="T8" fmla="*/ 2147483646 w 59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9"/>
                  <a:gd name="T16" fmla="*/ 0 h 59"/>
                  <a:gd name="T17" fmla="*/ 59 w 59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9" h="59">
                    <a:moveTo>
                      <a:pt x="59" y="29"/>
                    </a:moveTo>
                    <a:cubicBezTo>
                      <a:pt x="59" y="13"/>
                      <a:pt x="46" y="0"/>
                      <a:pt x="29" y="0"/>
                    </a:cubicBezTo>
                    <a:cubicBezTo>
                      <a:pt x="14" y="0"/>
                      <a:pt x="0" y="13"/>
                      <a:pt x="0" y="29"/>
                    </a:cubicBezTo>
                    <a:cubicBezTo>
                      <a:pt x="0" y="45"/>
                      <a:pt x="14" y="59"/>
                      <a:pt x="29" y="59"/>
                    </a:cubicBezTo>
                    <a:cubicBezTo>
                      <a:pt x="46" y="59"/>
                      <a:pt x="59" y="45"/>
                      <a:pt x="59" y="29"/>
                    </a:cubicBezTo>
                  </a:path>
                </a:pathLst>
              </a:cu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9" name="Line 50"/>
            <p:cNvSpPr>
              <a:spLocks noChangeShapeType="1"/>
            </p:cNvSpPr>
            <p:nvPr/>
          </p:nvSpPr>
          <p:spPr bwMode="auto">
            <a:xfrm>
              <a:off x="6326189" y="4225833"/>
              <a:ext cx="733425" cy="1588"/>
            </a:xfrm>
            <a:prstGeom prst="line">
              <a:avLst/>
            </a:prstGeom>
            <a:noFill/>
            <a:ln w="20638" cap="rnd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dirty="0"/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8086726" y="2976045"/>
              <a:ext cx="1909763" cy="2501900"/>
              <a:chOff x="8086726" y="2389189"/>
              <a:chExt cx="1909763" cy="2501900"/>
            </a:xfrm>
          </p:grpSpPr>
          <p:sp>
            <p:nvSpPr>
              <p:cNvPr id="112" name="Line 59"/>
              <p:cNvSpPr>
                <a:spLocks noChangeShapeType="1"/>
              </p:cNvSpPr>
              <p:nvPr/>
            </p:nvSpPr>
            <p:spPr bwMode="auto">
              <a:xfrm flipH="1">
                <a:off x="8134350" y="2435226"/>
                <a:ext cx="903288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Line 60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1587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Line 61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904875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5" name="Line 62"/>
              <p:cNvSpPr>
                <a:spLocks noChangeShapeType="1"/>
              </p:cNvSpPr>
              <p:nvPr/>
            </p:nvSpPr>
            <p:spPr bwMode="auto">
              <a:xfrm>
                <a:off x="8134350" y="3640138"/>
                <a:ext cx="1588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Oval 63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Oval 64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Oval 65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Oval 66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0" name="Oval 67"/>
              <p:cNvSpPr>
                <a:spLocks noChangeArrowheads="1"/>
              </p:cNvSpPr>
              <p:nvPr/>
            </p:nvSpPr>
            <p:spPr bwMode="auto">
              <a:xfrm>
                <a:off x="8993189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Freeform 68"/>
              <p:cNvSpPr>
                <a:spLocks/>
              </p:cNvSpPr>
              <p:nvPr/>
            </p:nvSpPr>
            <p:spPr bwMode="auto">
              <a:xfrm>
                <a:off x="8993189" y="3594101"/>
                <a:ext cx="92075" cy="93663"/>
              </a:xfrm>
              <a:custGeom>
                <a:avLst/>
                <a:gdLst>
                  <a:gd name="T0" fmla="*/ 2147483646 w 58"/>
                  <a:gd name="T1" fmla="*/ 2147483646 h 59"/>
                  <a:gd name="T2" fmla="*/ 2147483646 w 58"/>
                  <a:gd name="T3" fmla="*/ 0 h 59"/>
                  <a:gd name="T4" fmla="*/ 0 w 58"/>
                  <a:gd name="T5" fmla="*/ 2147483646 h 59"/>
                  <a:gd name="T6" fmla="*/ 2147483646 w 58"/>
                  <a:gd name="T7" fmla="*/ 2147483646 h 59"/>
                  <a:gd name="T8" fmla="*/ 2147483646 w 58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9"/>
                  <a:gd name="T17" fmla="*/ 58 w 58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9">
                    <a:moveTo>
                      <a:pt x="58" y="29"/>
                    </a:moveTo>
                    <a:cubicBezTo>
                      <a:pt x="58" y="13"/>
                      <a:pt x="45" y="0"/>
                      <a:pt x="28" y="0"/>
                    </a:cubicBezTo>
                    <a:cubicBezTo>
                      <a:pt x="13" y="0"/>
                      <a:pt x="0" y="13"/>
                      <a:pt x="0" y="29"/>
                    </a:cubicBezTo>
                    <a:cubicBezTo>
                      <a:pt x="0" y="45"/>
                      <a:pt x="13" y="59"/>
                      <a:pt x="28" y="59"/>
                    </a:cubicBezTo>
                    <a:cubicBezTo>
                      <a:pt x="45" y="59"/>
                      <a:pt x="58" y="45"/>
                      <a:pt x="58" y="29"/>
                    </a:cubicBezTo>
                  </a:path>
                </a:pathLst>
              </a:cu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Oval 69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Oval 70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Oval 71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5" name="Oval 72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6" name="Line 62"/>
              <p:cNvSpPr>
                <a:spLocks noChangeShapeType="1"/>
              </p:cNvSpPr>
              <p:nvPr/>
            </p:nvSpPr>
            <p:spPr bwMode="auto">
              <a:xfrm flipH="1">
                <a:off x="8142697" y="3632200"/>
                <a:ext cx="906051" cy="1212850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7" name="Line 62"/>
              <p:cNvSpPr>
                <a:spLocks noChangeShapeType="1"/>
              </p:cNvSpPr>
              <p:nvPr/>
            </p:nvSpPr>
            <p:spPr bwMode="auto">
              <a:xfrm flipV="1">
                <a:off x="9064625" y="3631187"/>
                <a:ext cx="918651" cy="10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Line 62"/>
              <p:cNvSpPr>
                <a:spLocks noChangeShapeType="1"/>
              </p:cNvSpPr>
              <p:nvPr/>
            </p:nvSpPr>
            <p:spPr bwMode="auto">
              <a:xfrm flipH="1">
                <a:off x="8142698" y="3632200"/>
                <a:ext cx="1821772" cy="1222686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6" name="Rectangle 35"/>
            <p:cNvSpPr>
              <a:spLocks noChangeArrowheads="1"/>
            </p:cNvSpPr>
            <p:nvPr/>
          </p:nvSpPr>
          <p:spPr bwMode="auto">
            <a:xfrm>
              <a:off x="5371883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Rectangle 46"/>
            <p:cNvSpPr>
              <a:spLocks noChangeArrowheads="1"/>
            </p:cNvSpPr>
            <p:nvPr/>
          </p:nvSpPr>
          <p:spPr bwMode="auto">
            <a:xfrm>
              <a:off x="295412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Rectangle 47"/>
            <p:cNvSpPr>
              <a:spLocks noChangeArrowheads="1"/>
            </p:cNvSpPr>
            <p:nvPr/>
          </p:nvSpPr>
          <p:spPr bwMode="auto">
            <a:xfrm>
              <a:off x="175397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Rectangle 48"/>
            <p:cNvSpPr>
              <a:spLocks noChangeArrowheads="1"/>
            </p:cNvSpPr>
            <p:nvPr/>
          </p:nvSpPr>
          <p:spPr bwMode="auto">
            <a:xfrm>
              <a:off x="2346108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Rectangle 49"/>
            <p:cNvSpPr>
              <a:spLocks noChangeArrowheads="1"/>
            </p:cNvSpPr>
            <p:nvPr/>
          </p:nvSpPr>
          <p:spPr bwMode="auto">
            <a:xfrm>
              <a:off x="4763870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Rectangle 58"/>
            <p:cNvSpPr>
              <a:spLocks noChangeArrowheads="1"/>
            </p:cNvSpPr>
            <p:nvPr/>
          </p:nvSpPr>
          <p:spPr bwMode="auto">
            <a:xfrm>
              <a:off x="8948738" y="22083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Rectangle 73"/>
            <p:cNvSpPr>
              <a:spLocks noChangeArrowheads="1"/>
            </p:cNvSpPr>
            <p:nvPr/>
          </p:nvSpPr>
          <p:spPr bwMode="auto">
            <a:xfrm>
              <a:off x="10266557" y="4042625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Rectangle 74"/>
            <p:cNvSpPr>
              <a:spLocks noChangeArrowheads="1"/>
            </p:cNvSpPr>
            <p:nvPr/>
          </p:nvSpPr>
          <p:spPr bwMode="auto">
            <a:xfrm>
              <a:off x="7662097" y="40404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Rectangle 75"/>
            <p:cNvSpPr>
              <a:spLocks noChangeArrowheads="1"/>
            </p:cNvSpPr>
            <p:nvPr/>
          </p:nvSpPr>
          <p:spPr bwMode="auto">
            <a:xfrm>
              <a:off x="8733236" y="40131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Rectangle 76"/>
            <p:cNvSpPr>
              <a:spLocks noChangeArrowheads="1"/>
            </p:cNvSpPr>
            <p:nvPr/>
          </p:nvSpPr>
          <p:spPr bwMode="auto">
            <a:xfrm>
              <a:off x="8019173" y="54645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8040080" y="2852386"/>
              <a:ext cx="1995117" cy="1292368"/>
              <a:chOff x="8040080" y="2265530"/>
              <a:chExt cx="1995117" cy="1292368"/>
            </a:xfrm>
          </p:grpSpPr>
          <p:sp>
            <p:nvSpPr>
              <p:cNvPr id="110" name="Line 81"/>
              <p:cNvSpPr>
                <a:spLocks noChangeShapeType="1"/>
              </p:cNvSpPr>
              <p:nvPr/>
            </p:nvSpPr>
            <p:spPr bwMode="auto">
              <a:xfrm flipV="1">
                <a:off x="8040080" y="2265530"/>
                <a:ext cx="1006353" cy="1292368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Line 82"/>
              <p:cNvSpPr>
                <a:spLocks noChangeShapeType="1"/>
              </p:cNvSpPr>
              <p:nvPr/>
            </p:nvSpPr>
            <p:spPr bwMode="auto">
              <a:xfrm>
                <a:off x="9061347" y="2265531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8273071" y="3298083"/>
              <a:ext cx="694719" cy="919961"/>
              <a:chOff x="8273071" y="2711227"/>
              <a:chExt cx="694719" cy="919961"/>
            </a:xfrm>
          </p:grpSpPr>
          <p:sp>
            <p:nvSpPr>
              <p:cNvPr id="108" name="Line 83"/>
              <p:cNvSpPr>
                <a:spLocks noChangeShapeType="1"/>
              </p:cNvSpPr>
              <p:nvPr/>
            </p:nvSpPr>
            <p:spPr bwMode="auto">
              <a:xfrm flipH="1">
                <a:off x="8943336" y="2711227"/>
                <a:ext cx="24454" cy="88827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Line 83"/>
              <p:cNvSpPr>
                <a:spLocks noChangeShapeType="1"/>
              </p:cNvSpPr>
              <p:nvPr/>
            </p:nvSpPr>
            <p:spPr bwMode="auto">
              <a:xfrm flipH="1">
                <a:off x="8273071" y="2711228"/>
                <a:ext cx="694718" cy="919960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9" name="Line 60"/>
            <p:cNvSpPr>
              <a:spLocks noChangeShapeType="1"/>
            </p:cNvSpPr>
            <p:nvPr/>
          </p:nvSpPr>
          <p:spPr bwMode="auto">
            <a:xfrm flipH="1">
              <a:off x="9106562" y="3160835"/>
              <a:ext cx="1590" cy="990600"/>
            </a:xfrm>
            <a:prstGeom prst="line">
              <a:avLst/>
            </a:prstGeom>
            <a:noFill/>
            <a:ln w="28575" cap="rnd">
              <a:solidFill>
                <a:srgbClr val="00FF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83"/>
            <p:cNvSpPr>
              <a:spLocks noChangeShapeType="1"/>
            </p:cNvSpPr>
            <p:nvPr/>
          </p:nvSpPr>
          <p:spPr bwMode="auto">
            <a:xfrm flipV="1">
              <a:off x="7847945" y="2578515"/>
              <a:ext cx="1213401" cy="151062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83"/>
            <p:cNvSpPr>
              <a:spLocks noChangeShapeType="1"/>
            </p:cNvSpPr>
            <p:nvPr/>
          </p:nvSpPr>
          <p:spPr bwMode="auto">
            <a:xfrm>
              <a:off x="7830035" y="4097129"/>
              <a:ext cx="85671" cy="1340109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83"/>
            <p:cNvSpPr>
              <a:spLocks noChangeShapeType="1"/>
            </p:cNvSpPr>
            <p:nvPr/>
          </p:nvSpPr>
          <p:spPr bwMode="auto">
            <a:xfrm flipH="1">
              <a:off x="8003031" y="2870537"/>
              <a:ext cx="927320" cy="1226592"/>
            </a:xfrm>
            <a:prstGeom prst="line">
              <a:avLst/>
            </a:prstGeom>
            <a:noFill/>
            <a:ln w="28575" cap="rnd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8267332" y="2911483"/>
              <a:ext cx="1939202" cy="2583788"/>
              <a:chOff x="8267332" y="2324627"/>
              <a:chExt cx="1939202" cy="2583788"/>
            </a:xfrm>
          </p:grpSpPr>
          <p:sp>
            <p:nvSpPr>
              <p:cNvPr id="106" name="Line 81"/>
              <p:cNvSpPr>
                <a:spLocks noChangeShapeType="1"/>
              </p:cNvSpPr>
              <p:nvPr/>
            </p:nvSpPr>
            <p:spPr bwMode="auto">
              <a:xfrm flipV="1">
                <a:off x="8267332" y="3610912"/>
                <a:ext cx="1939202" cy="1297503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Line 82"/>
              <p:cNvSpPr>
                <a:spLocks noChangeShapeType="1"/>
              </p:cNvSpPr>
              <p:nvPr/>
            </p:nvSpPr>
            <p:spPr bwMode="auto">
              <a:xfrm>
                <a:off x="9216432" y="2324627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4" name="Rectangle 103"/>
            <p:cNvSpPr/>
            <p:nvPr/>
          </p:nvSpPr>
          <p:spPr>
            <a:xfrm>
              <a:off x="6570552" y="3762950"/>
              <a:ext cx="3465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400" dirty="0"/>
            </a:p>
          </p:txBody>
        </p:sp>
        <p:sp>
          <p:nvSpPr>
            <p:cNvPr id="105" name="Line 83"/>
            <p:cNvSpPr>
              <a:spLocks noChangeShapeType="1"/>
            </p:cNvSpPr>
            <p:nvPr/>
          </p:nvSpPr>
          <p:spPr bwMode="auto">
            <a:xfrm>
              <a:off x="9037638" y="2579528"/>
              <a:ext cx="1212195" cy="154581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5" name="Rectangle 144"/>
          <p:cNvSpPr/>
          <p:nvPr/>
        </p:nvSpPr>
        <p:spPr>
          <a:xfrm>
            <a:off x="9780278" y="3008585"/>
            <a:ext cx="1955985" cy="3600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(1,3) = 2;  </a:t>
            </a: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(1,5)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(2,3)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(2,4)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(2,5)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1; </a:t>
            </a: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(3,5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094980" y="4414492"/>
            <a:ext cx="309411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(G,H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(e)</a:t>
            </a:r>
          </a:p>
          <a:p>
            <a:endParaRPr lang="en-US" altLang="en-US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(G,H) 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4;  </a:t>
            </a:r>
            <a:endParaRPr lang="en-US" alt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ectangle 85"/>
          <p:cNvSpPr>
            <a:spLocks noChangeArrowheads="1"/>
          </p:cNvSpPr>
          <p:nvPr/>
        </p:nvSpPr>
        <p:spPr bwMode="auto">
          <a:xfrm>
            <a:off x="8220263" y="3309771"/>
            <a:ext cx="2596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 85"/>
          <p:cNvSpPr>
            <a:spLocks noChangeArrowheads="1"/>
          </p:cNvSpPr>
          <p:nvPr/>
        </p:nvSpPr>
        <p:spPr bwMode="auto">
          <a:xfrm>
            <a:off x="2435871" y="3271099"/>
            <a:ext cx="2596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94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Box 81"/>
          <p:cNvSpPr txBox="1">
            <a:spLocks noChangeArrowheads="1"/>
          </p:cNvSpPr>
          <p:nvPr/>
        </p:nvSpPr>
        <p:spPr bwMode="auto">
          <a:xfrm>
            <a:off x="2057399" y="63684"/>
            <a:ext cx="8082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Congestion</a:t>
            </a:r>
            <a:endParaRPr lang="en-US" altLang="en-US" sz="2800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1262652" y="406821"/>
            <a:ext cx="8666475" cy="3625532"/>
            <a:chOff x="1753970" y="2208334"/>
            <a:chExt cx="8666475" cy="3625532"/>
          </a:xfrm>
        </p:grpSpPr>
        <p:grpSp>
          <p:nvGrpSpPr>
            <p:cNvPr id="78" name="Group 77"/>
            <p:cNvGrpSpPr/>
            <p:nvPr/>
          </p:nvGrpSpPr>
          <p:grpSpPr>
            <a:xfrm>
              <a:off x="1767621" y="3445783"/>
              <a:ext cx="3706813" cy="1296988"/>
              <a:chOff x="2054226" y="2381251"/>
              <a:chExt cx="3706813" cy="1296988"/>
            </a:xfrm>
          </p:grpSpPr>
          <p:sp>
            <p:nvSpPr>
              <p:cNvPr id="129" name="Line 29"/>
              <p:cNvSpPr>
                <a:spLocks noChangeShapeType="1"/>
              </p:cNvSpPr>
              <p:nvPr/>
            </p:nvSpPr>
            <p:spPr bwMode="auto">
              <a:xfrm>
                <a:off x="2711451" y="2427289"/>
                <a:ext cx="2409825" cy="1587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Line 30"/>
              <p:cNvSpPr>
                <a:spLocks noChangeShapeType="1"/>
              </p:cNvSpPr>
              <p:nvPr/>
            </p:nvSpPr>
            <p:spPr bwMode="auto">
              <a:xfrm>
                <a:off x="2711451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1" name="Line 31"/>
              <p:cNvSpPr>
                <a:spLocks noChangeShapeType="1"/>
              </p:cNvSpPr>
              <p:nvPr/>
            </p:nvSpPr>
            <p:spPr bwMode="auto">
              <a:xfrm flipH="1">
                <a:off x="2108200" y="2427288"/>
                <a:ext cx="603250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2" name="Line 32"/>
              <p:cNvSpPr>
                <a:spLocks noChangeShapeType="1"/>
              </p:cNvSpPr>
              <p:nvPr/>
            </p:nvSpPr>
            <p:spPr bwMode="auto">
              <a:xfrm>
                <a:off x="2108201" y="3632200"/>
                <a:ext cx="1204913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" name="Line 33"/>
              <p:cNvSpPr>
                <a:spLocks noChangeShapeType="1"/>
              </p:cNvSpPr>
              <p:nvPr/>
            </p:nvSpPr>
            <p:spPr bwMode="auto">
              <a:xfrm>
                <a:off x="3313114" y="3632200"/>
                <a:ext cx="2409825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Line 34"/>
              <p:cNvSpPr>
                <a:spLocks noChangeShapeType="1"/>
              </p:cNvSpPr>
              <p:nvPr/>
            </p:nvSpPr>
            <p:spPr bwMode="auto">
              <a:xfrm>
                <a:off x="5121276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5" name="Oval 36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6" name="Oval 37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7" name="Oval 38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8" name="Oval 39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9" name="Oval 40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Oval 41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Oval 42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Oval 43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Oval 44"/>
              <p:cNvSpPr>
                <a:spLocks noChangeArrowheads="1"/>
              </p:cNvSpPr>
              <p:nvPr/>
            </p:nvSpPr>
            <p:spPr bwMode="auto">
              <a:xfrm>
                <a:off x="5073651" y="2381251"/>
                <a:ext cx="93663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Freeform 45"/>
              <p:cNvSpPr>
                <a:spLocks/>
              </p:cNvSpPr>
              <p:nvPr/>
            </p:nvSpPr>
            <p:spPr bwMode="auto">
              <a:xfrm>
                <a:off x="5073651" y="2381251"/>
                <a:ext cx="93663" cy="93663"/>
              </a:xfrm>
              <a:custGeom>
                <a:avLst/>
                <a:gdLst>
                  <a:gd name="T0" fmla="*/ 2147483646 w 59"/>
                  <a:gd name="T1" fmla="*/ 2147483646 h 59"/>
                  <a:gd name="T2" fmla="*/ 2147483646 w 59"/>
                  <a:gd name="T3" fmla="*/ 0 h 59"/>
                  <a:gd name="T4" fmla="*/ 0 w 59"/>
                  <a:gd name="T5" fmla="*/ 2147483646 h 59"/>
                  <a:gd name="T6" fmla="*/ 2147483646 w 59"/>
                  <a:gd name="T7" fmla="*/ 2147483646 h 59"/>
                  <a:gd name="T8" fmla="*/ 2147483646 w 59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9"/>
                  <a:gd name="T16" fmla="*/ 0 h 59"/>
                  <a:gd name="T17" fmla="*/ 59 w 59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9" h="59">
                    <a:moveTo>
                      <a:pt x="59" y="29"/>
                    </a:moveTo>
                    <a:cubicBezTo>
                      <a:pt x="59" y="13"/>
                      <a:pt x="46" y="0"/>
                      <a:pt x="29" y="0"/>
                    </a:cubicBezTo>
                    <a:cubicBezTo>
                      <a:pt x="14" y="0"/>
                      <a:pt x="0" y="13"/>
                      <a:pt x="0" y="29"/>
                    </a:cubicBezTo>
                    <a:cubicBezTo>
                      <a:pt x="0" y="45"/>
                      <a:pt x="14" y="59"/>
                      <a:pt x="29" y="59"/>
                    </a:cubicBezTo>
                    <a:cubicBezTo>
                      <a:pt x="46" y="59"/>
                      <a:pt x="59" y="45"/>
                      <a:pt x="59" y="29"/>
                    </a:cubicBezTo>
                  </a:path>
                </a:pathLst>
              </a:cu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9" name="Line 50"/>
            <p:cNvSpPr>
              <a:spLocks noChangeShapeType="1"/>
            </p:cNvSpPr>
            <p:nvPr/>
          </p:nvSpPr>
          <p:spPr bwMode="auto">
            <a:xfrm>
              <a:off x="6326189" y="4225833"/>
              <a:ext cx="733425" cy="1588"/>
            </a:xfrm>
            <a:prstGeom prst="line">
              <a:avLst/>
            </a:prstGeom>
            <a:noFill/>
            <a:ln w="20638" cap="rnd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dirty="0"/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8086726" y="2976045"/>
              <a:ext cx="1909763" cy="2501900"/>
              <a:chOff x="8086726" y="2389189"/>
              <a:chExt cx="1909763" cy="2501900"/>
            </a:xfrm>
          </p:grpSpPr>
          <p:sp>
            <p:nvSpPr>
              <p:cNvPr id="112" name="Line 59"/>
              <p:cNvSpPr>
                <a:spLocks noChangeShapeType="1"/>
              </p:cNvSpPr>
              <p:nvPr/>
            </p:nvSpPr>
            <p:spPr bwMode="auto">
              <a:xfrm flipH="1">
                <a:off x="8134350" y="2435226"/>
                <a:ext cx="903288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Line 60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1587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Line 61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904875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5" name="Line 62"/>
              <p:cNvSpPr>
                <a:spLocks noChangeShapeType="1"/>
              </p:cNvSpPr>
              <p:nvPr/>
            </p:nvSpPr>
            <p:spPr bwMode="auto">
              <a:xfrm>
                <a:off x="8134350" y="3640138"/>
                <a:ext cx="1588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Oval 63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Oval 64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Oval 65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Oval 66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0" name="Oval 67"/>
              <p:cNvSpPr>
                <a:spLocks noChangeArrowheads="1"/>
              </p:cNvSpPr>
              <p:nvPr/>
            </p:nvSpPr>
            <p:spPr bwMode="auto">
              <a:xfrm>
                <a:off x="8993189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Freeform 68"/>
              <p:cNvSpPr>
                <a:spLocks/>
              </p:cNvSpPr>
              <p:nvPr/>
            </p:nvSpPr>
            <p:spPr bwMode="auto">
              <a:xfrm>
                <a:off x="8993189" y="3594101"/>
                <a:ext cx="92075" cy="93663"/>
              </a:xfrm>
              <a:custGeom>
                <a:avLst/>
                <a:gdLst>
                  <a:gd name="T0" fmla="*/ 2147483646 w 58"/>
                  <a:gd name="T1" fmla="*/ 2147483646 h 59"/>
                  <a:gd name="T2" fmla="*/ 2147483646 w 58"/>
                  <a:gd name="T3" fmla="*/ 0 h 59"/>
                  <a:gd name="T4" fmla="*/ 0 w 58"/>
                  <a:gd name="T5" fmla="*/ 2147483646 h 59"/>
                  <a:gd name="T6" fmla="*/ 2147483646 w 58"/>
                  <a:gd name="T7" fmla="*/ 2147483646 h 59"/>
                  <a:gd name="T8" fmla="*/ 2147483646 w 58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9"/>
                  <a:gd name="T17" fmla="*/ 58 w 58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9">
                    <a:moveTo>
                      <a:pt x="58" y="29"/>
                    </a:moveTo>
                    <a:cubicBezTo>
                      <a:pt x="58" y="13"/>
                      <a:pt x="45" y="0"/>
                      <a:pt x="28" y="0"/>
                    </a:cubicBezTo>
                    <a:cubicBezTo>
                      <a:pt x="13" y="0"/>
                      <a:pt x="0" y="13"/>
                      <a:pt x="0" y="29"/>
                    </a:cubicBezTo>
                    <a:cubicBezTo>
                      <a:pt x="0" y="45"/>
                      <a:pt x="13" y="59"/>
                      <a:pt x="28" y="59"/>
                    </a:cubicBezTo>
                    <a:cubicBezTo>
                      <a:pt x="45" y="59"/>
                      <a:pt x="58" y="45"/>
                      <a:pt x="58" y="29"/>
                    </a:cubicBezTo>
                  </a:path>
                </a:pathLst>
              </a:cu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Oval 69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Oval 70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Oval 71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5" name="Oval 72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6" name="Line 62"/>
              <p:cNvSpPr>
                <a:spLocks noChangeShapeType="1"/>
              </p:cNvSpPr>
              <p:nvPr/>
            </p:nvSpPr>
            <p:spPr bwMode="auto">
              <a:xfrm flipH="1">
                <a:off x="8142697" y="3632200"/>
                <a:ext cx="906051" cy="1212850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7" name="Line 62"/>
              <p:cNvSpPr>
                <a:spLocks noChangeShapeType="1"/>
              </p:cNvSpPr>
              <p:nvPr/>
            </p:nvSpPr>
            <p:spPr bwMode="auto">
              <a:xfrm flipV="1">
                <a:off x="9064625" y="3631187"/>
                <a:ext cx="918651" cy="10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Line 62"/>
              <p:cNvSpPr>
                <a:spLocks noChangeShapeType="1"/>
              </p:cNvSpPr>
              <p:nvPr/>
            </p:nvSpPr>
            <p:spPr bwMode="auto">
              <a:xfrm flipH="1">
                <a:off x="8142698" y="3632200"/>
                <a:ext cx="1821772" cy="1222686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6" name="Rectangle 35"/>
            <p:cNvSpPr>
              <a:spLocks noChangeArrowheads="1"/>
            </p:cNvSpPr>
            <p:nvPr/>
          </p:nvSpPr>
          <p:spPr bwMode="auto">
            <a:xfrm>
              <a:off x="5371883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Rectangle 46"/>
            <p:cNvSpPr>
              <a:spLocks noChangeArrowheads="1"/>
            </p:cNvSpPr>
            <p:nvPr/>
          </p:nvSpPr>
          <p:spPr bwMode="auto">
            <a:xfrm>
              <a:off x="295412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Rectangle 47"/>
            <p:cNvSpPr>
              <a:spLocks noChangeArrowheads="1"/>
            </p:cNvSpPr>
            <p:nvPr/>
          </p:nvSpPr>
          <p:spPr bwMode="auto">
            <a:xfrm>
              <a:off x="175397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Rectangle 48"/>
            <p:cNvSpPr>
              <a:spLocks noChangeArrowheads="1"/>
            </p:cNvSpPr>
            <p:nvPr/>
          </p:nvSpPr>
          <p:spPr bwMode="auto">
            <a:xfrm>
              <a:off x="2346108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Rectangle 49"/>
            <p:cNvSpPr>
              <a:spLocks noChangeArrowheads="1"/>
            </p:cNvSpPr>
            <p:nvPr/>
          </p:nvSpPr>
          <p:spPr bwMode="auto">
            <a:xfrm>
              <a:off x="4763870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Rectangle 58"/>
            <p:cNvSpPr>
              <a:spLocks noChangeArrowheads="1"/>
            </p:cNvSpPr>
            <p:nvPr/>
          </p:nvSpPr>
          <p:spPr bwMode="auto">
            <a:xfrm>
              <a:off x="8948738" y="22083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Rectangle 73"/>
            <p:cNvSpPr>
              <a:spLocks noChangeArrowheads="1"/>
            </p:cNvSpPr>
            <p:nvPr/>
          </p:nvSpPr>
          <p:spPr bwMode="auto">
            <a:xfrm>
              <a:off x="10266557" y="4042625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Rectangle 74"/>
            <p:cNvSpPr>
              <a:spLocks noChangeArrowheads="1"/>
            </p:cNvSpPr>
            <p:nvPr/>
          </p:nvSpPr>
          <p:spPr bwMode="auto">
            <a:xfrm>
              <a:off x="7662097" y="40404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Rectangle 75"/>
            <p:cNvSpPr>
              <a:spLocks noChangeArrowheads="1"/>
            </p:cNvSpPr>
            <p:nvPr/>
          </p:nvSpPr>
          <p:spPr bwMode="auto">
            <a:xfrm>
              <a:off x="8733236" y="40131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Rectangle 76"/>
            <p:cNvSpPr>
              <a:spLocks noChangeArrowheads="1"/>
            </p:cNvSpPr>
            <p:nvPr/>
          </p:nvSpPr>
          <p:spPr bwMode="auto">
            <a:xfrm>
              <a:off x="8019173" y="54645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8040080" y="2852386"/>
              <a:ext cx="1995117" cy="1292368"/>
              <a:chOff x="8040080" y="2265530"/>
              <a:chExt cx="1995117" cy="1292368"/>
            </a:xfrm>
          </p:grpSpPr>
          <p:sp>
            <p:nvSpPr>
              <p:cNvPr id="110" name="Line 81"/>
              <p:cNvSpPr>
                <a:spLocks noChangeShapeType="1"/>
              </p:cNvSpPr>
              <p:nvPr/>
            </p:nvSpPr>
            <p:spPr bwMode="auto">
              <a:xfrm flipV="1">
                <a:off x="8040080" y="2265530"/>
                <a:ext cx="1006353" cy="1292368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Line 82"/>
              <p:cNvSpPr>
                <a:spLocks noChangeShapeType="1"/>
              </p:cNvSpPr>
              <p:nvPr/>
            </p:nvSpPr>
            <p:spPr bwMode="auto">
              <a:xfrm>
                <a:off x="9061347" y="2265531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8273071" y="3298083"/>
              <a:ext cx="694719" cy="919961"/>
              <a:chOff x="8273071" y="2711227"/>
              <a:chExt cx="694719" cy="919961"/>
            </a:xfrm>
          </p:grpSpPr>
          <p:sp>
            <p:nvSpPr>
              <p:cNvPr id="108" name="Line 83"/>
              <p:cNvSpPr>
                <a:spLocks noChangeShapeType="1"/>
              </p:cNvSpPr>
              <p:nvPr/>
            </p:nvSpPr>
            <p:spPr bwMode="auto">
              <a:xfrm flipH="1">
                <a:off x="8943336" y="2711227"/>
                <a:ext cx="24454" cy="88827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Line 83"/>
              <p:cNvSpPr>
                <a:spLocks noChangeShapeType="1"/>
              </p:cNvSpPr>
              <p:nvPr/>
            </p:nvSpPr>
            <p:spPr bwMode="auto">
              <a:xfrm flipH="1">
                <a:off x="8273071" y="2711228"/>
                <a:ext cx="694718" cy="919960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9" name="Line 60"/>
            <p:cNvSpPr>
              <a:spLocks noChangeShapeType="1"/>
            </p:cNvSpPr>
            <p:nvPr/>
          </p:nvSpPr>
          <p:spPr bwMode="auto">
            <a:xfrm flipH="1">
              <a:off x="9106562" y="3160835"/>
              <a:ext cx="1590" cy="990600"/>
            </a:xfrm>
            <a:prstGeom prst="line">
              <a:avLst/>
            </a:prstGeom>
            <a:noFill/>
            <a:ln w="28575" cap="rnd">
              <a:solidFill>
                <a:srgbClr val="00FF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83"/>
            <p:cNvSpPr>
              <a:spLocks noChangeShapeType="1"/>
            </p:cNvSpPr>
            <p:nvPr/>
          </p:nvSpPr>
          <p:spPr bwMode="auto">
            <a:xfrm flipV="1">
              <a:off x="7847945" y="2578515"/>
              <a:ext cx="1213401" cy="151062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83"/>
            <p:cNvSpPr>
              <a:spLocks noChangeShapeType="1"/>
            </p:cNvSpPr>
            <p:nvPr/>
          </p:nvSpPr>
          <p:spPr bwMode="auto">
            <a:xfrm>
              <a:off x="7830035" y="4097129"/>
              <a:ext cx="85671" cy="1340109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83"/>
            <p:cNvSpPr>
              <a:spLocks noChangeShapeType="1"/>
            </p:cNvSpPr>
            <p:nvPr/>
          </p:nvSpPr>
          <p:spPr bwMode="auto">
            <a:xfrm flipH="1">
              <a:off x="8003031" y="2870537"/>
              <a:ext cx="927320" cy="1226592"/>
            </a:xfrm>
            <a:prstGeom prst="line">
              <a:avLst/>
            </a:prstGeom>
            <a:noFill/>
            <a:ln w="28575" cap="rnd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8267332" y="2911483"/>
              <a:ext cx="1939202" cy="2583788"/>
              <a:chOff x="8267332" y="2324627"/>
              <a:chExt cx="1939202" cy="2583788"/>
            </a:xfrm>
          </p:grpSpPr>
          <p:sp>
            <p:nvSpPr>
              <p:cNvPr id="106" name="Line 81"/>
              <p:cNvSpPr>
                <a:spLocks noChangeShapeType="1"/>
              </p:cNvSpPr>
              <p:nvPr/>
            </p:nvSpPr>
            <p:spPr bwMode="auto">
              <a:xfrm flipV="1">
                <a:off x="8267332" y="3610912"/>
                <a:ext cx="1939202" cy="1297503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Line 82"/>
              <p:cNvSpPr>
                <a:spLocks noChangeShapeType="1"/>
              </p:cNvSpPr>
              <p:nvPr/>
            </p:nvSpPr>
            <p:spPr bwMode="auto">
              <a:xfrm>
                <a:off x="9216432" y="2324627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4" name="Rectangle 103"/>
            <p:cNvSpPr/>
            <p:nvPr/>
          </p:nvSpPr>
          <p:spPr>
            <a:xfrm>
              <a:off x="6570552" y="3762950"/>
              <a:ext cx="3465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400" dirty="0"/>
            </a:p>
          </p:txBody>
        </p:sp>
        <p:sp>
          <p:nvSpPr>
            <p:cNvPr id="105" name="Line 83"/>
            <p:cNvSpPr>
              <a:spLocks noChangeShapeType="1"/>
            </p:cNvSpPr>
            <p:nvPr/>
          </p:nvSpPr>
          <p:spPr bwMode="auto">
            <a:xfrm>
              <a:off x="9037638" y="2579528"/>
              <a:ext cx="1212195" cy="154581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5" name="Rectangle 144"/>
          <p:cNvSpPr/>
          <p:nvPr/>
        </p:nvSpPr>
        <p:spPr>
          <a:xfrm>
            <a:off x="9780278" y="3117766"/>
            <a:ext cx="1955985" cy="3600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(1,3) = 2;  </a:t>
            </a: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(1,5)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(2,3)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(2,4)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(2,5)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1; </a:t>
            </a:r>
          </a:p>
          <a:p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(3,5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0;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89428" y="3798086"/>
            <a:ext cx="6101350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(G,H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baseline="-250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(e)</a:t>
            </a:r>
          </a:p>
          <a:p>
            <a:endParaRPr lang="en-US" altLang="en-US" sz="10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the minimum is taken over all 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edges of H</a:t>
            </a:r>
          </a:p>
        </p:txBody>
      </p:sp>
      <p:sp>
        <p:nvSpPr>
          <p:cNvPr id="67" name="Rectangle 66"/>
          <p:cNvSpPr/>
          <p:nvPr/>
        </p:nvSpPr>
        <p:spPr>
          <a:xfrm>
            <a:off x="634852" y="5135685"/>
            <a:ext cx="7417327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EC(</a:t>
            </a:r>
            <a:r>
              <a:rPr lang="en-US" altLang="en-US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400" i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altLang="en-US" sz="2400" i="1" baseline="-250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i="1" baseline="-25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altLang="en-US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 3" panose="05040102010807070707" pitchFamily="18" charset="2"/>
              <a:buNone/>
            </a:pPr>
            <a:endParaRPr lang="en-US" altLang="en-US" sz="10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minimum is taken over all 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embedding 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en-US" sz="2400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237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Box 81"/>
          <p:cNvSpPr txBox="1">
            <a:spLocks noChangeArrowheads="1"/>
          </p:cNvSpPr>
          <p:nvPr/>
        </p:nvSpPr>
        <p:spPr bwMode="auto">
          <a:xfrm>
            <a:off x="2057399" y="63684"/>
            <a:ext cx="8082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Congestion Problem</a:t>
            </a:r>
            <a:endParaRPr lang="en-US" altLang="en-US" sz="2800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1262652" y="761668"/>
            <a:ext cx="8666475" cy="3625532"/>
            <a:chOff x="1753970" y="2208334"/>
            <a:chExt cx="8666475" cy="3625532"/>
          </a:xfrm>
        </p:grpSpPr>
        <p:grpSp>
          <p:nvGrpSpPr>
            <p:cNvPr id="78" name="Group 77"/>
            <p:cNvGrpSpPr/>
            <p:nvPr/>
          </p:nvGrpSpPr>
          <p:grpSpPr>
            <a:xfrm>
              <a:off x="1767621" y="3445783"/>
              <a:ext cx="3706813" cy="1296988"/>
              <a:chOff x="2054226" y="2381251"/>
              <a:chExt cx="3706813" cy="1296988"/>
            </a:xfrm>
          </p:grpSpPr>
          <p:sp>
            <p:nvSpPr>
              <p:cNvPr id="129" name="Line 29"/>
              <p:cNvSpPr>
                <a:spLocks noChangeShapeType="1"/>
              </p:cNvSpPr>
              <p:nvPr/>
            </p:nvSpPr>
            <p:spPr bwMode="auto">
              <a:xfrm>
                <a:off x="2711451" y="2427289"/>
                <a:ext cx="2409825" cy="1587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Line 30"/>
              <p:cNvSpPr>
                <a:spLocks noChangeShapeType="1"/>
              </p:cNvSpPr>
              <p:nvPr/>
            </p:nvSpPr>
            <p:spPr bwMode="auto">
              <a:xfrm>
                <a:off x="2711451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1" name="Line 31"/>
              <p:cNvSpPr>
                <a:spLocks noChangeShapeType="1"/>
              </p:cNvSpPr>
              <p:nvPr/>
            </p:nvSpPr>
            <p:spPr bwMode="auto">
              <a:xfrm flipH="1">
                <a:off x="2108200" y="2427288"/>
                <a:ext cx="603250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2" name="Line 32"/>
              <p:cNvSpPr>
                <a:spLocks noChangeShapeType="1"/>
              </p:cNvSpPr>
              <p:nvPr/>
            </p:nvSpPr>
            <p:spPr bwMode="auto">
              <a:xfrm>
                <a:off x="2108201" y="3632200"/>
                <a:ext cx="1204913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" name="Line 33"/>
              <p:cNvSpPr>
                <a:spLocks noChangeShapeType="1"/>
              </p:cNvSpPr>
              <p:nvPr/>
            </p:nvSpPr>
            <p:spPr bwMode="auto">
              <a:xfrm>
                <a:off x="3313114" y="3632200"/>
                <a:ext cx="2409825" cy="1588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Line 34"/>
              <p:cNvSpPr>
                <a:spLocks noChangeShapeType="1"/>
              </p:cNvSpPr>
              <p:nvPr/>
            </p:nvSpPr>
            <p:spPr bwMode="auto">
              <a:xfrm>
                <a:off x="5121276" y="2427288"/>
                <a:ext cx="601663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5" name="Oval 36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6" name="Oval 37"/>
              <p:cNvSpPr>
                <a:spLocks noChangeArrowheads="1"/>
              </p:cNvSpPr>
              <p:nvPr/>
            </p:nvSpPr>
            <p:spPr bwMode="auto">
              <a:xfrm>
                <a:off x="2673351" y="2381251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7" name="Oval 38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8" name="Oval 39"/>
              <p:cNvSpPr>
                <a:spLocks noChangeArrowheads="1"/>
              </p:cNvSpPr>
              <p:nvPr/>
            </p:nvSpPr>
            <p:spPr bwMode="auto">
              <a:xfrm>
                <a:off x="2054226" y="3578226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9" name="Oval 40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Oval 41"/>
              <p:cNvSpPr>
                <a:spLocks noChangeArrowheads="1"/>
              </p:cNvSpPr>
              <p:nvPr/>
            </p:nvSpPr>
            <p:spPr bwMode="auto">
              <a:xfrm>
                <a:off x="3267076" y="3584576"/>
                <a:ext cx="92075" cy="93663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Oval 42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Oval 43"/>
              <p:cNvSpPr>
                <a:spLocks noChangeArrowheads="1"/>
              </p:cNvSpPr>
              <p:nvPr/>
            </p:nvSpPr>
            <p:spPr bwMode="auto">
              <a:xfrm>
                <a:off x="5668964" y="3586164"/>
                <a:ext cx="92075" cy="92075"/>
              </a:xfrm>
              <a:prstGeom prst="ellipse">
                <a:avLst/>
              </a:pr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Oval 44"/>
              <p:cNvSpPr>
                <a:spLocks noChangeArrowheads="1"/>
              </p:cNvSpPr>
              <p:nvPr/>
            </p:nvSpPr>
            <p:spPr bwMode="auto">
              <a:xfrm>
                <a:off x="5073651" y="2381251"/>
                <a:ext cx="93663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Freeform 45"/>
              <p:cNvSpPr>
                <a:spLocks/>
              </p:cNvSpPr>
              <p:nvPr/>
            </p:nvSpPr>
            <p:spPr bwMode="auto">
              <a:xfrm>
                <a:off x="5073651" y="2381251"/>
                <a:ext cx="93663" cy="93663"/>
              </a:xfrm>
              <a:custGeom>
                <a:avLst/>
                <a:gdLst>
                  <a:gd name="T0" fmla="*/ 2147483646 w 59"/>
                  <a:gd name="T1" fmla="*/ 2147483646 h 59"/>
                  <a:gd name="T2" fmla="*/ 2147483646 w 59"/>
                  <a:gd name="T3" fmla="*/ 0 h 59"/>
                  <a:gd name="T4" fmla="*/ 0 w 59"/>
                  <a:gd name="T5" fmla="*/ 2147483646 h 59"/>
                  <a:gd name="T6" fmla="*/ 2147483646 w 59"/>
                  <a:gd name="T7" fmla="*/ 2147483646 h 59"/>
                  <a:gd name="T8" fmla="*/ 2147483646 w 59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9"/>
                  <a:gd name="T16" fmla="*/ 0 h 59"/>
                  <a:gd name="T17" fmla="*/ 59 w 59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9" h="59">
                    <a:moveTo>
                      <a:pt x="59" y="29"/>
                    </a:moveTo>
                    <a:cubicBezTo>
                      <a:pt x="59" y="13"/>
                      <a:pt x="46" y="0"/>
                      <a:pt x="29" y="0"/>
                    </a:cubicBezTo>
                    <a:cubicBezTo>
                      <a:pt x="14" y="0"/>
                      <a:pt x="0" y="13"/>
                      <a:pt x="0" y="29"/>
                    </a:cubicBezTo>
                    <a:cubicBezTo>
                      <a:pt x="0" y="45"/>
                      <a:pt x="14" y="59"/>
                      <a:pt x="29" y="59"/>
                    </a:cubicBezTo>
                    <a:cubicBezTo>
                      <a:pt x="46" y="59"/>
                      <a:pt x="59" y="45"/>
                      <a:pt x="59" y="29"/>
                    </a:cubicBezTo>
                  </a:path>
                </a:pathLst>
              </a:custGeom>
              <a:noFill/>
              <a:ln w="2063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9" name="Line 50"/>
            <p:cNvSpPr>
              <a:spLocks noChangeShapeType="1"/>
            </p:cNvSpPr>
            <p:nvPr/>
          </p:nvSpPr>
          <p:spPr bwMode="auto">
            <a:xfrm>
              <a:off x="6326189" y="4225833"/>
              <a:ext cx="733425" cy="1588"/>
            </a:xfrm>
            <a:prstGeom prst="line">
              <a:avLst/>
            </a:prstGeom>
            <a:noFill/>
            <a:ln w="20638" cap="rnd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 dirty="0"/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8086726" y="2976045"/>
              <a:ext cx="1909763" cy="2501900"/>
              <a:chOff x="8086726" y="2389189"/>
              <a:chExt cx="1909763" cy="2501900"/>
            </a:xfrm>
          </p:grpSpPr>
          <p:sp>
            <p:nvSpPr>
              <p:cNvPr id="112" name="Line 59"/>
              <p:cNvSpPr>
                <a:spLocks noChangeShapeType="1"/>
              </p:cNvSpPr>
              <p:nvPr/>
            </p:nvSpPr>
            <p:spPr bwMode="auto">
              <a:xfrm flipH="1">
                <a:off x="8134350" y="2435226"/>
                <a:ext cx="903288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Line 60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1587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Line 61"/>
              <p:cNvSpPr>
                <a:spLocks noChangeShapeType="1"/>
              </p:cNvSpPr>
              <p:nvPr/>
            </p:nvSpPr>
            <p:spPr bwMode="auto">
              <a:xfrm>
                <a:off x="9037639" y="2435226"/>
                <a:ext cx="904875" cy="12049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5" name="Line 62"/>
              <p:cNvSpPr>
                <a:spLocks noChangeShapeType="1"/>
              </p:cNvSpPr>
              <p:nvPr/>
            </p:nvSpPr>
            <p:spPr bwMode="auto">
              <a:xfrm>
                <a:off x="8134350" y="3640138"/>
                <a:ext cx="1588" cy="1204912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Oval 63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Oval 64"/>
              <p:cNvSpPr>
                <a:spLocks noChangeArrowheads="1"/>
              </p:cNvSpPr>
              <p:nvPr/>
            </p:nvSpPr>
            <p:spPr bwMode="auto">
              <a:xfrm>
                <a:off x="8088314" y="4799014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Oval 65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Oval 66"/>
              <p:cNvSpPr>
                <a:spLocks noChangeArrowheads="1"/>
              </p:cNvSpPr>
              <p:nvPr/>
            </p:nvSpPr>
            <p:spPr bwMode="auto">
              <a:xfrm>
                <a:off x="8086726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0" name="Oval 67"/>
              <p:cNvSpPr>
                <a:spLocks noChangeArrowheads="1"/>
              </p:cNvSpPr>
              <p:nvPr/>
            </p:nvSpPr>
            <p:spPr bwMode="auto">
              <a:xfrm>
                <a:off x="8993189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Freeform 68"/>
              <p:cNvSpPr>
                <a:spLocks/>
              </p:cNvSpPr>
              <p:nvPr/>
            </p:nvSpPr>
            <p:spPr bwMode="auto">
              <a:xfrm>
                <a:off x="8993189" y="3594101"/>
                <a:ext cx="92075" cy="93663"/>
              </a:xfrm>
              <a:custGeom>
                <a:avLst/>
                <a:gdLst>
                  <a:gd name="T0" fmla="*/ 2147483646 w 58"/>
                  <a:gd name="T1" fmla="*/ 2147483646 h 59"/>
                  <a:gd name="T2" fmla="*/ 2147483646 w 58"/>
                  <a:gd name="T3" fmla="*/ 0 h 59"/>
                  <a:gd name="T4" fmla="*/ 0 w 58"/>
                  <a:gd name="T5" fmla="*/ 2147483646 h 59"/>
                  <a:gd name="T6" fmla="*/ 2147483646 w 58"/>
                  <a:gd name="T7" fmla="*/ 2147483646 h 59"/>
                  <a:gd name="T8" fmla="*/ 2147483646 w 58"/>
                  <a:gd name="T9" fmla="*/ 2147483646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59"/>
                  <a:gd name="T17" fmla="*/ 58 w 58"/>
                  <a:gd name="T18" fmla="*/ 59 h 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59">
                    <a:moveTo>
                      <a:pt x="58" y="29"/>
                    </a:moveTo>
                    <a:cubicBezTo>
                      <a:pt x="58" y="13"/>
                      <a:pt x="45" y="0"/>
                      <a:pt x="28" y="0"/>
                    </a:cubicBezTo>
                    <a:cubicBezTo>
                      <a:pt x="13" y="0"/>
                      <a:pt x="0" y="13"/>
                      <a:pt x="0" y="29"/>
                    </a:cubicBezTo>
                    <a:cubicBezTo>
                      <a:pt x="0" y="45"/>
                      <a:pt x="13" y="59"/>
                      <a:pt x="28" y="59"/>
                    </a:cubicBezTo>
                    <a:cubicBezTo>
                      <a:pt x="45" y="59"/>
                      <a:pt x="58" y="45"/>
                      <a:pt x="58" y="29"/>
                    </a:cubicBezTo>
                  </a:path>
                </a:pathLst>
              </a:cu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Oval 69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Oval 70"/>
              <p:cNvSpPr>
                <a:spLocks noChangeArrowheads="1"/>
              </p:cNvSpPr>
              <p:nvPr/>
            </p:nvSpPr>
            <p:spPr bwMode="auto">
              <a:xfrm>
                <a:off x="9904414" y="3594101"/>
                <a:ext cx="92075" cy="93663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Oval 71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5" name="Oval 72"/>
              <p:cNvSpPr>
                <a:spLocks noChangeArrowheads="1"/>
              </p:cNvSpPr>
              <p:nvPr/>
            </p:nvSpPr>
            <p:spPr bwMode="auto">
              <a:xfrm>
                <a:off x="8991601" y="2389189"/>
                <a:ext cx="92075" cy="92075"/>
              </a:xfrm>
              <a:prstGeom prst="ellips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anose="05040102010807070707" pitchFamily="18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6" name="Line 62"/>
              <p:cNvSpPr>
                <a:spLocks noChangeShapeType="1"/>
              </p:cNvSpPr>
              <p:nvPr/>
            </p:nvSpPr>
            <p:spPr bwMode="auto">
              <a:xfrm flipH="1">
                <a:off x="8142697" y="3632200"/>
                <a:ext cx="906051" cy="1212850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7" name="Line 62"/>
              <p:cNvSpPr>
                <a:spLocks noChangeShapeType="1"/>
              </p:cNvSpPr>
              <p:nvPr/>
            </p:nvSpPr>
            <p:spPr bwMode="auto">
              <a:xfrm flipV="1">
                <a:off x="9064625" y="3631187"/>
                <a:ext cx="918651" cy="1013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Line 62"/>
              <p:cNvSpPr>
                <a:spLocks noChangeShapeType="1"/>
              </p:cNvSpPr>
              <p:nvPr/>
            </p:nvSpPr>
            <p:spPr bwMode="auto">
              <a:xfrm flipH="1">
                <a:off x="8142698" y="3632200"/>
                <a:ext cx="1821772" cy="1222686"/>
              </a:xfrm>
              <a:prstGeom prst="line">
                <a:avLst/>
              </a:prstGeom>
              <a:noFill/>
              <a:ln w="36513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6" name="Rectangle 35"/>
            <p:cNvSpPr>
              <a:spLocks noChangeArrowheads="1"/>
            </p:cNvSpPr>
            <p:nvPr/>
          </p:nvSpPr>
          <p:spPr bwMode="auto">
            <a:xfrm>
              <a:off x="5371883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Rectangle 46"/>
            <p:cNvSpPr>
              <a:spLocks noChangeArrowheads="1"/>
            </p:cNvSpPr>
            <p:nvPr/>
          </p:nvSpPr>
          <p:spPr bwMode="auto">
            <a:xfrm>
              <a:off x="295412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Rectangle 47"/>
            <p:cNvSpPr>
              <a:spLocks noChangeArrowheads="1"/>
            </p:cNvSpPr>
            <p:nvPr/>
          </p:nvSpPr>
          <p:spPr bwMode="auto">
            <a:xfrm>
              <a:off x="1753970" y="477738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Rectangle 48"/>
            <p:cNvSpPr>
              <a:spLocks noChangeArrowheads="1"/>
            </p:cNvSpPr>
            <p:nvPr/>
          </p:nvSpPr>
          <p:spPr bwMode="auto">
            <a:xfrm>
              <a:off x="2346108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Rectangle 49"/>
            <p:cNvSpPr>
              <a:spLocks noChangeArrowheads="1"/>
            </p:cNvSpPr>
            <p:nvPr/>
          </p:nvSpPr>
          <p:spPr bwMode="auto">
            <a:xfrm>
              <a:off x="4763870" y="307591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Rectangle 58"/>
            <p:cNvSpPr>
              <a:spLocks noChangeArrowheads="1"/>
            </p:cNvSpPr>
            <p:nvPr/>
          </p:nvSpPr>
          <p:spPr bwMode="auto">
            <a:xfrm>
              <a:off x="8948738" y="22083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Rectangle 73"/>
            <p:cNvSpPr>
              <a:spLocks noChangeArrowheads="1"/>
            </p:cNvSpPr>
            <p:nvPr/>
          </p:nvSpPr>
          <p:spPr bwMode="auto">
            <a:xfrm>
              <a:off x="10266557" y="4042625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Rectangle 74"/>
            <p:cNvSpPr>
              <a:spLocks noChangeArrowheads="1"/>
            </p:cNvSpPr>
            <p:nvPr/>
          </p:nvSpPr>
          <p:spPr bwMode="auto">
            <a:xfrm>
              <a:off x="7662097" y="40404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Rectangle 75"/>
            <p:cNvSpPr>
              <a:spLocks noChangeArrowheads="1"/>
            </p:cNvSpPr>
            <p:nvPr/>
          </p:nvSpPr>
          <p:spPr bwMode="auto">
            <a:xfrm>
              <a:off x="8733236" y="4013103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Rectangle 76"/>
            <p:cNvSpPr>
              <a:spLocks noChangeArrowheads="1"/>
            </p:cNvSpPr>
            <p:nvPr/>
          </p:nvSpPr>
          <p:spPr bwMode="auto">
            <a:xfrm>
              <a:off x="8019173" y="5464534"/>
              <a:ext cx="1538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anose="05040102010807070707" pitchFamily="18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8040080" y="2852386"/>
              <a:ext cx="1995117" cy="1292368"/>
              <a:chOff x="8040080" y="2265530"/>
              <a:chExt cx="1995117" cy="1292368"/>
            </a:xfrm>
          </p:grpSpPr>
          <p:sp>
            <p:nvSpPr>
              <p:cNvPr id="110" name="Line 81"/>
              <p:cNvSpPr>
                <a:spLocks noChangeShapeType="1"/>
              </p:cNvSpPr>
              <p:nvPr/>
            </p:nvSpPr>
            <p:spPr bwMode="auto">
              <a:xfrm flipV="1">
                <a:off x="8040080" y="2265530"/>
                <a:ext cx="1006353" cy="1292368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Line 82"/>
              <p:cNvSpPr>
                <a:spLocks noChangeShapeType="1"/>
              </p:cNvSpPr>
              <p:nvPr/>
            </p:nvSpPr>
            <p:spPr bwMode="auto">
              <a:xfrm>
                <a:off x="9061347" y="2265531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0000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8273071" y="3298083"/>
              <a:ext cx="694719" cy="919961"/>
              <a:chOff x="8273071" y="2711227"/>
              <a:chExt cx="694719" cy="919961"/>
            </a:xfrm>
          </p:grpSpPr>
          <p:sp>
            <p:nvSpPr>
              <p:cNvPr id="108" name="Line 83"/>
              <p:cNvSpPr>
                <a:spLocks noChangeShapeType="1"/>
              </p:cNvSpPr>
              <p:nvPr/>
            </p:nvSpPr>
            <p:spPr bwMode="auto">
              <a:xfrm flipH="1">
                <a:off x="8943336" y="2711227"/>
                <a:ext cx="24454" cy="88827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Line 83"/>
              <p:cNvSpPr>
                <a:spLocks noChangeShapeType="1"/>
              </p:cNvSpPr>
              <p:nvPr/>
            </p:nvSpPr>
            <p:spPr bwMode="auto">
              <a:xfrm flipH="1">
                <a:off x="8273071" y="2711228"/>
                <a:ext cx="694718" cy="919960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9" name="Line 60"/>
            <p:cNvSpPr>
              <a:spLocks noChangeShapeType="1"/>
            </p:cNvSpPr>
            <p:nvPr/>
          </p:nvSpPr>
          <p:spPr bwMode="auto">
            <a:xfrm flipH="1">
              <a:off x="9106562" y="3160835"/>
              <a:ext cx="1590" cy="990600"/>
            </a:xfrm>
            <a:prstGeom prst="line">
              <a:avLst/>
            </a:prstGeom>
            <a:noFill/>
            <a:ln w="28575" cap="rnd">
              <a:solidFill>
                <a:srgbClr val="00FF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83"/>
            <p:cNvSpPr>
              <a:spLocks noChangeShapeType="1"/>
            </p:cNvSpPr>
            <p:nvPr/>
          </p:nvSpPr>
          <p:spPr bwMode="auto">
            <a:xfrm flipV="1">
              <a:off x="7847945" y="2578515"/>
              <a:ext cx="1213401" cy="151062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83"/>
            <p:cNvSpPr>
              <a:spLocks noChangeShapeType="1"/>
            </p:cNvSpPr>
            <p:nvPr/>
          </p:nvSpPr>
          <p:spPr bwMode="auto">
            <a:xfrm>
              <a:off x="7830035" y="4097129"/>
              <a:ext cx="85671" cy="1340109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83"/>
            <p:cNvSpPr>
              <a:spLocks noChangeShapeType="1"/>
            </p:cNvSpPr>
            <p:nvPr/>
          </p:nvSpPr>
          <p:spPr bwMode="auto">
            <a:xfrm flipH="1">
              <a:off x="8003031" y="2870537"/>
              <a:ext cx="927320" cy="1226592"/>
            </a:xfrm>
            <a:prstGeom prst="line">
              <a:avLst/>
            </a:prstGeom>
            <a:noFill/>
            <a:ln w="28575" cap="rnd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8267332" y="2911483"/>
              <a:ext cx="1939202" cy="2583788"/>
              <a:chOff x="8267332" y="2324627"/>
              <a:chExt cx="1939202" cy="2583788"/>
            </a:xfrm>
          </p:grpSpPr>
          <p:sp>
            <p:nvSpPr>
              <p:cNvPr id="106" name="Line 81"/>
              <p:cNvSpPr>
                <a:spLocks noChangeShapeType="1"/>
              </p:cNvSpPr>
              <p:nvPr/>
            </p:nvSpPr>
            <p:spPr bwMode="auto">
              <a:xfrm flipV="1">
                <a:off x="8267332" y="3610912"/>
                <a:ext cx="1939202" cy="1297503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Line 82"/>
              <p:cNvSpPr>
                <a:spLocks noChangeShapeType="1"/>
              </p:cNvSpPr>
              <p:nvPr/>
            </p:nvSpPr>
            <p:spPr bwMode="auto">
              <a:xfrm>
                <a:off x="9216432" y="2324627"/>
                <a:ext cx="973850" cy="1280945"/>
              </a:xfrm>
              <a:prstGeom prst="line">
                <a:avLst/>
              </a:prstGeom>
              <a:noFill/>
              <a:ln w="2857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4" name="Rectangle 103"/>
            <p:cNvSpPr/>
            <p:nvPr/>
          </p:nvSpPr>
          <p:spPr>
            <a:xfrm>
              <a:off x="6570552" y="3762950"/>
              <a:ext cx="3465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400" dirty="0"/>
            </a:p>
          </p:txBody>
        </p:sp>
        <p:sp>
          <p:nvSpPr>
            <p:cNvPr id="105" name="Line 83"/>
            <p:cNvSpPr>
              <a:spLocks noChangeShapeType="1"/>
            </p:cNvSpPr>
            <p:nvPr/>
          </p:nvSpPr>
          <p:spPr bwMode="auto">
            <a:xfrm>
              <a:off x="9037638" y="2579528"/>
              <a:ext cx="1212195" cy="1545815"/>
            </a:xfrm>
            <a:prstGeom prst="line">
              <a:avLst/>
            </a:prstGeom>
            <a:noFill/>
            <a:ln w="28575" cap="rnd">
              <a:solidFill>
                <a:srgbClr val="00B05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1631901" y="4778820"/>
            <a:ext cx="91498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4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congestion problem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 graph </a:t>
            </a:r>
            <a:r>
              <a:rPr lang="en-US" altLang="en-US" sz="24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into </a:t>
            </a:r>
            <a:r>
              <a:rPr lang="en-US" altLang="en-US" sz="24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to find an embedding of </a:t>
            </a:r>
            <a:r>
              <a:rPr lang="en-US" altLang="en-US" sz="24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into </a:t>
            </a:r>
            <a:r>
              <a:rPr lang="en-US" altLang="en-US" sz="24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that induces minimum congestion EC(</a:t>
            </a:r>
            <a:r>
              <a:rPr lang="en-US" altLang="en-US" sz="24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4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4122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2843</Words>
  <Application>Microsoft Office PowerPoint</Application>
  <PresentationFormat>Widescreen</PresentationFormat>
  <Paragraphs>447</Paragraphs>
  <Slides>36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50" baseType="lpstr">
      <vt:lpstr>Arial Unicode MS</vt:lpstr>
      <vt:lpstr>Arial</vt:lpstr>
      <vt:lpstr>Bell MT</vt:lpstr>
      <vt:lpstr>Calibri</vt:lpstr>
      <vt:lpstr>Calibri Light</vt:lpstr>
      <vt:lpstr>Cambria Math</vt:lpstr>
      <vt:lpstr>Monotype Corsiva</vt:lpstr>
      <vt:lpstr>Monotype Sorts</vt:lpstr>
      <vt:lpstr>Times New Roman</vt:lpstr>
      <vt:lpstr>umbxsl10</vt:lpstr>
      <vt:lpstr>umbxti10</vt:lpstr>
      <vt:lpstr>Wingdings</vt:lpstr>
      <vt:lpstr>Wingdings 3</vt:lpstr>
      <vt:lpstr>Office Theme</vt:lpstr>
      <vt:lpstr>A  Tight  Bound for Congestion  of an Embedding</vt:lpstr>
      <vt:lpstr>PowerPoint Presentation</vt:lpstr>
      <vt:lpstr>PowerPoint Presentation</vt:lpstr>
      <vt:lpstr>PowerPoint Presentation</vt:lpstr>
      <vt:lpstr>PowerPoint Presentation</vt:lpstr>
      <vt:lpstr>Various Measures of  Embedding</vt:lpstr>
      <vt:lpstr>PowerPoint Presentation</vt:lpstr>
      <vt:lpstr>PowerPoint Presentation</vt:lpstr>
      <vt:lpstr>PowerPoint Presentation</vt:lpstr>
      <vt:lpstr> The Congestion Problem is NP-Complete</vt:lpstr>
      <vt:lpstr>Hypercube</vt:lpstr>
      <vt:lpstr>Grid</vt:lpstr>
      <vt:lpstr>Cylinder</vt:lpstr>
      <vt:lpstr>Torus</vt:lpstr>
      <vt:lpstr>Our focus on the congestion problem</vt:lpstr>
      <vt:lpstr>The congestion problem</vt:lpstr>
      <vt:lpstr>Modified Congestion Lemma</vt:lpstr>
      <vt:lpstr>Diagrammatically</vt:lpstr>
      <vt:lpstr>Edge Congestion Lemma (Lower Bound)</vt:lpstr>
      <vt:lpstr>Main Result</vt:lpstr>
      <vt:lpstr>Main Result</vt:lpstr>
      <vt:lpstr>The congestion problem</vt:lpstr>
      <vt:lpstr>PowerPoint Presentation</vt:lpstr>
      <vt:lpstr>Minimum communication cost spanning tree</vt:lpstr>
      <vt:lpstr>Minimum communication cost spanning tree</vt:lpstr>
      <vt:lpstr>Minimum congestion spanning tree</vt:lpstr>
      <vt:lpstr>Minimum congestion spanning tree</vt:lpstr>
      <vt:lpstr>PowerPoint Presentation</vt:lpstr>
      <vt:lpstr>PowerPoint Presentation</vt:lpstr>
      <vt:lpstr>PowerPoint Presentation</vt:lpstr>
      <vt:lpstr>PowerPoint Presentation</vt:lpstr>
      <vt:lpstr>  Wirelength Problem</vt:lpstr>
      <vt:lpstr>PowerPoint Presentation</vt:lpstr>
      <vt:lpstr> Edge Isoperimetric Problem </vt:lpstr>
      <vt:lpstr> Version 2:(Maximum subgraph)  Find a subset of vertices of a given graph, such that the number of edges in the subgraph induced by this subset is maximal among all induced subgraphs with the same number of  vertices.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Prof. Paul</dc:creator>
  <cp:lastModifiedBy>Prof. Paul</cp:lastModifiedBy>
  <cp:revision>47</cp:revision>
  <dcterms:created xsi:type="dcterms:W3CDTF">2015-02-07T06:22:02Z</dcterms:created>
  <dcterms:modified xsi:type="dcterms:W3CDTF">2015-02-09T03:46:49Z</dcterms:modified>
</cp:coreProperties>
</file>