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3" r:id="rId12"/>
    <p:sldId id="267" r:id="rId13"/>
    <p:sldId id="294" r:id="rId14"/>
    <p:sldId id="287" r:id="rId15"/>
    <p:sldId id="268" r:id="rId16"/>
    <p:sldId id="269" r:id="rId17"/>
    <p:sldId id="270" r:id="rId18"/>
    <p:sldId id="271" r:id="rId19"/>
    <p:sldId id="278" r:id="rId20"/>
    <p:sldId id="290" r:id="rId21"/>
    <p:sldId id="291" r:id="rId22"/>
    <p:sldId id="272" r:id="rId23"/>
    <p:sldId id="273" r:id="rId24"/>
    <p:sldId id="274" r:id="rId25"/>
    <p:sldId id="279" r:id="rId26"/>
    <p:sldId id="280" r:id="rId27"/>
    <p:sldId id="281" r:id="rId28"/>
    <p:sldId id="275" r:id="rId29"/>
    <p:sldId id="283" r:id="rId30"/>
    <p:sldId id="284" r:id="rId31"/>
    <p:sldId id="285" r:id="rId32"/>
    <p:sldId id="282" r:id="rId33"/>
    <p:sldId id="286" r:id="rId34"/>
    <p:sldId id="276" r:id="rId35"/>
    <p:sldId id="288" r:id="rId36"/>
    <p:sldId id="289" r:id="rId37"/>
    <p:sldId id="277" r:id="rId38"/>
    <p:sldId id="29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54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22CD8-81E1-4CA5-A341-53151B485B7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D33FE-5A29-4260-8146-D1F73E5C1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59641-D750-4FC2-9527-F1AA66A3DBF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304800" y="6264275"/>
            <a:ext cx="2895600" cy="288925"/>
          </a:xfrm>
          <a:prstGeom prst="rect">
            <a:avLst/>
          </a:prstGeom>
        </p:spPr>
        <p:txBody>
          <a:bodyPr vert="horz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hade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Barun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hade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Gorain, IIT Guwahati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3D702DA-5A43-4741-8699-3400D6E13CE5}" type="datetimeFigureOut">
              <a:rPr lang="en-US" smtClean="0"/>
              <a:pPr/>
              <a:t>2/10/2015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3430113-8130-4002-B51D-ACC0CDBB64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99060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Energy Efficient Sweep Coverage  with Mobile and Static Sensors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505200"/>
            <a:ext cx="8458200" cy="1828800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Barun</a:t>
            </a:r>
            <a:r>
              <a:rPr lang="en-US" dirty="0" smtClean="0">
                <a:solidFill>
                  <a:srgbClr val="FF0000"/>
                </a:solidFill>
              </a:rPr>
              <a:t> Gorain </a:t>
            </a:r>
            <a:r>
              <a:rPr lang="en-US" dirty="0" smtClean="0">
                <a:solidFill>
                  <a:schemeClr val="tx1"/>
                </a:solidFill>
              </a:rPr>
              <a:t>and </a:t>
            </a:r>
            <a:r>
              <a:rPr lang="en-US" dirty="0" err="1" smtClean="0">
                <a:solidFill>
                  <a:schemeClr val="tx1"/>
                </a:solidFill>
              </a:rPr>
              <a:t>Partha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Sarathi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Mandal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Department of Mathematics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Indian Institute of Technology Guwahati, India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7169" name="Picture 1" descr="C:\Users\Barun\Desktop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590800"/>
            <a:ext cx="1266825" cy="122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Sweep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248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 smtClean="0">
                <a:solidFill>
                  <a:srgbClr val="7030A0"/>
                </a:solidFill>
              </a:rPr>
              <a:t>Sweep Coverage: [1,2,3]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002060"/>
                </a:solidFill>
              </a:rPr>
              <a:t>Let U = {u</a:t>
            </a:r>
            <a:r>
              <a:rPr lang="en-US" baseline="-25000" dirty="0" smtClean="0">
                <a:solidFill>
                  <a:srgbClr val="002060"/>
                </a:solidFill>
              </a:rPr>
              <a:t>1</a:t>
            </a:r>
            <a:r>
              <a:rPr lang="en-US" dirty="0" smtClean="0">
                <a:solidFill>
                  <a:srgbClr val="002060"/>
                </a:solidFill>
              </a:rPr>
              <a:t>,u</a:t>
            </a:r>
            <a:r>
              <a:rPr lang="en-US" baseline="-25000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,…,u</a:t>
            </a:r>
            <a:r>
              <a:rPr lang="en-US" baseline="-25000" dirty="0" smtClean="0">
                <a:solidFill>
                  <a:srgbClr val="002060"/>
                </a:solidFill>
              </a:rPr>
              <a:t>n</a:t>
            </a:r>
            <a:r>
              <a:rPr lang="en-US" dirty="0" smtClean="0">
                <a:solidFill>
                  <a:srgbClr val="002060"/>
                </a:solidFill>
              </a:rPr>
              <a:t>} </a:t>
            </a:r>
            <a:r>
              <a:rPr lang="en-US" dirty="0" smtClean="0"/>
              <a:t>be a set of</a:t>
            </a:r>
            <a:r>
              <a:rPr lang="en-US" i="1" dirty="0" smtClean="0"/>
              <a:t> </a:t>
            </a:r>
            <a:r>
              <a:rPr lang="en-US" dirty="0" smtClean="0"/>
              <a:t>points on a two dimensional plane and S = {s</a:t>
            </a:r>
            <a:r>
              <a:rPr lang="en-US" baseline="-25000" dirty="0" smtClean="0"/>
              <a:t>1</a:t>
            </a:r>
            <a:r>
              <a:rPr lang="en-US" dirty="0" smtClean="0"/>
              <a:t>,s</a:t>
            </a:r>
            <a:r>
              <a:rPr lang="en-US" baseline="-25000" dirty="0" smtClean="0"/>
              <a:t>2</a:t>
            </a:r>
            <a:r>
              <a:rPr lang="en-US" dirty="0" smtClean="0"/>
              <a:t>,…</a:t>
            </a:r>
            <a:r>
              <a:rPr lang="en-US" dirty="0" err="1" smtClean="0"/>
              <a:t>s</a:t>
            </a:r>
            <a:r>
              <a:rPr lang="en-US" baseline="-25000" dirty="0" err="1" smtClean="0"/>
              <a:t>m</a:t>
            </a:r>
            <a:r>
              <a:rPr lang="en-US" dirty="0" smtClean="0"/>
              <a:t>} be</a:t>
            </a:r>
            <a:r>
              <a:rPr lang="en-US" i="1" dirty="0" smtClean="0"/>
              <a:t> </a:t>
            </a:r>
            <a:r>
              <a:rPr lang="en-US" dirty="0" smtClean="0"/>
              <a:t>a set of mobile sensor nodes. A point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 is said to be </a:t>
            </a:r>
            <a:r>
              <a:rPr lang="en-US" dirty="0" smtClean="0">
                <a:solidFill>
                  <a:srgbClr val="0070C0"/>
                </a:solidFill>
              </a:rPr>
              <a:t>t-sweep covered</a:t>
            </a:r>
            <a:r>
              <a:rPr lang="en-US" dirty="0" smtClean="0"/>
              <a:t> if and only if at least one mobile sensor node visits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 within every </a:t>
            </a:r>
            <a:r>
              <a:rPr lang="en-US" dirty="0" smtClean="0">
                <a:solidFill>
                  <a:srgbClr val="0070C0"/>
                </a:solidFill>
              </a:rPr>
              <a:t>t</a:t>
            </a:r>
            <a:r>
              <a:rPr lang="en-US" dirty="0" smtClean="0"/>
              <a:t> time period. </a:t>
            </a:r>
          </a:p>
          <a:p>
            <a:r>
              <a:rPr lang="en-US" dirty="0" smtClean="0"/>
              <a:t>The set U is said to be globally  sweep covered by the mobile sensor nodes of S if all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 are t sweep covered. </a:t>
            </a:r>
          </a:p>
          <a:p>
            <a:r>
              <a:rPr lang="en-US" dirty="0" smtClean="0"/>
              <a:t>The time period </a:t>
            </a:r>
            <a:r>
              <a:rPr lang="en-US" dirty="0" smtClean="0">
                <a:solidFill>
                  <a:srgbClr val="002060"/>
                </a:solidFill>
              </a:rPr>
              <a:t>t</a:t>
            </a:r>
            <a:r>
              <a:rPr lang="en-US" dirty="0" smtClean="0"/>
              <a:t> is called the </a:t>
            </a:r>
            <a:r>
              <a:rPr lang="en-US" dirty="0" smtClean="0">
                <a:solidFill>
                  <a:srgbClr val="0070C0"/>
                </a:solidFill>
              </a:rPr>
              <a:t>sweep period </a:t>
            </a:r>
            <a:r>
              <a:rPr lang="en-US" dirty="0" smtClean="0"/>
              <a:t>of the points in U.</a:t>
            </a:r>
          </a:p>
          <a:p>
            <a:endParaRPr lang="en-US" sz="22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  1. “</a:t>
            </a:r>
            <a:r>
              <a:rPr lang="en-US" sz="2200" b="1" dirty="0" smtClean="0">
                <a:solidFill>
                  <a:srgbClr val="0070C0"/>
                </a:solidFill>
              </a:rPr>
              <a:t>Sweep coverage with mobile sensors</a:t>
            </a:r>
            <a:r>
              <a:rPr lang="en-US" sz="2200" dirty="0" smtClean="0">
                <a:solidFill>
                  <a:srgbClr val="0070C0"/>
                </a:solidFill>
              </a:rPr>
              <a:t>”, Mo Li, Wei-Fang Cheng, </a:t>
            </a:r>
            <a:r>
              <a:rPr lang="en-US" sz="2200" dirty="0" err="1" smtClean="0">
                <a:solidFill>
                  <a:srgbClr val="0070C0"/>
                </a:solidFill>
              </a:rPr>
              <a:t>Kebin</a:t>
            </a:r>
            <a:r>
              <a:rPr lang="en-US" sz="2200" dirty="0" smtClean="0">
                <a:solidFill>
                  <a:srgbClr val="0070C0"/>
                </a:solidFill>
              </a:rPr>
              <a:t> Liu, </a:t>
            </a:r>
            <a:r>
              <a:rPr lang="en-US" sz="2200" dirty="0" err="1" smtClean="0">
                <a:solidFill>
                  <a:srgbClr val="0070C0"/>
                </a:solidFill>
              </a:rPr>
              <a:t>Yunhao</a:t>
            </a:r>
            <a:r>
              <a:rPr lang="en-US" sz="2200" dirty="0" smtClean="0">
                <a:solidFill>
                  <a:srgbClr val="0070C0"/>
                </a:solidFill>
              </a:rPr>
              <a:t> Liu, Xiang-Yang Li, and </a:t>
            </a:r>
            <a:r>
              <a:rPr lang="en-US" sz="2200" dirty="0" err="1" smtClean="0">
                <a:solidFill>
                  <a:srgbClr val="0070C0"/>
                </a:solidFill>
              </a:rPr>
              <a:t>Xiangke</a:t>
            </a:r>
            <a:r>
              <a:rPr lang="en-US" sz="2200" dirty="0" smtClean="0">
                <a:solidFill>
                  <a:srgbClr val="0070C0"/>
                </a:solidFill>
              </a:rPr>
              <a:t> Liao, </a:t>
            </a:r>
            <a:r>
              <a:rPr lang="en-US" sz="2200" b="1" i="1" dirty="0" smtClean="0">
                <a:solidFill>
                  <a:srgbClr val="0070C0"/>
                </a:solidFill>
              </a:rPr>
              <a:t>IEEE Trans. Mob. </a:t>
            </a:r>
            <a:r>
              <a:rPr lang="en-US" sz="2200" b="1" i="1" dirty="0" err="1" smtClean="0">
                <a:solidFill>
                  <a:srgbClr val="0070C0"/>
                </a:solidFill>
              </a:rPr>
              <a:t>Comput</a:t>
            </a:r>
            <a:r>
              <a:rPr lang="en-US" sz="2200" b="1" i="1" dirty="0" smtClean="0">
                <a:solidFill>
                  <a:srgbClr val="0070C0"/>
                </a:solidFill>
              </a:rPr>
              <a:t>., 10(11):1534–1545, 2011.”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sz="2200" dirty="0" smtClean="0">
                <a:solidFill>
                  <a:srgbClr val="0070C0"/>
                </a:solidFill>
              </a:rPr>
              <a:t>2.“</a:t>
            </a:r>
            <a:r>
              <a:rPr lang="en-US" sz="2200" b="1" dirty="0" smtClean="0">
                <a:solidFill>
                  <a:srgbClr val="0070C0"/>
                </a:solidFill>
              </a:rPr>
              <a:t>Point and area  sweep coverage in wireless sensor networks </a:t>
            </a:r>
            <a:r>
              <a:rPr lang="en-US" sz="2200" dirty="0" smtClean="0">
                <a:solidFill>
                  <a:srgbClr val="0070C0"/>
                </a:solidFill>
              </a:rPr>
              <a:t>”,</a:t>
            </a:r>
            <a:r>
              <a:rPr lang="en-US" sz="2200" dirty="0" err="1" smtClean="0">
                <a:solidFill>
                  <a:srgbClr val="0070C0"/>
                </a:solidFill>
              </a:rPr>
              <a:t>Barun</a:t>
            </a:r>
            <a:r>
              <a:rPr lang="en-US" sz="2200" dirty="0" smtClean="0">
                <a:solidFill>
                  <a:srgbClr val="0070C0"/>
                </a:solidFill>
              </a:rPr>
              <a:t> Gorain and </a:t>
            </a:r>
            <a:r>
              <a:rPr lang="en-US" sz="2200" dirty="0" err="1" smtClean="0">
                <a:solidFill>
                  <a:srgbClr val="0070C0"/>
                </a:solidFill>
              </a:rPr>
              <a:t>Partha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Sarathi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Mandal</a:t>
            </a:r>
            <a:r>
              <a:rPr lang="en-US" sz="2200" dirty="0" smtClean="0">
                <a:solidFill>
                  <a:srgbClr val="0070C0"/>
                </a:solidFill>
              </a:rPr>
              <a:t> , </a:t>
            </a:r>
            <a:r>
              <a:rPr lang="en-US" sz="2200" dirty="0" err="1" smtClean="0">
                <a:solidFill>
                  <a:srgbClr val="0070C0"/>
                </a:solidFill>
              </a:rPr>
              <a:t>Wiopt</a:t>
            </a:r>
            <a:r>
              <a:rPr lang="en-US" sz="2200" dirty="0" smtClean="0">
                <a:solidFill>
                  <a:srgbClr val="0070C0"/>
                </a:solidFill>
              </a:rPr>
              <a:t> 2013.</a:t>
            </a:r>
          </a:p>
          <a:p>
            <a:pPr>
              <a:buNone/>
            </a:pPr>
            <a:r>
              <a:rPr lang="en-US" sz="2200" dirty="0" smtClean="0">
                <a:solidFill>
                  <a:srgbClr val="0070C0"/>
                </a:solidFill>
              </a:rPr>
              <a:t>    3. .“</a:t>
            </a:r>
            <a:r>
              <a:rPr lang="en-US" sz="2100" b="1" dirty="0" smtClean="0">
                <a:solidFill>
                  <a:srgbClr val="0070C0"/>
                </a:solidFill>
              </a:rPr>
              <a:t>brief announcement</a:t>
            </a:r>
            <a:r>
              <a:rPr lang="en-US" sz="2200" dirty="0" smtClean="0">
                <a:solidFill>
                  <a:srgbClr val="0070C0"/>
                </a:solidFill>
              </a:rPr>
              <a:t>: :</a:t>
            </a:r>
            <a:r>
              <a:rPr lang="en-US" sz="2200" b="1" dirty="0" smtClean="0">
                <a:solidFill>
                  <a:srgbClr val="0070C0"/>
                </a:solidFill>
              </a:rPr>
              <a:t>sweep coverage with static and mobile sensors </a:t>
            </a:r>
            <a:r>
              <a:rPr lang="en-US" sz="2200" dirty="0" smtClean="0">
                <a:solidFill>
                  <a:srgbClr val="0070C0"/>
                </a:solidFill>
              </a:rPr>
              <a:t>”,</a:t>
            </a:r>
            <a:r>
              <a:rPr lang="en-US" sz="2200" dirty="0" err="1" smtClean="0">
                <a:solidFill>
                  <a:srgbClr val="0070C0"/>
                </a:solidFill>
              </a:rPr>
              <a:t>Barun</a:t>
            </a:r>
            <a:r>
              <a:rPr lang="en-US" sz="2200" dirty="0" smtClean="0">
                <a:solidFill>
                  <a:srgbClr val="0070C0"/>
                </a:solidFill>
              </a:rPr>
              <a:t> Gorain and </a:t>
            </a:r>
            <a:r>
              <a:rPr lang="en-US" sz="2200" dirty="0" err="1" smtClean="0">
                <a:solidFill>
                  <a:srgbClr val="0070C0"/>
                </a:solidFill>
              </a:rPr>
              <a:t>Partha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Sarathi</a:t>
            </a:r>
            <a:r>
              <a:rPr lang="en-US" sz="2200" dirty="0" smtClean="0">
                <a:solidFill>
                  <a:srgbClr val="0070C0"/>
                </a:solidFill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</a:rPr>
              <a:t>Mandal</a:t>
            </a:r>
            <a:r>
              <a:rPr lang="en-US" sz="2200" dirty="0" smtClean="0">
                <a:solidFill>
                  <a:srgbClr val="0070C0"/>
                </a:solidFill>
              </a:rPr>
              <a:t> , SSS 2014.</a:t>
            </a: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Barun Gorain, IIT Guwahati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Sweep Coverage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sweep coverage problem is to find minimum number of mobile sensors to guarantee t-sweep coverage for all the points.</a:t>
            </a:r>
          </a:p>
          <a:p>
            <a:endParaRPr lang="en-US" dirty="0" smtClean="0"/>
          </a:p>
          <a:p>
            <a:r>
              <a:rPr lang="en-US" dirty="0" smtClean="0"/>
              <a:t>The sweep coverage problem is NP-hard and cannot be approximated within a factor of 2 unless P=NP </a:t>
            </a:r>
            <a:r>
              <a:rPr lang="en-US" dirty="0" smtClean="0">
                <a:solidFill>
                  <a:srgbClr val="0070C0"/>
                </a:solidFill>
              </a:rPr>
              <a:t>[Li et al 2011].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Motivation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 only mobile sensors, combination of static and mobile sensors can be more energy efficient.</a:t>
            </a:r>
          </a:p>
          <a:p>
            <a:r>
              <a:rPr lang="en-US" dirty="0" smtClean="0"/>
              <a:t>Example: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219200" y="4267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28800" y="4419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66800" y="4953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76400" y="5410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105400" y="4800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6" idx="0"/>
            <a:endCxn id="4" idx="4"/>
          </p:cNvCxnSpPr>
          <p:nvPr/>
        </p:nvCxnSpPr>
        <p:spPr>
          <a:xfrm rot="5400000" flipH="1" flipV="1">
            <a:off x="1028700" y="46482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6"/>
            <a:endCxn id="5" idx="1"/>
          </p:cNvCxnSpPr>
          <p:nvPr/>
        </p:nvCxnSpPr>
        <p:spPr>
          <a:xfrm>
            <a:off x="1447800" y="4381500"/>
            <a:ext cx="414478" cy="715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4"/>
            <a:endCxn id="7" idx="7"/>
          </p:cNvCxnSpPr>
          <p:nvPr/>
        </p:nvCxnSpPr>
        <p:spPr>
          <a:xfrm rot="5400000">
            <a:off x="1509572" y="5010150"/>
            <a:ext cx="795478" cy="715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6" idx="4"/>
            <a:endCxn id="7" idx="2"/>
          </p:cNvCxnSpPr>
          <p:nvPr/>
        </p:nvCxnSpPr>
        <p:spPr>
          <a:xfrm rot="16200000" flipH="1">
            <a:off x="1257300" y="5105400"/>
            <a:ext cx="3429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524000" y="4876800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21" name="Arc 20"/>
          <p:cNvSpPr/>
          <p:nvPr/>
        </p:nvSpPr>
        <p:spPr>
          <a:xfrm rot="11140377">
            <a:off x="822667" y="4331819"/>
            <a:ext cx="1371600" cy="1295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685800" y="4876800"/>
            <a:ext cx="1524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38200" y="4876800"/>
            <a:ext cx="1524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486400" y="4876800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9" grpId="0" animBg="1"/>
      <p:bldP spid="21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Motivation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525963"/>
          </a:xfrm>
        </p:spPr>
        <p:txBody>
          <a:bodyPr/>
          <a:lstStyle/>
          <a:p>
            <a:r>
              <a:rPr lang="en-US" dirty="0" smtClean="0"/>
              <a:t>Instead of using only mobile sensors, combination of static and mobile sensors can be more energy efficient.</a:t>
            </a:r>
          </a:p>
          <a:p>
            <a:r>
              <a:rPr lang="en-US" dirty="0" smtClean="0"/>
              <a:t>Example: 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219200" y="4267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828800" y="4419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66800" y="49530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676400" y="5410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105400" y="4800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>
            <a:stCxn id="24" idx="0"/>
            <a:endCxn id="22" idx="4"/>
          </p:cNvCxnSpPr>
          <p:nvPr/>
        </p:nvCxnSpPr>
        <p:spPr>
          <a:xfrm rot="5400000" flipH="1" flipV="1">
            <a:off x="1028700" y="4648200"/>
            <a:ext cx="457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2" idx="6"/>
            <a:endCxn id="23" idx="1"/>
          </p:cNvCxnSpPr>
          <p:nvPr/>
        </p:nvCxnSpPr>
        <p:spPr>
          <a:xfrm>
            <a:off x="1447800" y="4381500"/>
            <a:ext cx="414478" cy="715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4"/>
            <a:endCxn id="25" idx="7"/>
          </p:cNvCxnSpPr>
          <p:nvPr/>
        </p:nvCxnSpPr>
        <p:spPr>
          <a:xfrm rot="5400000">
            <a:off x="1509572" y="5010150"/>
            <a:ext cx="795478" cy="715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4" idx="4"/>
            <a:endCxn id="25" idx="2"/>
          </p:cNvCxnSpPr>
          <p:nvPr/>
        </p:nvCxnSpPr>
        <p:spPr>
          <a:xfrm rot="16200000" flipH="1">
            <a:off x="1257300" y="5105400"/>
            <a:ext cx="34290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524000" y="4876800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32" name="Arc 31"/>
          <p:cNvSpPr/>
          <p:nvPr/>
        </p:nvSpPr>
        <p:spPr>
          <a:xfrm rot="11140377">
            <a:off x="822667" y="4331819"/>
            <a:ext cx="1371600" cy="1295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685800" y="4876800"/>
            <a:ext cx="1524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38200" y="4876800"/>
            <a:ext cx="1524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486400" y="4876800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</a:rPr>
              <a:t>Gsweep</a:t>
            </a:r>
            <a:r>
              <a:rPr lang="en-US" dirty="0" smtClean="0">
                <a:solidFill>
                  <a:srgbClr val="0070C0"/>
                </a:solidFill>
              </a:rPr>
              <a:t>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For a given set of points U and a set of sensors</a:t>
            </a:r>
          </a:p>
          <a:p>
            <a:pPr>
              <a:buNone/>
            </a:pPr>
            <a:r>
              <a:rPr lang="en-US" dirty="0" smtClean="0"/>
              <a:t>  (combination of mobile and static), a point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 is said to be t-</a:t>
            </a:r>
            <a:r>
              <a:rPr lang="en-US" dirty="0" err="1" smtClean="0"/>
              <a:t>Gsweep</a:t>
            </a:r>
            <a:r>
              <a:rPr lang="en-US" dirty="0" smtClean="0"/>
              <a:t> covered </a:t>
            </a:r>
            <a:r>
              <a:rPr lang="en-US" dirty="0" err="1" smtClean="0"/>
              <a:t>iff</a:t>
            </a:r>
            <a:r>
              <a:rPr lang="en-US" dirty="0" smtClean="0"/>
              <a:t> one of the following two conditions happens:</a:t>
            </a:r>
          </a:p>
          <a:p>
            <a:pPr marL="514350" indent="-514350">
              <a:buAutoNum type="arabicPeriod"/>
            </a:pPr>
            <a:r>
              <a:rPr lang="en-US" dirty="0" smtClean="0"/>
              <a:t>At least one mobile sensor visits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 in every t time periods</a:t>
            </a:r>
          </a:p>
          <a:p>
            <a:pPr marL="514350" indent="-514350">
              <a:buAutoNum type="arabicPeriod"/>
            </a:pPr>
            <a:r>
              <a:rPr lang="en-US" dirty="0" smtClean="0"/>
              <a:t>A static sensor is deployed at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 which periodically covers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smtClean="0"/>
              <a:t>.   </a:t>
            </a:r>
          </a:p>
          <a:p>
            <a:pPr>
              <a:buNone/>
            </a:pPr>
            <a:r>
              <a:rPr lang="en-US" baseline="-25000" dirty="0" smtClean="0"/>
              <a:t> </a:t>
            </a:r>
            <a:r>
              <a:rPr lang="en-US" dirty="0" smtClean="0"/>
              <a:t> 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Problem Definition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 (</a:t>
            </a:r>
            <a:r>
              <a:rPr lang="en-US" dirty="0" err="1" smtClean="0"/>
              <a:t>EEGSweep</a:t>
            </a:r>
            <a:r>
              <a:rPr lang="en-US" dirty="0" smtClean="0"/>
              <a:t> Coverage Problem). </a:t>
            </a:r>
          </a:p>
          <a:p>
            <a:pPr>
              <a:buNone/>
            </a:pPr>
            <a:r>
              <a:rPr lang="en-US" dirty="0" smtClean="0"/>
              <a:t>	Let </a:t>
            </a:r>
            <a:r>
              <a:rPr lang="en-US" dirty="0" smtClean="0">
                <a:solidFill>
                  <a:srgbClr val="0070C0"/>
                </a:solidFill>
              </a:rPr>
              <a:t>U = {u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r>
              <a:rPr lang="en-US" dirty="0" smtClean="0">
                <a:solidFill>
                  <a:srgbClr val="0070C0"/>
                </a:solidFill>
              </a:rPr>
              <a:t>, u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r>
              <a:rPr lang="en-US" dirty="0" smtClean="0">
                <a:solidFill>
                  <a:srgbClr val="0070C0"/>
                </a:solidFill>
              </a:rPr>
              <a:t>, · · · , u</a:t>
            </a:r>
            <a:r>
              <a:rPr lang="en-US" baseline="-25000" dirty="0" smtClean="0">
                <a:solidFill>
                  <a:srgbClr val="0070C0"/>
                </a:solidFill>
              </a:rPr>
              <a:t>n</a:t>
            </a:r>
            <a:r>
              <a:rPr lang="en-US" dirty="0" smtClean="0">
                <a:solidFill>
                  <a:srgbClr val="0070C0"/>
                </a:solidFill>
              </a:rPr>
              <a:t>} </a:t>
            </a:r>
            <a:r>
              <a:rPr lang="en-US" dirty="0" smtClean="0"/>
              <a:t>be a set of </a:t>
            </a:r>
            <a:r>
              <a:rPr lang="en-US" dirty="0" err="1" smtClean="0"/>
              <a:t>PoIs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S = {s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r>
              <a:rPr lang="en-US" dirty="0" smtClean="0">
                <a:solidFill>
                  <a:srgbClr val="0070C0"/>
                </a:solidFill>
              </a:rPr>
              <a:t>, s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r>
              <a:rPr lang="en-US" dirty="0" smtClean="0">
                <a:solidFill>
                  <a:srgbClr val="0070C0"/>
                </a:solidFill>
              </a:rPr>
              <a:t>, …, s</a:t>
            </a:r>
            <a:r>
              <a:rPr lang="en-US" baseline="-25000" dirty="0" smtClean="0">
                <a:solidFill>
                  <a:srgbClr val="0070C0"/>
                </a:solidFill>
              </a:rPr>
              <a:t>p</a:t>
            </a:r>
            <a:r>
              <a:rPr lang="en-US" dirty="0" smtClean="0">
                <a:solidFill>
                  <a:srgbClr val="0070C0"/>
                </a:solidFill>
              </a:rPr>
              <a:t>}</a:t>
            </a:r>
            <a:r>
              <a:rPr lang="en-US" dirty="0" smtClean="0"/>
              <a:t> be a set of static sensors and </a:t>
            </a:r>
            <a:r>
              <a:rPr lang="en-US" dirty="0" smtClean="0">
                <a:solidFill>
                  <a:srgbClr val="0070C0"/>
                </a:solidFill>
              </a:rPr>
              <a:t>M ={m</a:t>
            </a:r>
            <a:r>
              <a:rPr lang="en-US" baseline="-25000" dirty="0" smtClean="0">
                <a:solidFill>
                  <a:srgbClr val="0070C0"/>
                </a:solidFill>
              </a:rPr>
              <a:t>1</a:t>
            </a:r>
            <a:r>
              <a:rPr lang="en-US" dirty="0" smtClean="0">
                <a:solidFill>
                  <a:srgbClr val="0070C0"/>
                </a:solidFill>
              </a:rPr>
              <a:t>,m</a:t>
            </a:r>
            <a:r>
              <a:rPr lang="en-US" baseline="-25000" dirty="0" smtClean="0">
                <a:solidFill>
                  <a:srgbClr val="0070C0"/>
                </a:solidFill>
              </a:rPr>
              <a:t>2</a:t>
            </a:r>
            <a:r>
              <a:rPr lang="en-US" dirty="0" smtClean="0">
                <a:solidFill>
                  <a:srgbClr val="0070C0"/>
                </a:solidFill>
              </a:rPr>
              <a:t>, · · · ,</a:t>
            </a:r>
            <a:r>
              <a:rPr lang="en-US" dirty="0" err="1" smtClean="0">
                <a:solidFill>
                  <a:srgbClr val="0070C0"/>
                </a:solidFill>
              </a:rPr>
              <a:t>m</a:t>
            </a:r>
            <a:r>
              <a:rPr lang="en-US" baseline="-25000" dirty="0" err="1" smtClean="0">
                <a:solidFill>
                  <a:srgbClr val="0070C0"/>
                </a:solidFill>
              </a:rPr>
              <a:t>q</a:t>
            </a:r>
            <a:r>
              <a:rPr lang="en-US" dirty="0" smtClean="0">
                <a:solidFill>
                  <a:srgbClr val="0070C0"/>
                </a:solidFill>
              </a:rPr>
              <a:t>}</a:t>
            </a:r>
            <a:r>
              <a:rPr lang="en-US" dirty="0" smtClean="0"/>
              <a:t> be a set of mobile sensors. Let </a:t>
            </a:r>
            <a:r>
              <a:rPr lang="en-US" dirty="0" smtClean="0">
                <a:solidFill>
                  <a:srgbClr val="0070C0"/>
                </a:solidFill>
              </a:rPr>
              <a:t>v</a:t>
            </a:r>
            <a:r>
              <a:rPr lang="en-US" dirty="0" smtClean="0"/>
              <a:t> be the uniform speed of the mobile sensors and  </a:t>
            </a:r>
            <a:r>
              <a:rPr lang="el-GR" dirty="0" smtClean="0">
                <a:solidFill>
                  <a:srgbClr val="0070C0"/>
                </a:solidFill>
              </a:rPr>
              <a:t>λ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μ</a:t>
            </a:r>
            <a:r>
              <a:rPr lang="en-US" dirty="0" smtClean="0"/>
              <a:t> be the energy consumptions in every unit time for a static sensor and mobile sensor, respectively. Find </a:t>
            </a:r>
            <a:r>
              <a:rPr lang="en-US" dirty="0" smtClean="0">
                <a:solidFill>
                  <a:srgbClr val="0070C0"/>
                </a:solidFill>
              </a:rPr>
              <a:t>X ≤ p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0070C0"/>
                </a:solidFill>
              </a:rPr>
              <a:t>Y ≤ q</a:t>
            </a:r>
            <a:r>
              <a:rPr lang="en-US" dirty="0" smtClean="0"/>
              <a:t>, such that using X static sensors and Y mobile sensors, t-</a:t>
            </a:r>
            <a:r>
              <a:rPr lang="en-US" dirty="0" err="1" smtClean="0"/>
              <a:t>GSweep</a:t>
            </a:r>
            <a:r>
              <a:rPr lang="en-US" dirty="0" smtClean="0"/>
              <a:t> coverage for every </a:t>
            </a:r>
            <a:r>
              <a:rPr lang="en-US" dirty="0" err="1" smtClean="0"/>
              <a:t>PoI</a:t>
            </a:r>
            <a:r>
              <a:rPr lang="en-US" dirty="0" smtClean="0"/>
              <a:t> in U can be guaranteed and </a:t>
            </a:r>
            <a:r>
              <a:rPr lang="el-GR" dirty="0" smtClean="0">
                <a:solidFill>
                  <a:srgbClr val="0070C0"/>
                </a:solidFill>
              </a:rPr>
              <a:t>λ </a:t>
            </a:r>
            <a:r>
              <a:rPr lang="en-US" dirty="0" smtClean="0">
                <a:solidFill>
                  <a:srgbClr val="0070C0"/>
                </a:solidFill>
              </a:rPr>
              <a:t>X + </a:t>
            </a:r>
            <a:r>
              <a:rPr lang="en-US" dirty="0" err="1" smtClean="0">
                <a:solidFill>
                  <a:srgbClr val="0070C0"/>
                </a:solidFill>
              </a:rPr>
              <a:t>μY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is minimized.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Complexity Results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Theorem : </a:t>
            </a:r>
            <a:r>
              <a:rPr lang="en-US" dirty="0" err="1" smtClean="0"/>
              <a:t>EEGSweep</a:t>
            </a:r>
            <a:r>
              <a:rPr lang="en-US" dirty="0" smtClean="0"/>
              <a:t> Coverage problem  is NP-hard and cannot be approximated within a factor of 2 unless P=NP.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Proof: </a:t>
            </a:r>
            <a:r>
              <a:rPr lang="en-US" dirty="0" smtClean="0"/>
              <a:t>Sweep coverage problem is NP-hard and cannot be approximated within a factor of 2 unless P=NP [1].</a:t>
            </a:r>
          </a:p>
          <a:p>
            <a:pPr>
              <a:buNone/>
            </a:pPr>
            <a:r>
              <a:rPr lang="en-US" dirty="0" smtClean="0"/>
              <a:t>Sweep coverage problem [1] is a special case of </a:t>
            </a:r>
          </a:p>
          <a:p>
            <a:pPr>
              <a:buNone/>
            </a:pPr>
            <a:r>
              <a:rPr lang="en-US" dirty="0" err="1" smtClean="0"/>
              <a:t>EEGSweep</a:t>
            </a:r>
            <a:r>
              <a:rPr lang="en-US" dirty="0" smtClean="0"/>
              <a:t> Coverage problem for  </a:t>
            </a:r>
            <a:r>
              <a:rPr lang="el-GR" dirty="0" smtClean="0">
                <a:solidFill>
                  <a:srgbClr val="0070C0"/>
                </a:solidFill>
              </a:rPr>
              <a:t>λ</a:t>
            </a:r>
            <a:r>
              <a:rPr lang="en-US" dirty="0" smtClean="0">
                <a:solidFill>
                  <a:srgbClr val="0070C0"/>
                </a:solidFill>
              </a:rPr>
              <a:t>=</a:t>
            </a:r>
            <a:r>
              <a:rPr lang="el-GR" dirty="0" smtClean="0">
                <a:solidFill>
                  <a:srgbClr val="0070C0"/>
                </a:solidFill>
              </a:rPr>
              <a:t> μ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k-</a:t>
            </a:r>
            <a:r>
              <a:rPr lang="en-US" dirty="0" err="1" smtClean="0">
                <a:solidFill>
                  <a:srgbClr val="00B0F0"/>
                </a:solidFill>
              </a:rPr>
              <a:t>mst</a:t>
            </a:r>
            <a:r>
              <a:rPr lang="en-US" dirty="0" smtClean="0">
                <a:solidFill>
                  <a:srgbClr val="00B0F0"/>
                </a:solidFill>
              </a:rPr>
              <a:t> Problem</a:t>
            </a:r>
            <a:r>
              <a:rPr lang="en-US" dirty="0" smtClean="0"/>
              <a:t>: Let G = (</a:t>
            </a:r>
            <a:r>
              <a:rPr lang="en-US" dirty="0" err="1" smtClean="0"/>
              <a:t>V,E,w</a:t>
            </a:r>
            <a:r>
              <a:rPr lang="en-US" dirty="0" smtClean="0"/>
              <a:t>) be a weighed graph, where the edge weights are positive real number and k be a given positive integer. Find a minimum weighted tree of G that spans any k vertices of G.</a:t>
            </a:r>
          </a:p>
          <a:p>
            <a:endParaRPr lang="en-US" dirty="0" smtClean="0">
              <a:solidFill>
                <a:srgbClr val="00B0F0"/>
              </a:solidFill>
            </a:endParaRPr>
          </a:p>
          <a:p>
            <a:r>
              <a:rPr lang="en-US" dirty="0" smtClean="0">
                <a:solidFill>
                  <a:srgbClr val="00B0F0"/>
                </a:solidFill>
              </a:rPr>
              <a:t>k-tsp Problem</a:t>
            </a:r>
            <a:r>
              <a:rPr lang="en-US" dirty="0" smtClean="0"/>
              <a:t>: Let G = (</a:t>
            </a:r>
            <a:r>
              <a:rPr lang="en-US" dirty="0" err="1" smtClean="0"/>
              <a:t>V,E,w</a:t>
            </a:r>
            <a:r>
              <a:rPr lang="en-US" dirty="0" smtClean="0"/>
              <a:t>) be a weighed graph, where the edge weights are positive real number and k be a given positive integer. Find a minimum weighted tour of G visiting any k vertices of G.</a:t>
            </a:r>
          </a:p>
          <a:p>
            <a:endParaRPr lang="en-US" dirty="0" smtClean="0"/>
          </a:p>
          <a:p>
            <a:r>
              <a:rPr lang="en-US" dirty="0" err="1" smtClean="0"/>
              <a:t>Garg</a:t>
            </a:r>
            <a:r>
              <a:rPr lang="en-US" dirty="0" smtClean="0"/>
              <a:t> in [4] proposed 2 factor approximation algorithm for both of the problems</a:t>
            </a:r>
          </a:p>
          <a:p>
            <a:endParaRPr lang="en-US" dirty="0" smtClean="0"/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rgbClr val="002060"/>
                </a:solidFill>
              </a:rPr>
              <a:t>[4]</a:t>
            </a:r>
            <a:r>
              <a:rPr lang="en-US" sz="2000" b="1" dirty="0" err="1" smtClean="0">
                <a:solidFill>
                  <a:srgbClr val="002060"/>
                </a:solidFill>
              </a:rPr>
              <a:t>Naveen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Garg</a:t>
            </a:r>
            <a:r>
              <a:rPr lang="en-US" sz="2000" b="1" dirty="0" smtClean="0">
                <a:solidFill>
                  <a:srgbClr val="002060"/>
                </a:solidFill>
              </a:rPr>
              <a:t>. Saving an epsilon: a 2-approximation for the k-</a:t>
            </a:r>
            <a:r>
              <a:rPr lang="en-US" sz="2000" b="1" dirty="0" err="1" smtClean="0">
                <a:solidFill>
                  <a:srgbClr val="002060"/>
                </a:solidFill>
              </a:rPr>
              <a:t>mst</a:t>
            </a:r>
            <a:r>
              <a:rPr lang="en-US" sz="2000" b="1" dirty="0" smtClean="0">
                <a:solidFill>
                  <a:srgbClr val="002060"/>
                </a:solidFill>
              </a:rPr>
              <a:t> problem in graphs. In Harold N. </a:t>
            </a:r>
            <a:r>
              <a:rPr lang="en-US" sz="2000" b="1" dirty="0" err="1" smtClean="0">
                <a:solidFill>
                  <a:srgbClr val="002060"/>
                </a:solidFill>
              </a:rPr>
              <a:t>Gabow</a:t>
            </a:r>
            <a:r>
              <a:rPr lang="en-US" sz="2000" b="1" dirty="0" smtClean="0">
                <a:solidFill>
                  <a:srgbClr val="002060"/>
                </a:solidFill>
              </a:rPr>
              <a:t> and Ronald Fagin, editors, Proceedings of the 37</a:t>
            </a:r>
            <a:r>
              <a:rPr lang="en-US" sz="2000" b="1" baseline="30000" dirty="0" smtClean="0">
                <a:solidFill>
                  <a:srgbClr val="002060"/>
                </a:solidFill>
              </a:rPr>
              <a:t>th</a:t>
            </a:r>
            <a:r>
              <a:rPr lang="en-US" sz="2000" b="1" dirty="0" smtClean="0">
                <a:solidFill>
                  <a:srgbClr val="002060"/>
                </a:solidFill>
              </a:rPr>
              <a:t> Annual ACM Symposium on Theory of Computing, Baltimore, MD, USA, May </a:t>
            </a:r>
            <a:r>
              <a:rPr lang="fr-FR" sz="2000" b="1" dirty="0" smtClean="0">
                <a:solidFill>
                  <a:srgbClr val="002060"/>
                </a:solidFill>
              </a:rPr>
              <a:t>22-24, 2005, pages 396–402. ACM, 2005.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 =(</a:t>
            </a:r>
            <a:r>
              <a:rPr lang="en-US" dirty="0" err="1" smtClean="0"/>
              <a:t>V,E,w</a:t>
            </a:r>
            <a:r>
              <a:rPr lang="en-US" dirty="0" smtClean="0"/>
              <a:t>)is the corresponding complete graph with the point set U.</a:t>
            </a:r>
          </a:p>
          <a:p>
            <a:r>
              <a:rPr lang="en-US" dirty="0" smtClean="0"/>
              <a:t>w(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err="1" smtClean="0"/>
              <a:t>,u</a:t>
            </a:r>
            <a:r>
              <a:rPr lang="en-US" baseline="-25000" dirty="0" err="1" smtClean="0"/>
              <a:t>j</a:t>
            </a:r>
            <a:r>
              <a:rPr lang="en-US" dirty="0" smtClean="0"/>
              <a:t>)= Euclidean distance between </a:t>
            </a:r>
            <a:r>
              <a:rPr lang="en-US" dirty="0" err="1" smtClean="0"/>
              <a:t>u</a:t>
            </a:r>
            <a:r>
              <a:rPr lang="en-US" baseline="-25000" dirty="0" err="1" smtClean="0"/>
              <a:t>i</a:t>
            </a:r>
            <a:r>
              <a:rPr lang="en-US" dirty="0" err="1" smtClean="0"/>
              <a:t>,u</a:t>
            </a:r>
            <a:r>
              <a:rPr lang="en-US" baseline="-25000" dirty="0" err="1" smtClean="0"/>
              <a:t>j</a:t>
            </a:r>
            <a:r>
              <a:rPr lang="en-US" dirty="0" smtClean="0"/>
              <a:t>.</a:t>
            </a:r>
          </a:p>
          <a:p>
            <a:r>
              <a:rPr lang="en-US" dirty="0" smtClean="0"/>
              <a:t>G’=(</a:t>
            </a:r>
            <a:r>
              <a:rPr lang="en-US" dirty="0" err="1" smtClean="0"/>
              <a:t>V,E,w</a:t>
            </a:r>
            <a:r>
              <a:rPr lang="en-US" dirty="0" smtClean="0"/>
              <a:t>’), where </a:t>
            </a:r>
          </a:p>
          <a:p>
            <a:pPr>
              <a:buNone/>
            </a:pPr>
            <a:r>
              <a:rPr lang="en-US" dirty="0" smtClean="0"/>
              <a:t> 	</a:t>
            </a:r>
            <a:r>
              <a:rPr lang="en-US" dirty="0" smtClean="0">
                <a:solidFill>
                  <a:srgbClr val="0070C0"/>
                </a:solidFill>
              </a:rPr>
              <a:t>w’(</a:t>
            </a:r>
            <a:r>
              <a:rPr lang="en-US" dirty="0" err="1" smtClean="0">
                <a:solidFill>
                  <a:srgbClr val="0070C0"/>
                </a:solidFill>
              </a:rPr>
              <a:t>u</a:t>
            </a:r>
            <a:r>
              <a:rPr lang="en-US" baseline="-25000" dirty="0" err="1" smtClean="0">
                <a:solidFill>
                  <a:srgbClr val="0070C0"/>
                </a:solidFill>
              </a:rPr>
              <a:t>i</a:t>
            </a:r>
            <a:r>
              <a:rPr lang="en-US" dirty="0" err="1" smtClean="0">
                <a:solidFill>
                  <a:srgbClr val="0070C0"/>
                </a:solidFill>
              </a:rPr>
              <a:t>,u</a:t>
            </a:r>
            <a:r>
              <a:rPr lang="en-US" baseline="-25000" dirty="0" err="1" smtClean="0">
                <a:solidFill>
                  <a:srgbClr val="0070C0"/>
                </a:solidFill>
              </a:rPr>
              <a:t>j</a:t>
            </a:r>
            <a:r>
              <a:rPr lang="en-US" dirty="0" smtClean="0">
                <a:solidFill>
                  <a:srgbClr val="0070C0"/>
                </a:solidFill>
              </a:rPr>
              <a:t>)=1                    if w(</a:t>
            </a:r>
            <a:r>
              <a:rPr lang="en-US" dirty="0" err="1" smtClean="0">
                <a:solidFill>
                  <a:srgbClr val="0070C0"/>
                </a:solidFill>
              </a:rPr>
              <a:t>u</a:t>
            </a:r>
            <a:r>
              <a:rPr lang="en-US" baseline="-25000" dirty="0" err="1" smtClean="0">
                <a:solidFill>
                  <a:srgbClr val="0070C0"/>
                </a:solidFill>
              </a:rPr>
              <a:t>i</a:t>
            </a:r>
            <a:r>
              <a:rPr lang="en-US" dirty="0" err="1" smtClean="0">
                <a:solidFill>
                  <a:srgbClr val="0070C0"/>
                </a:solidFill>
              </a:rPr>
              <a:t>,u</a:t>
            </a:r>
            <a:r>
              <a:rPr lang="en-US" baseline="-25000" dirty="0" err="1" smtClean="0">
                <a:solidFill>
                  <a:srgbClr val="0070C0"/>
                </a:solidFill>
              </a:rPr>
              <a:t>j</a:t>
            </a:r>
            <a:r>
              <a:rPr lang="en-US" dirty="0" smtClean="0">
                <a:solidFill>
                  <a:srgbClr val="0070C0"/>
                </a:solidFill>
              </a:rPr>
              <a:t>) &gt;</a:t>
            </a:r>
            <a:r>
              <a:rPr lang="en-US" dirty="0" err="1" smtClean="0">
                <a:solidFill>
                  <a:srgbClr val="0070C0"/>
                </a:solidFill>
              </a:rPr>
              <a:t>vt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                 = w(</a:t>
            </a:r>
            <a:r>
              <a:rPr lang="en-US" dirty="0" err="1" smtClean="0">
                <a:solidFill>
                  <a:srgbClr val="0070C0"/>
                </a:solidFill>
              </a:rPr>
              <a:t>u</a:t>
            </a:r>
            <a:r>
              <a:rPr lang="en-US" baseline="-25000" dirty="0" err="1" smtClean="0">
                <a:solidFill>
                  <a:srgbClr val="0070C0"/>
                </a:solidFill>
              </a:rPr>
              <a:t>i</a:t>
            </a:r>
            <a:r>
              <a:rPr lang="en-US" dirty="0" err="1" smtClean="0">
                <a:solidFill>
                  <a:srgbClr val="0070C0"/>
                </a:solidFill>
              </a:rPr>
              <a:t>,u</a:t>
            </a:r>
            <a:r>
              <a:rPr lang="en-US" baseline="-25000" dirty="0" err="1" smtClean="0">
                <a:solidFill>
                  <a:srgbClr val="0070C0"/>
                </a:solidFill>
              </a:rPr>
              <a:t>j</a:t>
            </a:r>
            <a:r>
              <a:rPr lang="en-US" dirty="0" smtClean="0">
                <a:solidFill>
                  <a:srgbClr val="0070C0"/>
                </a:solidFill>
              </a:rPr>
              <a:t>)/</a:t>
            </a:r>
            <a:r>
              <a:rPr lang="en-US" dirty="0" err="1" smtClean="0">
                <a:solidFill>
                  <a:srgbClr val="0070C0"/>
                </a:solidFill>
              </a:rPr>
              <a:t>vt</a:t>
            </a:r>
            <a:r>
              <a:rPr lang="en-US" dirty="0" smtClean="0">
                <a:solidFill>
                  <a:srgbClr val="0070C0"/>
                </a:solidFill>
              </a:rPr>
              <a:t>,   otherwise</a:t>
            </a:r>
          </a:p>
          <a:p>
            <a:pPr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k-</a:t>
            </a:r>
            <a:r>
              <a:rPr lang="en-US" dirty="0" err="1" smtClean="0">
                <a:sym typeface="Wingdings" pitchFamily="2" charset="2"/>
              </a:rPr>
              <a:t>mst</a:t>
            </a:r>
            <a:r>
              <a:rPr lang="en-US" dirty="0" smtClean="0">
                <a:sym typeface="Wingdings" pitchFamily="2" charset="2"/>
              </a:rPr>
              <a:t> found by 2 factor approximation algorithm on G’.</a:t>
            </a:r>
          </a:p>
          <a:p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 </a:t>
            </a:r>
            <a:r>
              <a:rPr lang="en-US" dirty="0" smtClean="0">
                <a:sym typeface="Wingdings" pitchFamily="2" charset="2"/>
              </a:rPr>
              <a:t> Corresponding tree on G</a:t>
            </a:r>
          </a:p>
          <a:p>
            <a:r>
              <a:rPr lang="en-US" dirty="0" err="1" smtClean="0">
                <a:sym typeface="Wingdings" pitchFamily="2" charset="2"/>
              </a:rPr>
              <a:t>mst</a:t>
            </a:r>
            <a:r>
              <a:rPr lang="en-US" baseline="-25000" dirty="0" err="1" smtClean="0">
                <a:sym typeface="Wingdings" pitchFamily="2" charset="2"/>
              </a:rPr>
              <a:t>k</a:t>
            </a:r>
            <a:r>
              <a:rPr lang="en-US" baseline="30000" dirty="0" err="1" smtClean="0">
                <a:sym typeface="Wingdings" pitchFamily="2" charset="2"/>
              </a:rPr>
              <a:t>opt</a:t>
            </a:r>
            <a:r>
              <a:rPr lang="en-US" baseline="30000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  optimal k-</a:t>
            </a:r>
            <a:r>
              <a:rPr lang="en-US" dirty="0" err="1" smtClean="0">
                <a:sym typeface="Wingdings" pitchFamily="2" charset="2"/>
              </a:rPr>
              <a:t>mst</a:t>
            </a:r>
            <a:r>
              <a:rPr lang="en-US" dirty="0" smtClean="0">
                <a:sym typeface="Wingdings" pitchFamily="2" charset="2"/>
              </a:rPr>
              <a:t> on G’</a:t>
            </a:r>
          </a:p>
          <a:p>
            <a:r>
              <a:rPr lang="en-US" dirty="0" err="1" smtClean="0">
                <a:sym typeface="Wingdings" pitchFamily="2" charset="2"/>
              </a:rPr>
              <a:t>X</a:t>
            </a:r>
            <a:r>
              <a:rPr lang="en-US" baseline="-25000" dirty="0" err="1" smtClean="0">
                <a:sym typeface="Wingdings" pitchFamily="2" charset="2"/>
              </a:rPr>
              <a:t>opt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opt</a:t>
            </a:r>
            <a:r>
              <a:rPr lang="en-US" dirty="0" smtClean="0">
                <a:sym typeface="Wingdings" pitchFamily="2" charset="2"/>
              </a:rPr>
              <a:t>  number of static and mobile sensors in the optimal solution</a:t>
            </a:r>
          </a:p>
          <a:p>
            <a:r>
              <a:rPr lang="en-US" dirty="0" err="1" smtClean="0">
                <a:sym typeface="Wingdings" pitchFamily="2" charset="2"/>
              </a:rPr>
              <a:t>K</a:t>
            </a:r>
            <a:r>
              <a:rPr lang="en-US" baseline="-25000" dirty="0" err="1" smtClean="0">
                <a:sym typeface="Wingdings" pitchFamily="2" charset="2"/>
              </a:rPr>
              <a:t>opt</a:t>
            </a:r>
            <a:r>
              <a:rPr lang="en-US" dirty="0" smtClean="0">
                <a:sym typeface="Wingdings" pitchFamily="2" charset="2"/>
              </a:rPr>
              <a:t>  number of vertices visited by </a:t>
            </a:r>
            <a:r>
              <a:rPr lang="en-US" dirty="0" err="1" smtClean="0">
                <a:sym typeface="Wingdings" pitchFamily="2" charset="2"/>
              </a:rPr>
              <a:t>Y</a:t>
            </a:r>
            <a:r>
              <a:rPr lang="en-US" baseline="-25000" dirty="0" err="1" smtClean="0">
                <a:sym typeface="Wingdings" pitchFamily="2" charset="2"/>
              </a:rPr>
              <a:t>opt</a:t>
            </a:r>
            <a:r>
              <a:rPr lang="en-US" dirty="0" smtClean="0">
                <a:sym typeface="Wingdings" pitchFamily="2" charset="2"/>
              </a:rPr>
              <a:t> mobile sensors in the optimal solution</a:t>
            </a:r>
            <a:endParaRPr lang="en-US" baseline="-25000" dirty="0" smtClean="0">
              <a:sym typeface="Wingdings" pitchFamily="2" charset="2"/>
            </a:endParaRPr>
          </a:p>
          <a:p>
            <a:endParaRPr lang="en-US" baseline="30000" dirty="0" smtClean="0">
              <a:sym typeface="Wingdings" pitchFamily="2" charset="2"/>
            </a:endParaRPr>
          </a:p>
          <a:p>
            <a:pPr>
              <a:buNone/>
            </a:pPr>
            <a:r>
              <a:rPr lang="en-US" baseline="30000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 </a:t>
            </a:r>
            <a:endParaRPr lang="en-US" baseline="30000" dirty="0" smtClean="0">
              <a:sym typeface="Wingdings" pitchFamily="2" charset="2"/>
            </a:endParaRPr>
          </a:p>
          <a:p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Problem Definitions</a:t>
            </a:r>
          </a:p>
          <a:p>
            <a:endParaRPr lang="en-US" dirty="0" smtClean="0"/>
          </a:p>
          <a:p>
            <a:r>
              <a:rPr lang="en-US" dirty="0" smtClean="0"/>
              <a:t>Complexity Results</a:t>
            </a:r>
          </a:p>
          <a:p>
            <a:endParaRPr lang="en-US" dirty="0" smtClean="0"/>
          </a:p>
          <a:p>
            <a:r>
              <a:rPr lang="en-US" dirty="0" smtClean="0"/>
              <a:t>Algorithm</a:t>
            </a:r>
          </a:p>
          <a:p>
            <a:endParaRPr lang="en-US" dirty="0" smtClean="0"/>
          </a:p>
          <a:p>
            <a:r>
              <a:rPr lang="en-US" dirty="0" smtClean="0"/>
              <a:t>Analysis</a:t>
            </a:r>
          </a:p>
          <a:p>
            <a:endParaRPr lang="en-US" dirty="0" smtClean="0"/>
          </a:p>
          <a:p>
            <a:r>
              <a:rPr lang="en-US" dirty="0" smtClean="0"/>
              <a:t>A Special Case</a:t>
            </a:r>
          </a:p>
          <a:p>
            <a:endParaRPr lang="en-US" dirty="0" smtClean="0"/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Algorithm: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1. For k=1 to n, find a k-</a:t>
            </a:r>
            <a:r>
              <a:rPr lang="en-US" dirty="0" err="1" smtClean="0"/>
              <a:t>mst</a:t>
            </a:r>
            <a:r>
              <a:rPr lang="en-US" dirty="0" smtClean="0"/>
              <a:t> on G’.</a:t>
            </a:r>
          </a:p>
          <a:p>
            <a:pPr>
              <a:buNone/>
            </a:pPr>
            <a:r>
              <a:rPr lang="en-US" dirty="0" smtClean="0"/>
              <a:t>2. Delete all the edges from the k-</a:t>
            </a:r>
            <a:r>
              <a:rPr lang="en-US" dirty="0" err="1" smtClean="0"/>
              <a:t>mst</a:t>
            </a:r>
            <a:r>
              <a:rPr lang="en-US" dirty="0" smtClean="0"/>
              <a:t> in G with weight more than </a:t>
            </a:r>
            <a:r>
              <a:rPr lang="en-US" dirty="0" err="1" smtClean="0"/>
              <a:t>vt</a:t>
            </a:r>
            <a:r>
              <a:rPr lang="en-US" dirty="0" smtClean="0"/>
              <a:t>. Let C</a:t>
            </a:r>
            <a:r>
              <a:rPr lang="en-US" baseline="-25000" dirty="0" smtClean="0"/>
              <a:t>1</a:t>
            </a:r>
            <a:r>
              <a:rPr lang="en-US" dirty="0" smtClean="0"/>
              <a:t>,C</a:t>
            </a:r>
            <a:r>
              <a:rPr lang="en-US" baseline="-25000" dirty="0" smtClean="0"/>
              <a:t>2</a:t>
            </a:r>
            <a:r>
              <a:rPr lang="en-US" dirty="0" smtClean="0"/>
              <a:t>, … ,C</a:t>
            </a:r>
            <a:r>
              <a:rPr lang="en-US" baseline="-25000" dirty="0" smtClean="0"/>
              <a:t>m</a:t>
            </a:r>
            <a:r>
              <a:rPr lang="en-US" dirty="0" smtClean="0"/>
              <a:t> be the connected components.</a:t>
            </a:r>
          </a:p>
          <a:p>
            <a:pPr>
              <a:buNone/>
            </a:pPr>
            <a:r>
              <a:rPr lang="en-US" dirty="0" smtClean="0"/>
              <a:t>3.  Find tour 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…, T</a:t>
            </a:r>
            <a:r>
              <a:rPr lang="en-US" baseline="-25000" dirty="0" smtClean="0"/>
              <a:t>m</a:t>
            </a:r>
            <a:r>
              <a:rPr lang="en-US" dirty="0" smtClean="0"/>
              <a:t> after doubling and short cutting.</a:t>
            </a:r>
          </a:p>
          <a:p>
            <a:pPr>
              <a:buNone/>
            </a:pPr>
            <a:r>
              <a:rPr lang="en-US" dirty="0" smtClean="0"/>
              <a:t>4. Partition each tour T</a:t>
            </a:r>
            <a:r>
              <a:rPr lang="en-US" baseline="-25000" dirty="0" smtClean="0"/>
              <a:t>i</a:t>
            </a:r>
            <a:r>
              <a:rPr lang="en-US" dirty="0" smtClean="0"/>
              <a:t> into parts with weight at most </a:t>
            </a:r>
            <a:r>
              <a:rPr lang="en-US" dirty="0" err="1" smtClean="0"/>
              <a:t>vt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5. Deploy one mobile sensor at each of the partition points.</a:t>
            </a:r>
          </a:p>
          <a:p>
            <a:pPr>
              <a:buNone/>
            </a:pPr>
            <a:r>
              <a:rPr lang="en-US" dirty="0" smtClean="0"/>
              <a:t>6. Deploy static sensors at each of the n-k points which are not part of the k-</a:t>
            </a:r>
            <a:r>
              <a:rPr lang="en-US" dirty="0" err="1" smtClean="0"/>
              <a:t>mst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Partition and movement along a tour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33600" y="2209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95600" y="1676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62400" y="2362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447800" y="35052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38400" y="4876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724400" y="47244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257800" y="32766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4" idx="6"/>
            <a:endCxn id="5" idx="3"/>
          </p:cNvCxnSpPr>
          <p:nvPr/>
        </p:nvCxnSpPr>
        <p:spPr>
          <a:xfrm flipV="1">
            <a:off x="2362200" y="1871522"/>
            <a:ext cx="566878" cy="452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276600" y="1638301"/>
            <a:ext cx="571500" cy="952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6"/>
            <a:endCxn id="10" idx="2"/>
          </p:cNvCxnSpPr>
          <p:nvPr/>
        </p:nvCxnSpPr>
        <p:spPr>
          <a:xfrm>
            <a:off x="4191000" y="2476500"/>
            <a:ext cx="10668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0" idx="4"/>
            <a:endCxn id="9" idx="7"/>
          </p:cNvCxnSpPr>
          <p:nvPr/>
        </p:nvCxnSpPr>
        <p:spPr>
          <a:xfrm rot="5400000">
            <a:off x="4519472" y="3905250"/>
            <a:ext cx="1252678" cy="452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6"/>
            <a:endCxn id="9" idx="4"/>
          </p:cNvCxnSpPr>
          <p:nvPr/>
        </p:nvCxnSpPr>
        <p:spPr>
          <a:xfrm flipV="1">
            <a:off x="2667000" y="4953000"/>
            <a:ext cx="21717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4"/>
            <a:endCxn id="8" idx="1"/>
          </p:cNvCxnSpPr>
          <p:nvPr/>
        </p:nvCxnSpPr>
        <p:spPr>
          <a:xfrm rot="16200000" flipH="1">
            <a:off x="1428750" y="3867150"/>
            <a:ext cx="1176478" cy="9097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7" idx="0"/>
            <a:endCxn id="4" idx="4"/>
          </p:cNvCxnSpPr>
          <p:nvPr/>
        </p:nvCxnSpPr>
        <p:spPr>
          <a:xfrm rot="5400000" flipH="1" flipV="1">
            <a:off x="1371600" y="2628900"/>
            <a:ext cx="1066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24000" y="2971800"/>
            <a:ext cx="7620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1562100" y="2933700"/>
            <a:ext cx="60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4114800" y="2590800"/>
            <a:ext cx="76200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0800000">
            <a:off x="4191000" y="2667000"/>
            <a:ext cx="6858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124200" y="4800600"/>
            <a:ext cx="4572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3200400" y="4876800"/>
            <a:ext cx="2286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rc 32"/>
          <p:cNvSpPr/>
          <p:nvPr/>
        </p:nvSpPr>
        <p:spPr>
          <a:xfrm rot="11140377">
            <a:off x="1219860" y="1038265"/>
            <a:ext cx="4265879" cy="440047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5400000" flipH="1" flipV="1">
            <a:off x="1066800" y="2971800"/>
            <a:ext cx="1524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16200000" flipH="1">
            <a:off x="1219200" y="2971800"/>
            <a:ext cx="1524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143000" y="4343400"/>
            <a:ext cx="5334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vt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" y="1524000"/>
            <a:ext cx="814387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Theorem 2. Algorithm 1 ensures t-</a:t>
            </a:r>
            <a:r>
              <a:rPr lang="en-US" dirty="0" err="1" smtClean="0"/>
              <a:t>GSweep</a:t>
            </a:r>
            <a:r>
              <a:rPr lang="en-US" dirty="0" smtClean="0"/>
              <a:t> coverage for each of the </a:t>
            </a:r>
            <a:r>
              <a:rPr lang="en-US" dirty="0" err="1" smtClean="0"/>
              <a:t>PoIs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Lemma 1. </a:t>
            </a:r>
            <a:r>
              <a:rPr lang="en-US" dirty="0" smtClean="0">
                <a:latin typeface="Lucida Sans Unicode"/>
                <a:cs typeface="Lucida Sans Unicode"/>
              </a:rPr>
              <a:t>⌈</a:t>
            </a:r>
            <a:r>
              <a:rPr lang="en-US" dirty="0" smtClean="0"/>
              <a:t>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kopt</a:t>
            </a:r>
            <a:r>
              <a:rPr lang="en-US" baseline="30000" dirty="0" smtClean="0"/>
              <a:t> </a:t>
            </a:r>
            <a:r>
              <a:rPr lang="en-US" dirty="0" smtClean="0"/>
              <a:t> )</a:t>
            </a:r>
            <a:r>
              <a:rPr lang="en-US" dirty="0" smtClean="0">
                <a:latin typeface="Lucida Sans Unicode"/>
                <a:cs typeface="Lucida Sans Unicode"/>
              </a:rPr>
              <a:t>⌉</a:t>
            </a:r>
            <a:r>
              <a:rPr lang="en-US" dirty="0" smtClean="0"/>
              <a:t> ≤  2Y</a:t>
            </a:r>
            <a:r>
              <a:rPr lang="en-US" baseline="-25000" dirty="0" smtClean="0"/>
              <a:t>opt</a:t>
            </a:r>
          </a:p>
          <a:p>
            <a:pPr>
              <a:buNone/>
            </a:pPr>
            <a:r>
              <a:rPr lang="en-US" dirty="0" smtClean="0"/>
              <a:t>proof:</a:t>
            </a:r>
            <a:endParaRPr lang="en-US" baseline="-25000" dirty="0"/>
          </a:p>
          <a:p>
            <a:pPr>
              <a:buNone/>
            </a:pPr>
            <a:r>
              <a:rPr lang="en-US" baseline="-25000" dirty="0" smtClean="0"/>
              <a:t> </a:t>
            </a:r>
            <a:r>
              <a:rPr lang="en-US" dirty="0" smtClean="0"/>
              <a:t> Let 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 … ,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Y</a:t>
            </a:r>
            <a:r>
              <a:rPr lang="en-US" baseline="-40000" dirty="0" err="1" smtClean="0"/>
              <a:t>opt</a:t>
            </a:r>
            <a:r>
              <a:rPr lang="en-US" dirty="0" smtClean="0"/>
              <a:t> be the movement paths of the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baseline="-25000" dirty="0" smtClean="0"/>
              <a:t> </a:t>
            </a:r>
            <a:r>
              <a:rPr lang="en-US" dirty="0" smtClean="0"/>
              <a:t> mobile sensors in some time interval</a:t>
            </a:r>
          </a:p>
          <a:p>
            <a:pPr>
              <a:buNone/>
            </a:pPr>
            <a:r>
              <a:rPr lang="en-US" dirty="0" smtClean="0"/>
              <a:t>[t</a:t>
            </a:r>
            <a:r>
              <a:rPr lang="en-US" baseline="-25000" dirty="0" smtClean="0"/>
              <a:t>0</a:t>
            </a:r>
            <a:r>
              <a:rPr lang="en-US" dirty="0" smtClean="0"/>
              <a:t>,t+t</a:t>
            </a:r>
            <a:r>
              <a:rPr lang="en-US" baseline="-25000" dirty="0" smtClean="0"/>
              <a:t>0</a:t>
            </a:r>
            <a:r>
              <a:rPr lang="en-US" dirty="0" smtClean="0"/>
              <a:t>].</a:t>
            </a:r>
          </a:p>
          <a:p>
            <a:pPr>
              <a:buNone/>
            </a:pPr>
            <a:r>
              <a:rPr lang="en-US" dirty="0" smtClean="0"/>
              <a:t>Then w(P</a:t>
            </a:r>
            <a:r>
              <a:rPr lang="en-US" baseline="-25000" dirty="0" smtClean="0"/>
              <a:t>i</a:t>
            </a:r>
            <a:r>
              <a:rPr lang="en-US" dirty="0" smtClean="0"/>
              <a:t>)≤ </a:t>
            </a:r>
            <a:r>
              <a:rPr lang="en-US" dirty="0" err="1" smtClean="0"/>
              <a:t>vt</a:t>
            </a:r>
            <a:r>
              <a:rPr lang="en-US" dirty="0" smtClean="0"/>
              <a:t> and w’(P</a:t>
            </a:r>
            <a:r>
              <a:rPr lang="en-US" baseline="-25000" dirty="0" smtClean="0"/>
              <a:t>i</a:t>
            </a:r>
            <a:r>
              <a:rPr lang="en-US" dirty="0" smtClean="0"/>
              <a:t>) ≤ 1.</a:t>
            </a:r>
          </a:p>
          <a:p>
            <a:pPr>
              <a:buNone/>
            </a:pPr>
            <a:r>
              <a:rPr lang="en-US" dirty="0" smtClean="0"/>
              <a:t>Therefore ∑ w’(P</a:t>
            </a:r>
            <a:r>
              <a:rPr lang="en-US" baseline="-25000" dirty="0" smtClean="0"/>
              <a:t>i</a:t>
            </a:r>
            <a:r>
              <a:rPr lang="en-US" dirty="0" smtClean="0"/>
              <a:t>) ≤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676400" y="1828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76400" y="2590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76400" y="3733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295400" y="3124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76600" y="1828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48000" y="2971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57600" y="3733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43800" y="1600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8580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620000" y="3429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858000" y="2971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67600" y="4114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>
            <a:stCxn id="5" idx="4"/>
            <a:endCxn id="6" idx="0"/>
          </p:cNvCxnSpPr>
          <p:nvPr/>
        </p:nvCxnSpPr>
        <p:spPr>
          <a:xfrm rot="5400000">
            <a:off x="1447800" y="2286000"/>
            <a:ext cx="609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6" idx="4"/>
            <a:endCxn id="8" idx="7"/>
          </p:cNvCxnSpPr>
          <p:nvPr/>
        </p:nvCxnSpPr>
        <p:spPr>
          <a:xfrm rot="5400000">
            <a:off x="1387382" y="2781300"/>
            <a:ext cx="403318" cy="327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8" idx="4"/>
            <a:endCxn id="7" idx="1"/>
          </p:cNvCxnSpPr>
          <p:nvPr/>
        </p:nvCxnSpPr>
        <p:spPr>
          <a:xfrm rot="16200000" flipH="1">
            <a:off x="1295400" y="3352800"/>
            <a:ext cx="479518" cy="327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9" idx="4"/>
            <a:endCxn id="10" idx="0"/>
          </p:cNvCxnSpPr>
          <p:nvPr/>
        </p:nvCxnSpPr>
        <p:spPr>
          <a:xfrm rot="5400000">
            <a:off x="2743200" y="2362200"/>
            <a:ext cx="9906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0" idx="4"/>
            <a:endCxn id="11" idx="1"/>
          </p:cNvCxnSpPr>
          <p:nvPr/>
        </p:nvCxnSpPr>
        <p:spPr>
          <a:xfrm rot="16200000" flipH="1">
            <a:off x="3086100" y="3162300"/>
            <a:ext cx="631918" cy="5557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2" idx="4"/>
            <a:endCxn id="13" idx="6"/>
          </p:cNvCxnSpPr>
          <p:nvPr/>
        </p:nvCxnSpPr>
        <p:spPr>
          <a:xfrm rot="5400000">
            <a:off x="7048500" y="1714500"/>
            <a:ext cx="53340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3" idx="4"/>
            <a:endCxn id="15" idx="0"/>
          </p:cNvCxnSpPr>
          <p:nvPr/>
        </p:nvCxnSpPr>
        <p:spPr>
          <a:xfrm rot="5400000">
            <a:off x="6629400" y="2667000"/>
            <a:ext cx="609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5" idx="5"/>
            <a:endCxn id="14" idx="2"/>
          </p:cNvCxnSpPr>
          <p:nvPr/>
        </p:nvCxnSpPr>
        <p:spPr>
          <a:xfrm rot="16200000" flipH="1">
            <a:off x="7102382" y="2987582"/>
            <a:ext cx="403318" cy="631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4" idx="4"/>
            <a:endCxn id="16" idx="7"/>
          </p:cNvCxnSpPr>
          <p:nvPr/>
        </p:nvCxnSpPr>
        <p:spPr>
          <a:xfrm rot="5400000">
            <a:off x="7369082" y="3810000"/>
            <a:ext cx="555718" cy="985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572000" y="2438400"/>
            <a:ext cx="16002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…………………..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24000" y="43434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429000" y="42672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162800" y="4267200"/>
            <a:ext cx="685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</a:t>
            </a:r>
            <a:r>
              <a:rPr lang="en-US" baseline="-25000" dirty="0" err="1" smtClean="0">
                <a:solidFill>
                  <a:schemeClr val="tx1"/>
                </a:solidFill>
              </a:rPr>
              <a:t>Y</a:t>
            </a:r>
            <a:r>
              <a:rPr lang="en-US" baseline="-44000" dirty="0" err="1" smtClean="0">
                <a:solidFill>
                  <a:schemeClr val="tx1"/>
                </a:solidFill>
              </a:rPr>
              <a:t>opt</a:t>
            </a:r>
            <a:endParaRPr lang="en-US" baseline="-4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676400" y="1828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676400" y="2590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76400" y="3733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295400" y="3124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276600" y="1828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48000" y="2971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657600" y="3733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543800" y="1600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858000" y="2209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620000" y="3429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858000" y="2971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467600" y="4114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4" idx="4"/>
            <a:endCxn id="5" idx="0"/>
          </p:cNvCxnSpPr>
          <p:nvPr/>
        </p:nvCxnSpPr>
        <p:spPr>
          <a:xfrm rot="5400000">
            <a:off x="1447800" y="2286000"/>
            <a:ext cx="609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4"/>
            <a:endCxn id="7" idx="7"/>
          </p:cNvCxnSpPr>
          <p:nvPr/>
        </p:nvCxnSpPr>
        <p:spPr>
          <a:xfrm rot="5400000">
            <a:off x="1387382" y="2781300"/>
            <a:ext cx="403318" cy="327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4"/>
            <a:endCxn id="6" idx="1"/>
          </p:cNvCxnSpPr>
          <p:nvPr/>
        </p:nvCxnSpPr>
        <p:spPr>
          <a:xfrm rot="16200000" flipH="1">
            <a:off x="1295400" y="3352800"/>
            <a:ext cx="479518" cy="327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8" idx="4"/>
            <a:endCxn id="9" idx="0"/>
          </p:cNvCxnSpPr>
          <p:nvPr/>
        </p:nvCxnSpPr>
        <p:spPr>
          <a:xfrm rot="5400000">
            <a:off x="2743200" y="2362200"/>
            <a:ext cx="9906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9" idx="4"/>
            <a:endCxn id="10" idx="1"/>
          </p:cNvCxnSpPr>
          <p:nvPr/>
        </p:nvCxnSpPr>
        <p:spPr>
          <a:xfrm rot="16200000" flipH="1">
            <a:off x="3086100" y="3162300"/>
            <a:ext cx="631918" cy="5557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4"/>
            <a:endCxn id="12" idx="6"/>
          </p:cNvCxnSpPr>
          <p:nvPr/>
        </p:nvCxnSpPr>
        <p:spPr>
          <a:xfrm rot="5400000">
            <a:off x="7048500" y="1714500"/>
            <a:ext cx="53340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4"/>
            <a:endCxn id="14" idx="0"/>
          </p:cNvCxnSpPr>
          <p:nvPr/>
        </p:nvCxnSpPr>
        <p:spPr>
          <a:xfrm rot="5400000">
            <a:off x="6629400" y="2667000"/>
            <a:ext cx="609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4" idx="5"/>
            <a:endCxn id="13" idx="2"/>
          </p:cNvCxnSpPr>
          <p:nvPr/>
        </p:nvCxnSpPr>
        <p:spPr>
          <a:xfrm rot="16200000" flipH="1">
            <a:off x="7102382" y="2987582"/>
            <a:ext cx="403318" cy="631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4"/>
            <a:endCxn id="15" idx="7"/>
          </p:cNvCxnSpPr>
          <p:nvPr/>
        </p:nvCxnSpPr>
        <p:spPr>
          <a:xfrm rot="5400000">
            <a:off x="7369082" y="3810000"/>
            <a:ext cx="555718" cy="985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72000" y="2438400"/>
            <a:ext cx="16002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…………………..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0" y="43434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429000" y="42672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162800" y="4267200"/>
            <a:ext cx="685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</a:t>
            </a:r>
            <a:r>
              <a:rPr lang="en-US" baseline="-25000" dirty="0" err="1" smtClean="0">
                <a:solidFill>
                  <a:schemeClr val="tx1"/>
                </a:solidFill>
              </a:rPr>
              <a:t>Y</a:t>
            </a:r>
            <a:r>
              <a:rPr lang="en-US" baseline="-44000" dirty="0" err="1" smtClean="0">
                <a:solidFill>
                  <a:schemeClr val="tx1"/>
                </a:solidFill>
              </a:rPr>
              <a:t>opt</a:t>
            </a:r>
            <a:endParaRPr lang="en-US" baseline="-44000" dirty="0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>
            <a:stCxn id="5" idx="6"/>
            <a:endCxn id="8" idx="3"/>
          </p:cNvCxnSpPr>
          <p:nvPr/>
        </p:nvCxnSpPr>
        <p:spPr>
          <a:xfrm flipV="1">
            <a:off x="1828800" y="1958882"/>
            <a:ext cx="1470118" cy="708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8" idx="6"/>
          </p:cNvCxnSpPr>
          <p:nvPr/>
        </p:nvCxnSpPr>
        <p:spPr>
          <a:xfrm>
            <a:off x="3429000" y="1905000"/>
            <a:ext cx="11430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72000" y="2057400"/>
            <a:ext cx="1371600" cy="7620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12" idx="2"/>
          </p:cNvCxnSpPr>
          <p:nvPr/>
        </p:nvCxnSpPr>
        <p:spPr>
          <a:xfrm>
            <a:off x="6019800" y="2133600"/>
            <a:ext cx="8382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828800" y="5334000"/>
            <a:ext cx="54102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tree H’ spans </a:t>
            </a:r>
            <a:r>
              <a:rPr lang="en-US" dirty="0" err="1" smtClean="0">
                <a:solidFill>
                  <a:schemeClr val="tx1"/>
                </a:solidFill>
              </a:rPr>
              <a:t>k</a:t>
            </a:r>
            <a:r>
              <a:rPr lang="en-US" baseline="-25000" dirty="0" err="1" smtClean="0">
                <a:solidFill>
                  <a:schemeClr val="tx1"/>
                </a:solidFill>
              </a:rPr>
              <a:t>opt</a:t>
            </a:r>
            <a:r>
              <a:rPr lang="en-US" dirty="0" smtClean="0">
                <a:solidFill>
                  <a:schemeClr val="tx1"/>
                </a:solidFill>
              </a:rPr>
              <a:t> vertices of G’.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Therefore, 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</a:t>
            </a:r>
            <a:r>
              <a:rPr lang="en-US" baseline="8000" dirty="0" err="1" smtClean="0"/>
              <a:t>opt</a:t>
            </a:r>
            <a:r>
              <a:rPr lang="en-US" baseline="30000" dirty="0" smtClean="0"/>
              <a:t> </a:t>
            </a:r>
            <a:r>
              <a:rPr lang="en-US" dirty="0" smtClean="0"/>
              <a:t> ) ≤ w’(H’) &lt;  2Y</a:t>
            </a:r>
            <a:r>
              <a:rPr lang="en-US" baseline="-25000" dirty="0" smtClean="0"/>
              <a:t>opt</a:t>
            </a:r>
          </a:p>
          <a:p>
            <a:pPr>
              <a:buNone/>
            </a:pPr>
            <a:r>
              <a:rPr lang="en-US" baseline="-25000" dirty="0" smtClean="0"/>
              <a:t>                         </a:t>
            </a:r>
            <a:r>
              <a:rPr lang="en-US" dirty="0" smtClean="0">
                <a:latin typeface="Lucida Sans Unicode"/>
                <a:cs typeface="Lucida Sans Unicode"/>
              </a:rPr>
              <a:t>⌈</a:t>
            </a:r>
            <a:r>
              <a:rPr lang="en-US" dirty="0" smtClean="0"/>
              <a:t>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kopt</a:t>
            </a:r>
            <a:r>
              <a:rPr lang="en-US" baseline="30000" dirty="0" smtClean="0"/>
              <a:t> </a:t>
            </a:r>
            <a:r>
              <a:rPr lang="en-US" dirty="0" smtClean="0"/>
              <a:t> )</a:t>
            </a:r>
            <a:r>
              <a:rPr lang="en-US" dirty="0" smtClean="0">
                <a:latin typeface="Lucida Sans Unicode"/>
                <a:cs typeface="Lucida Sans Unicode"/>
              </a:rPr>
              <a:t>⌉</a:t>
            </a:r>
            <a:r>
              <a:rPr lang="en-US" dirty="0" smtClean="0"/>
              <a:t> ≤  2Y</a:t>
            </a:r>
            <a:r>
              <a:rPr lang="en-US" baseline="-25000" dirty="0" smtClean="0"/>
              <a:t>opt</a:t>
            </a:r>
            <a:endParaRPr lang="en-US" baseline="-25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62000" y="1295400"/>
          <a:ext cx="5313259" cy="1614488"/>
        </p:xfrm>
        <a:graphic>
          <a:graphicData uri="http://schemas.openxmlformats.org/presentationml/2006/ole">
            <p:oleObj spid="_x0000_s21506" name="Equation" r:id="rId3" imgW="2171520" imgH="660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Theorem 3</a:t>
            </a:r>
            <a:r>
              <a:rPr lang="en-US" dirty="0" smtClean="0"/>
              <a:t>. The approximation factor of the Algorithm 1 is 8.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Proof:</a:t>
            </a:r>
          </a:p>
          <a:p>
            <a:r>
              <a:rPr lang="en-US" dirty="0" smtClean="0"/>
              <a:t>The Algorithm 1 finds tree 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 for the iteration k =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opt</a:t>
            </a:r>
            <a:r>
              <a:rPr lang="en-US" dirty="0" smtClean="0"/>
              <a:t> using 2-approximation algorithm of k-MST [9] on G’.</a:t>
            </a:r>
          </a:p>
          <a:p>
            <a:pPr>
              <a:buNone/>
            </a:pPr>
            <a:r>
              <a:rPr lang="en-US" dirty="0" smtClean="0"/>
              <a:t>   Therefore, 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) ≤ 2 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</a:t>
            </a:r>
            <a:r>
              <a:rPr lang="en-US" baseline="2000" dirty="0" err="1" smtClean="0"/>
              <a:t>opt</a:t>
            </a:r>
            <a:r>
              <a:rPr lang="en-US" baseline="30000" dirty="0" smtClean="0"/>
              <a:t> </a:t>
            </a:r>
            <a:r>
              <a:rPr lang="en-US" dirty="0" smtClean="0"/>
              <a:t> 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there are m edges in 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 </a:t>
            </a:r>
            <a:r>
              <a:rPr lang="en-US" dirty="0" smtClean="0"/>
              <a:t> with weight &gt;</a:t>
            </a:r>
            <a:r>
              <a:rPr lang="en-US" dirty="0" err="1" smtClean="0"/>
              <a:t>vt</a:t>
            </a:r>
            <a:r>
              <a:rPr lang="en-US" dirty="0" smtClean="0"/>
              <a:t>.</a:t>
            </a:r>
          </a:p>
          <a:p>
            <a:r>
              <a:rPr lang="en-US" dirty="0" smtClean="0"/>
              <a:t>After deleting these m edges let C</a:t>
            </a:r>
            <a:r>
              <a:rPr lang="en-US" baseline="-25000" dirty="0" smtClean="0"/>
              <a:t>1</a:t>
            </a:r>
            <a:r>
              <a:rPr lang="en-US" dirty="0" smtClean="0"/>
              <a:t>, C</a:t>
            </a:r>
            <a:r>
              <a:rPr lang="en-US" baseline="-25000" dirty="0" smtClean="0"/>
              <a:t>2</a:t>
            </a:r>
            <a:r>
              <a:rPr lang="en-US" dirty="0" smtClean="0"/>
              <a:t>, …, C</a:t>
            </a:r>
            <a:r>
              <a:rPr lang="en-US" baseline="-25000" dirty="0" smtClean="0"/>
              <a:t>m+1</a:t>
            </a:r>
            <a:r>
              <a:rPr lang="en-US" dirty="0" smtClean="0"/>
              <a:t> be the connected components.</a:t>
            </a:r>
          </a:p>
          <a:p>
            <a:r>
              <a:rPr lang="en-US" dirty="0" smtClean="0"/>
              <a:t>Let 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…, T</a:t>
            </a:r>
            <a:r>
              <a:rPr lang="en-US" baseline="-25000" dirty="0" smtClean="0"/>
              <a:t>m+1</a:t>
            </a:r>
            <a:r>
              <a:rPr lang="en-US" dirty="0" smtClean="0"/>
              <a:t> be the tours computed after doubling the edges and short cutting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Introduction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Coverage is a very important issue in wireless sensor networks(WSNs) and is defined as quality of surveillance of the sensing function in WSNs.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collect complete information from a region, it is necessary the region  is completely covered by the sensor nodes.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dirty="0" err="1" smtClean="0"/>
              <a:t>Barun</a:t>
            </a:r>
            <a:r>
              <a:rPr lang="en-US" dirty="0" smtClean="0"/>
              <a:t> Gorain, IIT Guwahati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of mobile sensors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k</a:t>
            </a:r>
            <a:r>
              <a:rPr lang="en-US" baseline="-48000" dirty="0" err="1" smtClean="0"/>
              <a:t>opt</a:t>
            </a:r>
            <a:r>
              <a:rPr lang="en-US" dirty="0" smtClean="0"/>
              <a:t>= ∑</a:t>
            </a:r>
            <a:r>
              <a:rPr lang="en-US" dirty="0" smtClean="0">
                <a:latin typeface="Lucida Sans Unicode"/>
                <a:cs typeface="Lucida Sans Unicode"/>
              </a:rPr>
              <a:t>⌈</a:t>
            </a:r>
            <a:r>
              <a:rPr lang="en-US" dirty="0" smtClean="0"/>
              <a:t>w(T</a:t>
            </a:r>
            <a:r>
              <a:rPr lang="en-US" baseline="-25000" dirty="0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>
                <a:latin typeface="Lucida Sans Unicode"/>
                <a:cs typeface="Lucida Sans Unicode"/>
              </a:rPr>
              <a:t>⌉</a:t>
            </a:r>
            <a:r>
              <a:rPr lang="en-US" dirty="0" smtClean="0"/>
              <a:t> ≤ 2 ∑w(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/>
              <a:t> +(m+1)</a:t>
            </a:r>
          </a:p>
          <a:p>
            <a:pPr>
              <a:buNone/>
            </a:pPr>
            <a:r>
              <a:rPr lang="en-US" dirty="0" smtClean="0"/>
              <a:t>                                           ≤2 ∑w(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/>
              <a:t> +2m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Also, 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) =∑w(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/>
              <a:t> +m</a:t>
            </a:r>
          </a:p>
          <a:p>
            <a:pPr>
              <a:buNone/>
            </a:pPr>
            <a:r>
              <a:rPr lang="en-US" dirty="0" smtClean="0"/>
              <a:t>Therefore, </a:t>
            </a:r>
            <a:r>
              <a:rPr lang="en-US" dirty="0" err="1" smtClean="0"/>
              <a:t>Ykopt</a:t>
            </a:r>
            <a:r>
              <a:rPr lang="en-US" dirty="0" smtClean="0"/>
              <a:t> ≤2w’(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) ≤4w’(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</a:t>
            </a:r>
            <a:r>
              <a:rPr lang="en-US" baseline="2000" dirty="0" err="1" smtClean="0"/>
              <a:t>opt</a:t>
            </a:r>
            <a:r>
              <a:rPr lang="en-US" baseline="30000" dirty="0" smtClean="0"/>
              <a:t> </a:t>
            </a:r>
            <a:r>
              <a:rPr lang="en-US" dirty="0" smtClean="0"/>
              <a:t>) </a:t>
            </a:r>
          </a:p>
          <a:p>
            <a:pPr>
              <a:buNone/>
            </a:pPr>
            <a:r>
              <a:rPr lang="en-US" dirty="0" smtClean="0"/>
              <a:t> 							 ≤ 8Y</a:t>
            </a:r>
            <a:r>
              <a:rPr lang="en-US" baseline="-25000" dirty="0" smtClean="0"/>
              <a:t>opt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Proof(Cont..)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If m=0, then</a:t>
            </a:r>
          </a:p>
          <a:p>
            <a:pPr>
              <a:buNone/>
            </a:pPr>
            <a:r>
              <a:rPr lang="en-US" dirty="0" smtClean="0"/>
              <a:t> 		</a:t>
            </a:r>
            <a:r>
              <a:rPr lang="en-US" dirty="0" err="1" smtClean="0"/>
              <a:t>Y</a:t>
            </a:r>
            <a:r>
              <a:rPr lang="en-US" baseline="-25000" dirty="0" err="1" smtClean="0"/>
              <a:t>k</a:t>
            </a:r>
            <a:r>
              <a:rPr lang="en-US" baseline="-46000" dirty="0" err="1" smtClean="0"/>
              <a:t>opt</a:t>
            </a:r>
            <a:r>
              <a:rPr lang="en-US" dirty="0" smtClean="0"/>
              <a:t>= </a:t>
            </a:r>
            <a:r>
              <a:rPr lang="en-US" dirty="0" smtClean="0">
                <a:latin typeface="Lucida Sans Unicode"/>
                <a:cs typeface="Lucida Sans Unicode"/>
              </a:rPr>
              <a:t>⌈</a:t>
            </a:r>
            <a:r>
              <a:rPr lang="en-US" dirty="0" smtClean="0"/>
              <a:t>2w’(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k</a:t>
            </a:r>
            <a:r>
              <a:rPr lang="en-US" baseline="-54000" dirty="0" err="1" smtClean="0"/>
              <a:t>opt</a:t>
            </a:r>
            <a:r>
              <a:rPr lang="en-US" baseline="30000" dirty="0" err="1" smtClean="0"/>
              <a:t>G</a:t>
            </a:r>
            <a:r>
              <a:rPr lang="en-US" baseline="30000" dirty="0" smtClean="0"/>
              <a:t>’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>
                <a:latin typeface="Lucida Sans Unicode"/>
                <a:cs typeface="Lucida Sans Unicode"/>
              </a:rPr>
              <a:t>⌉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</a:t>
            </a:r>
          </a:p>
          <a:p>
            <a:pPr>
              <a:buNone/>
            </a:pPr>
            <a:r>
              <a:rPr lang="en-US" dirty="0" smtClean="0"/>
              <a:t>			≤ 4</a:t>
            </a:r>
            <a:r>
              <a:rPr lang="en-US" dirty="0" smtClean="0">
                <a:latin typeface="Lucida Sans Unicode"/>
                <a:cs typeface="Lucida Sans Unicode"/>
              </a:rPr>
              <a:t>⌈ </a:t>
            </a:r>
            <a:r>
              <a:rPr lang="en-US" dirty="0" smtClean="0"/>
              <a:t>w’(</a:t>
            </a:r>
            <a:r>
              <a:rPr lang="en-US" dirty="0" err="1" smtClean="0"/>
              <a:t>mst</a:t>
            </a:r>
            <a:r>
              <a:rPr lang="en-US" baseline="-25000" dirty="0" err="1" smtClean="0"/>
              <a:t>opt</a:t>
            </a:r>
            <a:r>
              <a:rPr lang="en-US" dirty="0" smtClean="0"/>
              <a:t> </a:t>
            </a:r>
            <a:r>
              <a:rPr lang="en-US" baseline="30000" dirty="0" err="1" smtClean="0"/>
              <a:t>k</a:t>
            </a:r>
            <a:r>
              <a:rPr lang="en-US" baseline="8000" dirty="0" err="1" smtClean="0"/>
              <a:t>opt</a:t>
            </a:r>
            <a:r>
              <a:rPr lang="en-US" baseline="30000" dirty="0" smtClean="0"/>
              <a:t> </a:t>
            </a:r>
            <a:r>
              <a:rPr lang="en-US" dirty="0" smtClean="0"/>
              <a:t> )</a:t>
            </a:r>
            <a:r>
              <a:rPr lang="en-US" dirty="0" smtClean="0">
                <a:latin typeface="Lucida Sans Unicode"/>
                <a:cs typeface="Lucida Sans Unicode"/>
              </a:rPr>
              <a:t> ⌉</a:t>
            </a:r>
          </a:p>
          <a:p>
            <a:pPr>
              <a:buNone/>
            </a:pPr>
            <a:r>
              <a:rPr lang="en-US" dirty="0" smtClean="0"/>
              <a:t>                   ≤ 8Yopt</a:t>
            </a:r>
          </a:p>
          <a:p>
            <a:pPr>
              <a:buNone/>
            </a:pPr>
            <a:r>
              <a:rPr lang="en-US" dirty="0" smtClean="0"/>
              <a:t>Therefore,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l-GR" dirty="0" smtClean="0"/>
              <a:t>λ</a:t>
            </a:r>
            <a:r>
              <a:rPr lang="en-US" dirty="0" smtClean="0"/>
              <a:t>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k</a:t>
            </a:r>
            <a:r>
              <a:rPr lang="en-US" baseline="-48000" dirty="0" err="1" smtClean="0"/>
              <a:t>opt</a:t>
            </a:r>
            <a:r>
              <a:rPr lang="en-US" dirty="0" smtClean="0"/>
              <a:t>+</a:t>
            </a:r>
            <a:r>
              <a:rPr lang="el-GR" dirty="0" smtClean="0"/>
              <a:t>μ</a:t>
            </a:r>
            <a:r>
              <a:rPr lang="en-US" dirty="0" err="1" smtClean="0"/>
              <a:t>Y</a:t>
            </a:r>
            <a:r>
              <a:rPr lang="en-US" baseline="-25000" dirty="0" err="1" smtClean="0"/>
              <a:t>k</a:t>
            </a:r>
            <a:r>
              <a:rPr lang="en-US" baseline="-48000" dirty="0" err="1" smtClean="0"/>
              <a:t>opt</a:t>
            </a:r>
            <a:r>
              <a:rPr lang="en-US" dirty="0" smtClean="0"/>
              <a:t> ≤ </a:t>
            </a:r>
            <a:r>
              <a:rPr lang="el-GR" dirty="0" smtClean="0"/>
              <a:t>λ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 + 8</a:t>
            </a:r>
            <a:r>
              <a:rPr lang="el-GR" dirty="0" smtClean="0"/>
              <a:t> μ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 					              ≤ 8(</a:t>
            </a:r>
            <a:r>
              <a:rPr lang="el-GR" dirty="0" smtClean="0"/>
              <a:t>λ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 + </a:t>
            </a:r>
            <a:r>
              <a:rPr lang="el-GR" dirty="0" smtClean="0"/>
              <a:t>μ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Hence, the algorithm is a 8 factor approximation algorithm.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 special case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Definition 5 (</a:t>
            </a:r>
            <a:r>
              <a:rPr lang="en-US" dirty="0" err="1" smtClean="0"/>
              <a:t>SEEGSweep</a:t>
            </a:r>
            <a:r>
              <a:rPr lang="en-US" dirty="0" smtClean="0"/>
              <a:t> Coverage Problem). Let U = {u</a:t>
            </a:r>
            <a:r>
              <a:rPr lang="en-US" baseline="-25000" dirty="0" smtClean="0"/>
              <a:t>1</a:t>
            </a:r>
            <a:r>
              <a:rPr lang="en-US" dirty="0" smtClean="0"/>
              <a:t>, u</a:t>
            </a:r>
            <a:r>
              <a:rPr lang="en-US" baseline="-25000" dirty="0" smtClean="0"/>
              <a:t>2</a:t>
            </a:r>
            <a:r>
              <a:rPr lang="en-US" dirty="0" smtClean="0"/>
              <a:t>, · · · , u</a:t>
            </a:r>
            <a:r>
              <a:rPr lang="en-US" baseline="-25000" dirty="0" smtClean="0"/>
              <a:t>n</a:t>
            </a:r>
            <a:r>
              <a:rPr lang="en-US" dirty="0" smtClean="0"/>
              <a:t>} be a set of </a:t>
            </a:r>
            <a:r>
              <a:rPr lang="en-US" dirty="0" err="1" smtClean="0"/>
              <a:t>PoIs</a:t>
            </a:r>
            <a:r>
              <a:rPr lang="en-US" dirty="0" smtClean="0"/>
              <a:t>, S = {s</a:t>
            </a:r>
            <a:r>
              <a:rPr lang="en-US" baseline="-25000" dirty="0" smtClean="0"/>
              <a:t>1</a:t>
            </a:r>
            <a:r>
              <a:rPr lang="en-US" dirty="0" smtClean="0"/>
              <a:t>, s</a:t>
            </a:r>
            <a:r>
              <a:rPr lang="en-US" baseline="-25000" dirty="0" smtClean="0"/>
              <a:t>2</a:t>
            </a:r>
            <a:r>
              <a:rPr lang="en-US" dirty="0" smtClean="0"/>
              <a:t>, · · · , s</a:t>
            </a:r>
            <a:r>
              <a:rPr lang="en-US" baseline="-25000" dirty="0" smtClean="0"/>
              <a:t>p</a:t>
            </a:r>
            <a:r>
              <a:rPr lang="en-US" dirty="0" smtClean="0"/>
              <a:t>} be a set of static sensors and M = {m</a:t>
            </a:r>
            <a:r>
              <a:rPr lang="en-US" baseline="-25000" dirty="0" smtClean="0"/>
              <a:t>1</a:t>
            </a:r>
            <a:r>
              <a:rPr lang="en-US" dirty="0" smtClean="0"/>
              <a:t>,m</a:t>
            </a:r>
            <a:r>
              <a:rPr lang="en-US" baseline="-25000" dirty="0" smtClean="0"/>
              <a:t>2</a:t>
            </a:r>
            <a:r>
              <a:rPr lang="en-US" dirty="0" smtClean="0"/>
              <a:t>, · · · ,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} be a set of mobile sensors. Let v be the uniform speed of the mobile sensors and  </a:t>
            </a:r>
            <a:r>
              <a:rPr lang="el-GR" dirty="0" smtClean="0"/>
              <a:t>λ</a:t>
            </a:r>
            <a:r>
              <a:rPr lang="en-US" dirty="0" smtClean="0"/>
              <a:t> and μ be the energy consumption in every unit of time for a static sensor and mobile sensor, respectively. Find X and Y , such that</a:t>
            </a:r>
          </a:p>
          <a:p>
            <a:r>
              <a:rPr lang="en-US" dirty="0" smtClean="0"/>
              <a:t>1. X static sensors and Y mobile sensors guarantee t-</a:t>
            </a:r>
            <a:r>
              <a:rPr lang="en-US" dirty="0" err="1" smtClean="0"/>
              <a:t>GSweep</a:t>
            </a:r>
            <a:r>
              <a:rPr lang="en-US" dirty="0" smtClean="0"/>
              <a:t> coverage of all the </a:t>
            </a:r>
            <a:r>
              <a:rPr lang="en-US" dirty="0" err="1" smtClean="0"/>
              <a:t>PoIs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The mobile sensors visit the same set of </a:t>
            </a:r>
            <a:r>
              <a:rPr lang="en-US" dirty="0" err="1" smtClean="0"/>
              <a:t>PoIs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l-GR" dirty="0" smtClean="0"/>
              <a:t>λ </a:t>
            </a:r>
            <a:r>
              <a:rPr lang="en-US" dirty="0" smtClean="0"/>
              <a:t>X + </a:t>
            </a:r>
            <a:r>
              <a:rPr lang="en-US" dirty="0" err="1" smtClean="0"/>
              <a:t>μY</a:t>
            </a:r>
            <a:r>
              <a:rPr lang="en-US" dirty="0" smtClean="0"/>
              <a:t> is minimum.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This special case of </a:t>
            </a:r>
            <a:r>
              <a:rPr lang="en-US" dirty="0" err="1" smtClean="0">
                <a:solidFill>
                  <a:srgbClr val="0070C0"/>
                </a:solidFill>
              </a:rPr>
              <a:t>EEGSweep</a:t>
            </a:r>
            <a:r>
              <a:rPr lang="en-US" dirty="0" smtClean="0">
                <a:solidFill>
                  <a:srgbClr val="0070C0"/>
                </a:solidFill>
              </a:rPr>
              <a:t> coverage problem is also NP-hard and cannot be approximated within a factor of 2 unless P=NP.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Algorithm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81200"/>
            <a:ext cx="82200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Algorithm 2 is a 2 factor approximation algorithm.</a:t>
            </a:r>
          </a:p>
          <a:p>
            <a:pPr>
              <a:buNone/>
            </a:pPr>
            <a:r>
              <a:rPr lang="en-US" dirty="0" smtClean="0"/>
              <a:t>Proof: </a:t>
            </a:r>
          </a:p>
          <a:p>
            <a:pPr>
              <a:buNone/>
            </a:pPr>
            <a:r>
              <a:rPr lang="en-US" dirty="0" smtClean="0"/>
              <a:t>Let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 and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 be the number of static and mobile sensors in the optimal solution.</a:t>
            </a:r>
          </a:p>
          <a:p>
            <a:pPr>
              <a:buNone/>
            </a:pPr>
            <a:r>
              <a:rPr lang="en-US" dirty="0" smtClean="0"/>
              <a:t>Then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 mobile sensors visits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opt</a:t>
            </a:r>
            <a:r>
              <a:rPr lang="en-US" dirty="0" smtClean="0"/>
              <a:t>=n-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 vertices of the graph.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tsp</a:t>
            </a:r>
            <a:r>
              <a:rPr lang="en-US" baseline="30000" dirty="0" err="1" smtClean="0"/>
              <a:t>kopt</a:t>
            </a:r>
            <a:r>
              <a:rPr lang="en-US" baseline="-25000" dirty="0" err="1" smtClean="0"/>
              <a:t>opt</a:t>
            </a:r>
            <a:r>
              <a:rPr lang="en-US" baseline="-25000" dirty="0" smtClean="0"/>
              <a:t> </a:t>
            </a:r>
            <a:r>
              <a:rPr lang="en-US" dirty="0" smtClean="0"/>
              <a:t> be the minimum tsp tour covering </a:t>
            </a:r>
            <a:r>
              <a:rPr lang="en-US" dirty="0" err="1" smtClean="0"/>
              <a:t>kopt</a:t>
            </a:r>
            <a:r>
              <a:rPr lang="en-US" dirty="0" smtClean="0"/>
              <a:t> vertices.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TSPG</a:t>
            </a:r>
            <a:r>
              <a:rPr lang="en-US" baseline="-25000" dirty="0" err="1" smtClean="0"/>
              <a:t>kopt</a:t>
            </a:r>
            <a:r>
              <a:rPr lang="en-US" baseline="-25000" dirty="0" smtClean="0"/>
              <a:t> </a:t>
            </a:r>
            <a:r>
              <a:rPr lang="en-US" dirty="0" smtClean="0"/>
              <a:t> be the tsp tour computed by 2 factor approximation algorithm.</a:t>
            </a:r>
          </a:p>
          <a:p>
            <a:pPr>
              <a:buNone/>
            </a:pPr>
            <a:r>
              <a:rPr lang="en-US" dirty="0" smtClean="0"/>
              <a:t> Then, w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dirty="0" err="1" smtClean="0"/>
              <a:t>TSPG</a:t>
            </a:r>
            <a:r>
              <a:rPr lang="en-US" baseline="-25000" dirty="0" err="1" smtClean="0"/>
              <a:t>kopt</a:t>
            </a:r>
            <a:r>
              <a:rPr lang="en-US" baseline="-25000" dirty="0" smtClean="0"/>
              <a:t> </a:t>
            </a:r>
            <a:r>
              <a:rPr lang="en-US" dirty="0" smtClean="0"/>
              <a:t>)≤ 2w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dirty="0" err="1" smtClean="0"/>
              <a:t>tsp</a:t>
            </a:r>
            <a:r>
              <a:rPr lang="en-US" baseline="30000" dirty="0" err="1" smtClean="0"/>
              <a:t>kopt</a:t>
            </a:r>
            <a:r>
              <a:rPr lang="en-US" baseline="-25000" dirty="0" err="1" smtClean="0"/>
              <a:t>opt</a:t>
            </a:r>
            <a:r>
              <a:rPr lang="en-US" baseline="-25000" dirty="0" smtClean="0"/>
              <a:t> 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baseline="-25000" dirty="0" smtClean="0"/>
          </a:p>
          <a:p>
            <a:pPr>
              <a:buNone/>
            </a:pPr>
            <a:r>
              <a:rPr lang="en-US" baseline="-25000" dirty="0" smtClean="0"/>
              <a:t> </a:t>
            </a:r>
            <a:r>
              <a:rPr lang="en-US" dirty="0" smtClean="0"/>
              <a:t> Since all mobile sensors visited all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opt</a:t>
            </a:r>
            <a:r>
              <a:rPr lang="en-US" dirty="0" smtClean="0"/>
              <a:t> vertices,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 ≥w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dirty="0" err="1" smtClean="0"/>
              <a:t>tsp</a:t>
            </a:r>
            <a:r>
              <a:rPr lang="en-US" baseline="30000" dirty="0" err="1" smtClean="0"/>
              <a:t>kopt</a:t>
            </a:r>
            <a:r>
              <a:rPr lang="en-US" baseline="-25000" dirty="0" err="1" smtClean="0"/>
              <a:t>opt</a:t>
            </a:r>
            <a:r>
              <a:rPr lang="en-US" baseline="-25000" dirty="0" smtClean="0"/>
              <a:t> 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Number of  mobile sensors calculated by our algorithm, Y ≤ w(</a:t>
            </a:r>
            <a:r>
              <a:rPr lang="en-US" dirty="0" err="1" smtClean="0"/>
              <a:t>TSPG</a:t>
            </a:r>
            <a:r>
              <a:rPr lang="en-US" baseline="-25000" dirty="0" err="1" smtClean="0"/>
              <a:t>kopt</a:t>
            </a:r>
            <a:r>
              <a:rPr lang="en-US" baseline="-25000" dirty="0" smtClean="0"/>
              <a:t> 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≤2 w(</a:t>
            </a:r>
            <a:r>
              <a:rPr lang="en-US" dirty="0" err="1" smtClean="0"/>
              <a:t>tsp</a:t>
            </a:r>
            <a:r>
              <a:rPr lang="en-US" baseline="30000" dirty="0" err="1" smtClean="0"/>
              <a:t>kopt</a:t>
            </a:r>
            <a:r>
              <a:rPr lang="en-US" baseline="-25000" dirty="0" err="1" smtClean="0"/>
              <a:t>opt</a:t>
            </a:r>
            <a:r>
              <a:rPr lang="en-US" baseline="-25000" dirty="0" smtClean="0"/>
              <a:t> </a:t>
            </a:r>
            <a:r>
              <a:rPr lang="en-US" dirty="0" smtClean="0"/>
              <a:t>)/</a:t>
            </a:r>
            <a:r>
              <a:rPr lang="en-US" dirty="0" err="1" smtClean="0"/>
              <a:t>vt</a:t>
            </a:r>
            <a:r>
              <a:rPr lang="en-US" dirty="0" smtClean="0"/>
              <a:t> ≤ 2Y</a:t>
            </a:r>
            <a:r>
              <a:rPr lang="en-US" baseline="-25000" dirty="0" smtClean="0"/>
              <a:t>opt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Therefore, total energy consumption</a:t>
            </a:r>
          </a:p>
          <a:p>
            <a:pPr>
              <a:buNone/>
            </a:pPr>
            <a:r>
              <a:rPr lang="el-GR" dirty="0" smtClean="0"/>
              <a:t>λ</a:t>
            </a:r>
            <a:r>
              <a:rPr lang="en-US" dirty="0" err="1" smtClean="0"/>
              <a:t>X</a:t>
            </a:r>
            <a:r>
              <a:rPr lang="en-US" baseline="-25000" dirty="0" err="1" smtClean="0"/>
              <a:t>k</a:t>
            </a:r>
            <a:r>
              <a:rPr lang="en-US" baseline="-40000" dirty="0" err="1" smtClean="0"/>
              <a:t>opt</a:t>
            </a:r>
            <a:r>
              <a:rPr lang="en-US" dirty="0" smtClean="0"/>
              <a:t> +</a:t>
            </a:r>
            <a:r>
              <a:rPr lang="el-GR" dirty="0" smtClean="0"/>
              <a:t>μ</a:t>
            </a:r>
            <a:r>
              <a:rPr lang="en-US" dirty="0" err="1" smtClean="0"/>
              <a:t>Y</a:t>
            </a:r>
            <a:r>
              <a:rPr lang="en-US" baseline="-25000" dirty="0" err="1" smtClean="0"/>
              <a:t>k</a:t>
            </a:r>
            <a:r>
              <a:rPr lang="en-US" baseline="-40000" dirty="0" err="1" smtClean="0"/>
              <a:t>opt</a:t>
            </a:r>
            <a:r>
              <a:rPr lang="en-US" dirty="0" smtClean="0"/>
              <a:t> ≤ </a:t>
            </a:r>
            <a:r>
              <a:rPr lang="el-GR" dirty="0" smtClean="0"/>
              <a:t>λ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+ 2</a:t>
            </a:r>
            <a:r>
              <a:rPr lang="el-GR" dirty="0" smtClean="0"/>
              <a:t>μ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 ≤ 2(</a:t>
            </a:r>
            <a:r>
              <a:rPr lang="el-GR" dirty="0" smtClean="0"/>
              <a:t>λ</a:t>
            </a:r>
            <a:r>
              <a:rPr lang="en-US" dirty="0" err="1" smtClean="0"/>
              <a:t>X</a:t>
            </a:r>
            <a:r>
              <a:rPr lang="en-US" baseline="-25000" dirty="0" err="1" smtClean="0"/>
              <a:t>opt</a:t>
            </a:r>
            <a:r>
              <a:rPr lang="en-US" dirty="0" smtClean="0"/>
              <a:t>+ </a:t>
            </a:r>
            <a:r>
              <a:rPr lang="el-GR" dirty="0" smtClean="0"/>
              <a:t>μ</a:t>
            </a:r>
            <a:r>
              <a:rPr lang="en-US" dirty="0" err="1" smtClean="0"/>
              <a:t>Y</a:t>
            </a:r>
            <a:r>
              <a:rPr lang="en-US" baseline="-25000" dirty="0" err="1" smtClean="0"/>
              <a:t>opt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Therefore, the algorithm is a 2 factor approximation algorithm.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Conclusion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this paper we have proposed an energy efficient sweep coverage problem.</a:t>
            </a:r>
          </a:p>
          <a:p>
            <a:r>
              <a:rPr lang="en-US" dirty="0" smtClean="0"/>
              <a:t>We have proposed an 8-approximation algorithm to solve the problem. </a:t>
            </a:r>
          </a:p>
          <a:p>
            <a:r>
              <a:rPr lang="en-US" dirty="0" smtClean="0"/>
              <a:t>Another solution for a special case of this problem is proposed, which achieves the best possible approximation factor 2. </a:t>
            </a:r>
          </a:p>
          <a:p>
            <a:r>
              <a:rPr lang="en-US" dirty="0" smtClean="0"/>
              <a:t>The sweep coverage in presence of obstacles might be a interesting problem to investigate in future.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0" y="2971800"/>
            <a:ext cx="33528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THANK YOU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Point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2438400"/>
            <a:ext cx="3810000" cy="2895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57400" y="2209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895600" y="2362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09800" y="3657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343400" y="2362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657600" y="3657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029200" y="3124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57600" y="2971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67000" y="4114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43400" y="4038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002281" y="29260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840481" y="32308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971800" y="38404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54681" y="42976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31081" y="30784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73881" y="4038600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59681" y="46786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Barun Gorain, IIT Guwahati</a:t>
            </a: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69281" y="3764281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Area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0800" y="2438400"/>
            <a:ext cx="3810000" cy="2895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286000" y="2209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24200" y="2362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38400" y="3657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572000" y="2362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86200" y="3657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257800" y="3124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86200" y="2971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895600" y="4114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572000" y="4038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257800" y="22860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24400" y="3276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486400" y="39624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410200" y="42672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33800" y="43434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962400" y="20574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52800" y="3352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362200" y="28956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362200" y="44958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648200" y="4724400"/>
            <a:ext cx="1219200" cy="121920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Barun Gorain, IIT Guwahati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Barrier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Barun Gorain, IIT Guwahati</a:t>
            </a:r>
            <a:endParaRPr lang="en-US"/>
          </a:p>
        </p:txBody>
      </p:sp>
      <p:graphicFrame>
        <p:nvGraphicFramePr>
          <p:cNvPr id="19" name="Object 9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857224" y="1562792"/>
          <a:ext cx="7358114" cy="4971318"/>
        </p:xfrm>
        <a:graphic>
          <a:graphicData uri="http://schemas.openxmlformats.org/presentationml/2006/ole">
            <p:oleObj spid="_x0000_s1026" name="Bitmap Image" r:id="rId3" imgW="3308520" imgH="2235315" progId="PBrush">
              <p:embed/>
            </p:oleObj>
          </a:graphicData>
        </a:graphic>
      </p:graphicFrame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787918" y="3936383"/>
            <a:ext cx="1006475" cy="466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altLang="ko-KR" sz="2400" b="1" dirty="0">
                <a:latin typeface="Calibri" pitchFamily="34" charset="0"/>
              </a:rPr>
              <a:t>USA</a:t>
            </a:r>
          </a:p>
        </p:txBody>
      </p:sp>
      <p:sp>
        <p:nvSpPr>
          <p:cNvPr id="21" name="Freeform 70"/>
          <p:cNvSpPr>
            <a:spLocks/>
          </p:cNvSpPr>
          <p:nvPr/>
        </p:nvSpPr>
        <p:spPr bwMode="auto">
          <a:xfrm>
            <a:off x="2079640" y="3931620"/>
            <a:ext cx="4635500" cy="2335213"/>
          </a:xfrm>
          <a:custGeom>
            <a:avLst/>
            <a:gdLst>
              <a:gd name="T0" fmla="*/ 0 w 2920"/>
              <a:gd name="T1" fmla="*/ 0 h 1471"/>
              <a:gd name="T2" fmla="*/ 877014479 w 2920"/>
              <a:gd name="T3" fmla="*/ 80645015 h 1471"/>
              <a:gd name="T4" fmla="*/ 856853235 w 2920"/>
              <a:gd name="T5" fmla="*/ 181451278 h 1471"/>
              <a:gd name="T6" fmla="*/ 2137092579 w 2920"/>
              <a:gd name="T7" fmla="*/ 917337164 h 1471"/>
              <a:gd name="T8" fmla="*/ 2147483647 w 2920"/>
              <a:gd name="T9" fmla="*/ 1058465897 h 1471"/>
              <a:gd name="T10" fmla="*/ 2147483647 w 2920"/>
              <a:gd name="T11" fmla="*/ 887095292 h 1471"/>
              <a:gd name="T12" fmla="*/ 2147483647 w 2920"/>
              <a:gd name="T13" fmla="*/ 957659659 h 1471"/>
              <a:gd name="T14" fmla="*/ 2147483647 w 2920"/>
              <a:gd name="T15" fmla="*/ 1048385273 h 1471"/>
              <a:gd name="T16" fmla="*/ 2147483647 w 2920"/>
              <a:gd name="T17" fmla="*/ 1542335840 h 1471"/>
              <a:gd name="T18" fmla="*/ 2147483647 w 2920"/>
              <a:gd name="T19" fmla="*/ 1935480566 h 1471"/>
              <a:gd name="T20" fmla="*/ 2147483647 w 2920"/>
              <a:gd name="T21" fmla="*/ 2056448051 h 1471"/>
              <a:gd name="T22" fmla="*/ 2147483647 w 2920"/>
              <a:gd name="T23" fmla="*/ 2147483647 h 1471"/>
              <a:gd name="T24" fmla="*/ 2147483647 w 2920"/>
              <a:gd name="T25" fmla="*/ 2147483647 h 1471"/>
              <a:gd name="T26" fmla="*/ 2147483647 w 2920"/>
              <a:gd name="T27" fmla="*/ 2147483647 h 1471"/>
              <a:gd name="T28" fmla="*/ 2147483647 w 2920"/>
              <a:gd name="T29" fmla="*/ 2106851171 h 1471"/>
              <a:gd name="T30" fmla="*/ 2147483647 w 2920"/>
              <a:gd name="T31" fmla="*/ 1975803061 h 1471"/>
              <a:gd name="T32" fmla="*/ 2147483647 w 2920"/>
              <a:gd name="T33" fmla="*/ 1905238694 h 1471"/>
              <a:gd name="T34" fmla="*/ 2147483647 w 2920"/>
              <a:gd name="T35" fmla="*/ 1965722437 h 1471"/>
              <a:gd name="T36" fmla="*/ 2147483647 w 2920"/>
              <a:gd name="T37" fmla="*/ 1955641813 h 1471"/>
              <a:gd name="T38" fmla="*/ 2147483647 w 2920"/>
              <a:gd name="T39" fmla="*/ 2096770547 h 1471"/>
              <a:gd name="T40" fmla="*/ 2147483647 w 2920"/>
              <a:gd name="T41" fmla="*/ 2147483647 h 1471"/>
              <a:gd name="T42" fmla="*/ 2147483647 w 2920"/>
              <a:gd name="T43" fmla="*/ 2147483647 h 1471"/>
              <a:gd name="T44" fmla="*/ 2147483647 w 2920"/>
              <a:gd name="T45" fmla="*/ 2147483647 h 1471"/>
              <a:gd name="T46" fmla="*/ 2147483647 w 2920"/>
              <a:gd name="T47" fmla="*/ 2147483647 h 1471"/>
              <a:gd name="T48" fmla="*/ 2147483647 w 2920"/>
              <a:gd name="T49" fmla="*/ 2147483647 h 1471"/>
              <a:gd name="T50" fmla="*/ 2147483647 w 2920"/>
              <a:gd name="T51" fmla="*/ 2147483647 h 1471"/>
              <a:gd name="T52" fmla="*/ 2147483647 w 2920"/>
              <a:gd name="T53" fmla="*/ 2147483647 h 1471"/>
              <a:gd name="T54" fmla="*/ 2147483647 w 2920"/>
              <a:gd name="T55" fmla="*/ 2147483647 h 1471"/>
              <a:gd name="T56" fmla="*/ 2147483647 w 2920"/>
              <a:gd name="T57" fmla="*/ 2147483647 h 1471"/>
              <a:gd name="T58" fmla="*/ 2147483647 w 2920"/>
              <a:gd name="T59" fmla="*/ 2147483647 h 1471"/>
              <a:gd name="T60" fmla="*/ 2147483647 w 2920"/>
              <a:gd name="T61" fmla="*/ 2147483647 h 1471"/>
              <a:gd name="T62" fmla="*/ 2147483647 w 2920"/>
              <a:gd name="T63" fmla="*/ 2147483647 h 1471"/>
              <a:gd name="T64" fmla="*/ 2147483647 w 2920"/>
              <a:gd name="T65" fmla="*/ 2147483647 h 1471"/>
              <a:gd name="T66" fmla="*/ 2147483647 w 2920"/>
              <a:gd name="T67" fmla="*/ 2147483647 h 1471"/>
              <a:gd name="T68" fmla="*/ 2147483647 w 2920"/>
              <a:gd name="T69" fmla="*/ 2147483647 h 1471"/>
              <a:gd name="T70" fmla="*/ 2147483647 w 2920"/>
              <a:gd name="T71" fmla="*/ 2147483647 h 147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920"/>
              <a:gd name="T109" fmla="*/ 0 h 1471"/>
              <a:gd name="T110" fmla="*/ 2920 w 2920"/>
              <a:gd name="T111" fmla="*/ 1471 h 1471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920" h="1471">
                <a:moveTo>
                  <a:pt x="0" y="0"/>
                </a:moveTo>
                <a:cubicBezTo>
                  <a:pt x="145" y="10"/>
                  <a:pt x="291" y="20"/>
                  <a:pt x="348" y="32"/>
                </a:cubicBezTo>
                <a:cubicBezTo>
                  <a:pt x="405" y="44"/>
                  <a:pt x="257" y="17"/>
                  <a:pt x="340" y="72"/>
                </a:cubicBezTo>
                <a:cubicBezTo>
                  <a:pt x="423" y="127"/>
                  <a:pt x="694" y="306"/>
                  <a:pt x="848" y="364"/>
                </a:cubicBezTo>
                <a:cubicBezTo>
                  <a:pt x="1002" y="422"/>
                  <a:pt x="1192" y="422"/>
                  <a:pt x="1264" y="420"/>
                </a:cubicBezTo>
                <a:cubicBezTo>
                  <a:pt x="1336" y="418"/>
                  <a:pt x="1229" y="359"/>
                  <a:pt x="1280" y="352"/>
                </a:cubicBezTo>
                <a:cubicBezTo>
                  <a:pt x="1331" y="345"/>
                  <a:pt x="1526" y="369"/>
                  <a:pt x="1572" y="380"/>
                </a:cubicBezTo>
                <a:cubicBezTo>
                  <a:pt x="1618" y="391"/>
                  <a:pt x="1525" y="377"/>
                  <a:pt x="1556" y="416"/>
                </a:cubicBezTo>
                <a:cubicBezTo>
                  <a:pt x="1587" y="455"/>
                  <a:pt x="1721" y="554"/>
                  <a:pt x="1760" y="612"/>
                </a:cubicBezTo>
                <a:cubicBezTo>
                  <a:pt x="1799" y="670"/>
                  <a:pt x="1777" y="734"/>
                  <a:pt x="1792" y="768"/>
                </a:cubicBezTo>
                <a:cubicBezTo>
                  <a:pt x="1807" y="802"/>
                  <a:pt x="1827" y="800"/>
                  <a:pt x="1848" y="816"/>
                </a:cubicBezTo>
                <a:cubicBezTo>
                  <a:pt x="1869" y="832"/>
                  <a:pt x="1893" y="851"/>
                  <a:pt x="1916" y="864"/>
                </a:cubicBezTo>
                <a:cubicBezTo>
                  <a:pt x="1939" y="877"/>
                  <a:pt x="1971" y="892"/>
                  <a:pt x="1988" y="896"/>
                </a:cubicBezTo>
                <a:cubicBezTo>
                  <a:pt x="2005" y="900"/>
                  <a:pt x="2009" y="898"/>
                  <a:pt x="2020" y="888"/>
                </a:cubicBezTo>
                <a:cubicBezTo>
                  <a:pt x="2031" y="878"/>
                  <a:pt x="2047" y="853"/>
                  <a:pt x="2056" y="836"/>
                </a:cubicBezTo>
                <a:cubicBezTo>
                  <a:pt x="2065" y="819"/>
                  <a:pt x="2063" y="797"/>
                  <a:pt x="2076" y="784"/>
                </a:cubicBezTo>
                <a:cubicBezTo>
                  <a:pt x="2089" y="771"/>
                  <a:pt x="2109" y="757"/>
                  <a:pt x="2132" y="756"/>
                </a:cubicBezTo>
                <a:cubicBezTo>
                  <a:pt x="2155" y="755"/>
                  <a:pt x="2189" y="777"/>
                  <a:pt x="2212" y="780"/>
                </a:cubicBezTo>
                <a:cubicBezTo>
                  <a:pt x="2235" y="783"/>
                  <a:pt x="2251" y="767"/>
                  <a:pt x="2268" y="776"/>
                </a:cubicBezTo>
                <a:cubicBezTo>
                  <a:pt x="2285" y="785"/>
                  <a:pt x="2294" y="815"/>
                  <a:pt x="2312" y="832"/>
                </a:cubicBezTo>
                <a:cubicBezTo>
                  <a:pt x="2330" y="849"/>
                  <a:pt x="2360" y="853"/>
                  <a:pt x="2376" y="880"/>
                </a:cubicBezTo>
                <a:cubicBezTo>
                  <a:pt x="2392" y="907"/>
                  <a:pt x="2395" y="966"/>
                  <a:pt x="2408" y="996"/>
                </a:cubicBezTo>
                <a:cubicBezTo>
                  <a:pt x="2421" y="1026"/>
                  <a:pt x="2434" y="1033"/>
                  <a:pt x="2452" y="1060"/>
                </a:cubicBezTo>
                <a:cubicBezTo>
                  <a:pt x="2470" y="1087"/>
                  <a:pt x="2498" y="1141"/>
                  <a:pt x="2516" y="1160"/>
                </a:cubicBezTo>
                <a:cubicBezTo>
                  <a:pt x="2534" y="1179"/>
                  <a:pt x="2553" y="1159"/>
                  <a:pt x="2560" y="1176"/>
                </a:cubicBezTo>
                <a:cubicBezTo>
                  <a:pt x="2567" y="1193"/>
                  <a:pt x="2556" y="1243"/>
                  <a:pt x="2560" y="1264"/>
                </a:cubicBezTo>
                <a:cubicBezTo>
                  <a:pt x="2564" y="1285"/>
                  <a:pt x="2576" y="1286"/>
                  <a:pt x="2584" y="1304"/>
                </a:cubicBezTo>
                <a:cubicBezTo>
                  <a:pt x="2592" y="1322"/>
                  <a:pt x="2593" y="1357"/>
                  <a:pt x="2608" y="1372"/>
                </a:cubicBezTo>
                <a:cubicBezTo>
                  <a:pt x="2623" y="1387"/>
                  <a:pt x="2659" y="1388"/>
                  <a:pt x="2672" y="1396"/>
                </a:cubicBezTo>
                <a:cubicBezTo>
                  <a:pt x="2685" y="1404"/>
                  <a:pt x="2681" y="1417"/>
                  <a:pt x="2688" y="1420"/>
                </a:cubicBezTo>
                <a:cubicBezTo>
                  <a:pt x="2695" y="1423"/>
                  <a:pt x="2703" y="1413"/>
                  <a:pt x="2712" y="1416"/>
                </a:cubicBezTo>
                <a:cubicBezTo>
                  <a:pt x="2721" y="1419"/>
                  <a:pt x="2730" y="1432"/>
                  <a:pt x="2744" y="1436"/>
                </a:cubicBezTo>
                <a:cubicBezTo>
                  <a:pt x="2758" y="1440"/>
                  <a:pt x="2780" y="1439"/>
                  <a:pt x="2796" y="1440"/>
                </a:cubicBezTo>
                <a:cubicBezTo>
                  <a:pt x="2812" y="1441"/>
                  <a:pt x="2827" y="1435"/>
                  <a:pt x="2840" y="1440"/>
                </a:cubicBezTo>
                <a:cubicBezTo>
                  <a:pt x="2853" y="1445"/>
                  <a:pt x="2859" y="1465"/>
                  <a:pt x="2872" y="1468"/>
                </a:cubicBezTo>
                <a:cubicBezTo>
                  <a:pt x="2885" y="1471"/>
                  <a:pt x="2913" y="1457"/>
                  <a:pt x="2920" y="1456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Oval 71"/>
          <p:cNvSpPr>
            <a:spLocks noChangeArrowheads="1"/>
          </p:cNvSpPr>
          <p:nvPr/>
        </p:nvSpPr>
        <p:spPr bwMode="auto">
          <a:xfrm>
            <a:off x="2124090" y="3906220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2352690" y="3893520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" name="Oval 73"/>
          <p:cNvSpPr>
            <a:spLocks noChangeArrowheads="1"/>
          </p:cNvSpPr>
          <p:nvPr/>
        </p:nvSpPr>
        <p:spPr bwMode="auto">
          <a:xfrm>
            <a:off x="2581290" y="3931620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5" name="Oval 74"/>
          <p:cNvSpPr>
            <a:spLocks noChangeArrowheads="1"/>
          </p:cNvSpPr>
          <p:nvPr/>
        </p:nvSpPr>
        <p:spPr bwMode="auto">
          <a:xfrm>
            <a:off x="2662253" y="4068145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" name="Oval 75"/>
          <p:cNvSpPr>
            <a:spLocks noChangeArrowheads="1"/>
          </p:cNvSpPr>
          <p:nvPr/>
        </p:nvSpPr>
        <p:spPr bwMode="auto">
          <a:xfrm>
            <a:off x="2817828" y="416180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7" name="Oval 76"/>
          <p:cNvSpPr>
            <a:spLocks noChangeArrowheads="1"/>
          </p:cNvSpPr>
          <p:nvPr/>
        </p:nvSpPr>
        <p:spPr bwMode="auto">
          <a:xfrm>
            <a:off x="3001978" y="421260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8" name="Oval 77"/>
          <p:cNvSpPr>
            <a:spLocks noChangeArrowheads="1"/>
          </p:cNvSpPr>
          <p:nvPr/>
        </p:nvSpPr>
        <p:spPr bwMode="auto">
          <a:xfrm>
            <a:off x="3135328" y="4355483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9" name="Oval 78"/>
          <p:cNvSpPr>
            <a:spLocks noChangeArrowheads="1"/>
          </p:cNvSpPr>
          <p:nvPr/>
        </p:nvSpPr>
        <p:spPr bwMode="auto">
          <a:xfrm>
            <a:off x="3289315" y="4417395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" name="Oval 79"/>
          <p:cNvSpPr>
            <a:spLocks noChangeArrowheads="1"/>
          </p:cNvSpPr>
          <p:nvPr/>
        </p:nvSpPr>
        <p:spPr bwMode="auto">
          <a:xfrm>
            <a:off x="3557603" y="4480895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1" name="Oval 80"/>
          <p:cNvSpPr>
            <a:spLocks noChangeArrowheads="1"/>
          </p:cNvSpPr>
          <p:nvPr/>
        </p:nvSpPr>
        <p:spPr bwMode="auto">
          <a:xfrm>
            <a:off x="3792553" y="451105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" name="Oval 81"/>
          <p:cNvSpPr>
            <a:spLocks noChangeArrowheads="1"/>
          </p:cNvSpPr>
          <p:nvPr/>
        </p:nvSpPr>
        <p:spPr bwMode="auto">
          <a:xfrm>
            <a:off x="3998928" y="4541220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" name="Oval 82"/>
          <p:cNvSpPr>
            <a:spLocks noChangeArrowheads="1"/>
          </p:cNvSpPr>
          <p:nvPr/>
        </p:nvSpPr>
        <p:spPr bwMode="auto">
          <a:xfrm>
            <a:off x="4141803" y="442850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Oval 83"/>
          <p:cNvSpPr>
            <a:spLocks noChangeArrowheads="1"/>
          </p:cNvSpPr>
          <p:nvPr/>
        </p:nvSpPr>
        <p:spPr bwMode="auto">
          <a:xfrm>
            <a:off x="4337065" y="4428508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5" name="Oval 84"/>
          <p:cNvSpPr>
            <a:spLocks noChangeArrowheads="1"/>
          </p:cNvSpPr>
          <p:nvPr/>
        </p:nvSpPr>
        <p:spPr bwMode="auto">
          <a:xfrm>
            <a:off x="4511690" y="4511058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6" name="Oval 85"/>
          <p:cNvSpPr>
            <a:spLocks noChangeArrowheads="1"/>
          </p:cNvSpPr>
          <p:nvPr/>
        </p:nvSpPr>
        <p:spPr bwMode="auto">
          <a:xfrm>
            <a:off x="4625990" y="4665045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7" name="Oval 86"/>
          <p:cNvSpPr>
            <a:spLocks noChangeArrowheads="1"/>
          </p:cNvSpPr>
          <p:nvPr/>
        </p:nvSpPr>
        <p:spPr bwMode="auto">
          <a:xfrm>
            <a:off x="4779978" y="477775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8" name="Oval 87"/>
          <p:cNvSpPr>
            <a:spLocks noChangeArrowheads="1"/>
          </p:cNvSpPr>
          <p:nvPr/>
        </p:nvSpPr>
        <p:spPr bwMode="auto">
          <a:xfrm>
            <a:off x="4860940" y="4982545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9" name="Oval 88"/>
          <p:cNvSpPr>
            <a:spLocks noChangeArrowheads="1"/>
          </p:cNvSpPr>
          <p:nvPr/>
        </p:nvSpPr>
        <p:spPr bwMode="auto">
          <a:xfrm>
            <a:off x="4954603" y="5188920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Oval 89"/>
          <p:cNvSpPr>
            <a:spLocks noChangeArrowheads="1"/>
          </p:cNvSpPr>
          <p:nvPr/>
        </p:nvSpPr>
        <p:spPr bwMode="auto">
          <a:xfrm>
            <a:off x="5149865" y="5269883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1" name="Oval 90"/>
          <p:cNvSpPr>
            <a:spLocks noChangeArrowheads="1"/>
          </p:cNvSpPr>
          <p:nvPr/>
        </p:nvSpPr>
        <p:spPr bwMode="auto">
          <a:xfrm>
            <a:off x="5283215" y="5157170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2" name="Oval 91"/>
          <p:cNvSpPr>
            <a:spLocks noChangeArrowheads="1"/>
          </p:cNvSpPr>
          <p:nvPr/>
        </p:nvSpPr>
        <p:spPr bwMode="auto">
          <a:xfrm>
            <a:off x="5488003" y="5085733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3" name="Oval 92"/>
          <p:cNvSpPr>
            <a:spLocks noChangeArrowheads="1"/>
          </p:cNvSpPr>
          <p:nvPr/>
        </p:nvSpPr>
        <p:spPr bwMode="auto">
          <a:xfrm>
            <a:off x="5662628" y="5136533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4" name="Oval 93"/>
          <p:cNvSpPr>
            <a:spLocks noChangeArrowheads="1"/>
          </p:cNvSpPr>
          <p:nvPr/>
        </p:nvSpPr>
        <p:spPr bwMode="auto">
          <a:xfrm>
            <a:off x="5795978" y="5269883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5" name="Oval 94"/>
          <p:cNvSpPr>
            <a:spLocks noChangeArrowheads="1"/>
          </p:cNvSpPr>
          <p:nvPr/>
        </p:nvSpPr>
        <p:spPr bwMode="auto">
          <a:xfrm>
            <a:off x="5867415" y="5476258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6" name="Oval 95"/>
          <p:cNvSpPr>
            <a:spLocks noChangeArrowheads="1"/>
          </p:cNvSpPr>
          <p:nvPr/>
        </p:nvSpPr>
        <p:spPr bwMode="auto">
          <a:xfrm>
            <a:off x="5980128" y="5650883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7" name="Oval 96"/>
          <p:cNvSpPr>
            <a:spLocks noChangeArrowheads="1"/>
          </p:cNvSpPr>
          <p:nvPr/>
        </p:nvSpPr>
        <p:spPr bwMode="auto">
          <a:xfrm>
            <a:off x="6064265" y="5815983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8" name="Oval 97"/>
          <p:cNvSpPr>
            <a:spLocks noChangeArrowheads="1"/>
          </p:cNvSpPr>
          <p:nvPr/>
        </p:nvSpPr>
        <p:spPr bwMode="auto">
          <a:xfrm>
            <a:off x="6175390" y="6020770"/>
            <a:ext cx="103188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9" name="Oval 98"/>
          <p:cNvSpPr>
            <a:spLocks noChangeArrowheads="1"/>
          </p:cNvSpPr>
          <p:nvPr/>
        </p:nvSpPr>
        <p:spPr bwMode="auto">
          <a:xfrm>
            <a:off x="6351603" y="6144595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0" name="Oval 99"/>
          <p:cNvSpPr>
            <a:spLocks noChangeArrowheads="1"/>
          </p:cNvSpPr>
          <p:nvPr/>
        </p:nvSpPr>
        <p:spPr bwMode="auto">
          <a:xfrm>
            <a:off x="6535753" y="6174758"/>
            <a:ext cx="103187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" name="Rectangle 100"/>
          <p:cNvSpPr>
            <a:spLocks noChangeArrowheads="1"/>
          </p:cNvSpPr>
          <p:nvPr/>
        </p:nvSpPr>
        <p:spPr bwMode="auto">
          <a:xfrm>
            <a:off x="4286248" y="5646116"/>
            <a:ext cx="1263650" cy="4556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altLang="ko-KR" b="1" dirty="0" smtClean="0">
                <a:latin typeface="Calibri" pitchFamily="34" charset="0"/>
              </a:rPr>
              <a:t>MEXICO</a:t>
            </a:r>
            <a:endParaRPr lang="ko-KR" altLang="en-US" b="1" dirty="0">
              <a:latin typeface="Calibri" pitchFamily="34" charset="0"/>
            </a:endParaRPr>
          </a:p>
        </p:txBody>
      </p:sp>
      <p:sp>
        <p:nvSpPr>
          <p:cNvPr id="52" name="Oval 11"/>
          <p:cNvSpPr>
            <a:spLocks noChangeArrowheads="1"/>
          </p:cNvSpPr>
          <p:nvPr/>
        </p:nvSpPr>
        <p:spPr bwMode="auto">
          <a:xfrm>
            <a:off x="3000364" y="4765058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/>
          </a:p>
        </p:txBody>
      </p:sp>
      <p:sp>
        <p:nvSpPr>
          <p:cNvPr id="53" name="Oval 12"/>
          <p:cNvSpPr>
            <a:spLocks noChangeArrowheads="1"/>
          </p:cNvSpPr>
          <p:nvPr/>
        </p:nvSpPr>
        <p:spPr bwMode="auto">
          <a:xfrm>
            <a:off x="3609964" y="4841258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/>
          </a:p>
        </p:txBody>
      </p:sp>
      <p:sp>
        <p:nvSpPr>
          <p:cNvPr id="54" name="Oval 15"/>
          <p:cNvSpPr>
            <a:spLocks noChangeArrowheads="1"/>
          </p:cNvSpPr>
          <p:nvPr/>
        </p:nvSpPr>
        <p:spPr bwMode="auto">
          <a:xfrm>
            <a:off x="4219564" y="4917458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/>
          </a:p>
        </p:txBody>
      </p:sp>
      <p:sp>
        <p:nvSpPr>
          <p:cNvPr id="55" name="Oval 16"/>
          <p:cNvSpPr>
            <a:spLocks noChangeArrowheads="1"/>
          </p:cNvSpPr>
          <p:nvPr/>
        </p:nvSpPr>
        <p:spPr bwMode="auto">
          <a:xfrm>
            <a:off x="4643438" y="5288926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/>
          </a:p>
        </p:txBody>
      </p:sp>
      <p:sp>
        <p:nvSpPr>
          <p:cNvPr id="56" name="Oval 17"/>
          <p:cNvSpPr>
            <a:spLocks noChangeArrowheads="1"/>
          </p:cNvSpPr>
          <p:nvPr/>
        </p:nvSpPr>
        <p:spPr bwMode="auto">
          <a:xfrm>
            <a:off x="5667364" y="6060458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0.00417 -0.12778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640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0.02917 -0.12778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-64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2916 -0.11666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" y="-5800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0.00417 -0.12778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640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555 L 0.02083 -0.12778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Sweep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coverage problem a continuous monitoring of the target field is required by the sensor nodes whereas in </a:t>
            </a:r>
            <a:r>
              <a:rPr lang="en-US" dirty="0" smtClean="0">
                <a:solidFill>
                  <a:srgbClr val="0070C0"/>
                </a:solidFill>
              </a:rPr>
              <a:t>sweep coverage</a:t>
            </a:r>
            <a:r>
              <a:rPr lang="en-US" dirty="0" smtClean="0"/>
              <a:t>, periodic monitoring is sufficient.</a:t>
            </a:r>
          </a:p>
          <a:p>
            <a:endParaRPr lang="en-US" dirty="0" smtClean="0"/>
          </a:p>
          <a:p>
            <a:r>
              <a:rPr lang="en-US" dirty="0" smtClean="0"/>
              <a:t>Small number of mobile sensor nodes can guarantee </a:t>
            </a:r>
            <a:r>
              <a:rPr lang="en-US" dirty="0" smtClean="0">
                <a:solidFill>
                  <a:srgbClr val="0070C0"/>
                </a:solidFill>
              </a:rPr>
              <a:t>sweep coverage </a:t>
            </a:r>
            <a:r>
              <a:rPr lang="en-US" dirty="0" smtClean="0"/>
              <a:t>with a given time period.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Barun Gorain, IIT Guwahati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257800" y="16764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810000" y="32766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91000" y="51816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34200" y="16002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315200" y="25146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543800" y="37338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0800" y="51054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Box 27"/>
          <p:cNvSpPr txBox="1">
            <a:spLocks noChangeArrowheads="1"/>
          </p:cNvSpPr>
          <p:nvPr/>
        </p:nvSpPr>
        <p:spPr bwMode="auto">
          <a:xfrm>
            <a:off x="5791200" y="1752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3" name="TextBox 28"/>
          <p:cNvSpPr txBox="1">
            <a:spLocks noChangeArrowheads="1"/>
          </p:cNvSpPr>
          <p:nvPr/>
        </p:nvSpPr>
        <p:spPr bwMode="auto">
          <a:xfrm>
            <a:off x="4114800" y="4064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4" name="TextBox 29"/>
          <p:cNvSpPr txBox="1">
            <a:spLocks noChangeArrowheads="1"/>
          </p:cNvSpPr>
          <p:nvPr/>
        </p:nvSpPr>
        <p:spPr bwMode="auto">
          <a:xfrm>
            <a:off x="4572000" y="5334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5" name="TextBox 30"/>
          <p:cNvSpPr txBox="1">
            <a:spLocks noChangeArrowheads="1"/>
          </p:cNvSpPr>
          <p:nvPr/>
        </p:nvSpPr>
        <p:spPr bwMode="auto">
          <a:xfrm>
            <a:off x="6781800" y="5435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4343400" y="3429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7" name="TextBox 32"/>
          <p:cNvSpPr txBox="1">
            <a:spLocks noChangeArrowheads="1"/>
          </p:cNvSpPr>
          <p:nvPr/>
        </p:nvSpPr>
        <p:spPr bwMode="auto">
          <a:xfrm>
            <a:off x="7848600" y="4445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7010400" y="1905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7467600" y="24384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7848600" y="32258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dirty="0" err="1" smtClean="0"/>
              <a:t>Barun</a:t>
            </a:r>
            <a:r>
              <a:rPr lang="en-US" dirty="0" smtClean="0"/>
              <a:t> Gorain, IIT Guwahati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Sweep Coverage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038600" y="1676400"/>
            <a:ext cx="4094163" cy="3929063"/>
          </a:xfrm>
          <a:custGeom>
            <a:avLst/>
            <a:gdLst>
              <a:gd name="connsiteX0" fmla="*/ 2006221 w 4094328"/>
              <a:gd name="connsiteY0" fmla="*/ 93856 h 3928876"/>
              <a:gd name="connsiteX1" fmla="*/ 1965277 w 4094328"/>
              <a:gd name="connsiteY1" fmla="*/ 107503 h 3928876"/>
              <a:gd name="connsiteX2" fmla="*/ 1869743 w 4094328"/>
              <a:gd name="connsiteY2" fmla="*/ 203038 h 3928876"/>
              <a:gd name="connsiteX3" fmla="*/ 1787856 w 4094328"/>
              <a:gd name="connsiteY3" fmla="*/ 230333 h 3928876"/>
              <a:gd name="connsiteX4" fmla="*/ 1746913 w 4094328"/>
              <a:gd name="connsiteY4" fmla="*/ 257629 h 3928876"/>
              <a:gd name="connsiteX5" fmla="*/ 1705970 w 4094328"/>
              <a:gd name="connsiteY5" fmla="*/ 339515 h 3928876"/>
              <a:gd name="connsiteX6" fmla="*/ 1692322 w 4094328"/>
              <a:gd name="connsiteY6" fmla="*/ 435050 h 3928876"/>
              <a:gd name="connsiteX7" fmla="*/ 1678674 w 4094328"/>
              <a:gd name="connsiteY7" fmla="*/ 475993 h 3928876"/>
              <a:gd name="connsiteX8" fmla="*/ 1637731 w 4094328"/>
              <a:gd name="connsiteY8" fmla="*/ 489641 h 3928876"/>
              <a:gd name="connsiteX9" fmla="*/ 1555844 w 4094328"/>
              <a:gd name="connsiteY9" fmla="*/ 544232 h 3928876"/>
              <a:gd name="connsiteX10" fmla="*/ 1501253 w 4094328"/>
              <a:gd name="connsiteY10" fmla="*/ 626118 h 3928876"/>
              <a:gd name="connsiteX11" fmla="*/ 1473958 w 4094328"/>
              <a:gd name="connsiteY11" fmla="*/ 667062 h 3928876"/>
              <a:gd name="connsiteX12" fmla="*/ 1433015 w 4094328"/>
              <a:gd name="connsiteY12" fmla="*/ 708005 h 3928876"/>
              <a:gd name="connsiteX13" fmla="*/ 1378424 w 4094328"/>
              <a:gd name="connsiteY13" fmla="*/ 776244 h 3928876"/>
              <a:gd name="connsiteX14" fmla="*/ 1282889 w 4094328"/>
              <a:gd name="connsiteY14" fmla="*/ 885426 h 3928876"/>
              <a:gd name="connsiteX15" fmla="*/ 1255594 w 4094328"/>
              <a:gd name="connsiteY15" fmla="*/ 926369 h 3928876"/>
              <a:gd name="connsiteX16" fmla="*/ 1241946 w 4094328"/>
              <a:gd name="connsiteY16" fmla="*/ 967312 h 3928876"/>
              <a:gd name="connsiteX17" fmla="*/ 1160059 w 4094328"/>
              <a:gd name="connsiteY17" fmla="*/ 1021903 h 3928876"/>
              <a:gd name="connsiteX18" fmla="*/ 1078173 w 4094328"/>
              <a:gd name="connsiteY18" fmla="*/ 1144733 h 3928876"/>
              <a:gd name="connsiteX19" fmla="*/ 1050877 w 4094328"/>
              <a:gd name="connsiteY19" fmla="*/ 1185676 h 3928876"/>
              <a:gd name="connsiteX20" fmla="*/ 982638 w 4094328"/>
              <a:gd name="connsiteY20" fmla="*/ 1281211 h 3928876"/>
              <a:gd name="connsiteX21" fmla="*/ 928047 w 4094328"/>
              <a:gd name="connsiteY21" fmla="*/ 1363097 h 3928876"/>
              <a:gd name="connsiteX22" fmla="*/ 859809 w 4094328"/>
              <a:gd name="connsiteY22" fmla="*/ 1499575 h 3928876"/>
              <a:gd name="connsiteX23" fmla="*/ 777922 w 4094328"/>
              <a:gd name="connsiteY23" fmla="*/ 1554166 h 3928876"/>
              <a:gd name="connsiteX24" fmla="*/ 696035 w 4094328"/>
              <a:gd name="connsiteY24" fmla="*/ 1622405 h 3928876"/>
              <a:gd name="connsiteX25" fmla="*/ 655092 w 4094328"/>
              <a:gd name="connsiteY25" fmla="*/ 1636053 h 3928876"/>
              <a:gd name="connsiteX26" fmla="*/ 627797 w 4094328"/>
              <a:gd name="connsiteY26" fmla="*/ 1676996 h 3928876"/>
              <a:gd name="connsiteX27" fmla="*/ 586853 w 4094328"/>
              <a:gd name="connsiteY27" fmla="*/ 1690644 h 3928876"/>
              <a:gd name="connsiteX28" fmla="*/ 477671 w 4094328"/>
              <a:gd name="connsiteY28" fmla="*/ 1731587 h 3928876"/>
              <a:gd name="connsiteX29" fmla="*/ 436728 w 4094328"/>
              <a:gd name="connsiteY29" fmla="*/ 1758882 h 3928876"/>
              <a:gd name="connsiteX30" fmla="*/ 409433 w 4094328"/>
              <a:gd name="connsiteY30" fmla="*/ 1840769 h 3928876"/>
              <a:gd name="connsiteX31" fmla="*/ 382137 w 4094328"/>
              <a:gd name="connsiteY31" fmla="*/ 1881712 h 3928876"/>
              <a:gd name="connsiteX32" fmla="*/ 354841 w 4094328"/>
              <a:gd name="connsiteY32" fmla="*/ 2004542 h 3928876"/>
              <a:gd name="connsiteX33" fmla="*/ 341194 w 4094328"/>
              <a:gd name="connsiteY33" fmla="*/ 2141020 h 3928876"/>
              <a:gd name="connsiteX34" fmla="*/ 313898 w 4094328"/>
              <a:gd name="connsiteY34" fmla="*/ 2222906 h 3928876"/>
              <a:gd name="connsiteX35" fmla="*/ 300250 w 4094328"/>
              <a:gd name="connsiteY35" fmla="*/ 2263850 h 3928876"/>
              <a:gd name="connsiteX36" fmla="*/ 286603 w 4094328"/>
              <a:gd name="connsiteY36" fmla="*/ 2304793 h 3928876"/>
              <a:gd name="connsiteX37" fmla="*/ 259307 w 4094328"/>
              <a:gd name="connsiteY37" fmla="*/ 2345736 h 3928876"/>
              <a:gd name="connsiteX38" fmla="*/ 245659 w 4094328"/>
              <a:gd name="connsiteY38" fmla="*/ 2386679 h 3928876"/>
              <a:gd name="connsiteX39" fmla="*/ 218364 w 4094328"/>
              <a:gd name="connsiteY39" fmla="*/ 2427623 h 3928876"/>
              <a:gd name="connsiteX40" fmla="*/ 191068 w 4094328"/>
              <a:gd name="connsiteY40" fmla="*/ 2509509 h 3928876"/>
              <a:gd name="connsiteX41" fmla="*/ 177421 w 4094328"/>
              <a:gd name="connsiteY41" fmla="*/ 2550453 h 3928876"/>
              <a:gd name="connsiteX42" fmla="*/ 122830 w 4094328"/>
              <a:gd name="connsiteY42" fmla="*/ 2632339 h 3928876"/>
              <a:gd name="connsiteX43" fmla="*/ 27295 w 4094328"/>
              <a:gd name="connsiteY43" fmla="*/ 2755169 h 3928876"/>
              <a:gd name="connsiteX44" fmla="*/ 0 w 4094328"/>
              <a:gd name="connsiteY44" fmla="*/ 2837056 h 3928876"/>
              <a:gd name="connsiteX45" fmla="*/ 13647 w 4094328"/>
              <a:gd name="connsiteY45" fmla="*/ 3396614 h 3928876"/>
              <a:gd name="connsiteX46" fmla="*/ 27295 w 4094328"/>
              <a:gd name="connsiteY46" fmla="*/ 3505796 h 3928876"/>
              <a:gd name="connsiteX47" fmla="*/ 54591 w 4094328"/>
              <a:gd name="connsiteY47" fmla="*/ 3546739 h 3928876"/>
              <a:gd name="connsiteX48" fmla="*/ 136477 w 4094328"/>
              <a:gd name="connsiteY48" fmla="*/ 3642274 h 3928876"/>
              <a:gd name="connsiteX49" fmla="*/ 204716 w 4094328"/>
              <a:gd name="connsiteY49" fmla="*/ 3710512 h 3928876"/>
              <a:gd name="connsiteX50" fmla="*/ 313898 w 4094328"/>
              <a:gd name="connsiteY50" fmla="*/ 3806047 h 3928876"/>
              <a:gd name="connsiteX51" fmla="*/ 354841 w 4094328"/>
              <a:gd name="connsiteY51" fmla="*/ 3833342 h 3928876"/>
              <a:gd name="connsiteX52" fmla="*/ 395785 w 4094328"/>
              <a:gd name="connsiteY52" fmla="*/ 3860638 h 3928876"/>
              <a:gd name="connsiteX53" fmla="*/ 750627 w 4094328"/>
              <a:gd name="connsiteY53" fmla="*/ 3901581 h 3928876"/>
              <a:gd name="connsiteX54" fmla="*/ 846161 w 4094328"/>
              <a:gd name="connsiteY54" fmla="*/ 3915229 h 3928876"/>
              <a:gd name="connsiteX55" fmla="*/ 887104 w 4094328"/>
              <a:gd name="connsiteY55" fmla="*/ 3928876 h 3928876"/>
              <a:gd name="connsiteX56" fmla="*/ 1201003 w 4094328"/>
              <a:gd name="connsiteY56" fmla="*/ 3915229 h 3928876"/>
              <a:gd name="connsiteX57" fmla="*/ 1542197 w 4094328"/>
              <a:gd name="connsiteY57" fmla="*/ 3887933 h 3928876"/>
              <a:gd name="connsiteX58" fmla="*/ 1665027 w 4094328"/>
              <a:gd name="connsiteY58" fmla="*/ 3860638 h 3928876"/>
              <a:gd name="connsiteX59" fmla="*/ 1746913 w 4094328"/>
              <a:gd name="connsiteY59" fmla="*/ 3846990 h 3928876"/>
              <a:gd name="connsiteX60" fmla="*/ 2183641 w 4094328"/>
              <a:gd name="connsiteY60" fmla="*/ 3860638 h 3928876"/>
              <a:gd name="connsiteX61" fmla="*/ 2265528 w 4094328"/>
              <a:gd name="connsiteY61" fmla="*/ 3887933 h 3928876"/>
              <a:gd name="connsiteX62" fmla="*/ 2988859 w 4094328"/>
              <a:gd name="connsiteY62" fmla="*/ 3874285 h 3928876"/>
              <a:gd name="connsiteX63" fmla="*/ 3193576 w 4094328"/>
              <a:gd name="connsiteY63" fmla="*/ 3846990 h 3928876"/>
              <a:gd name="connsiteX64" fmla="*/ 3384644 w 4094328"/>
              <a:gd name="connsiteY64" fmla="*/ 3819694 h 3928876"/>
              <a:gd name="connsiteX65" fmla="*/ 3425588 w 4094328"/>
              <a:gd name="connsiteY65" fmla="*/ 3778751 h 3928876"/>
              <a:gd name="connsiteX66" fmla="*/ 3507474 w 4094328"/>
              <a:gd name="connsiteY66" fmla="*/ 3724160 h 3928876"/>
              <a:gd name="connsiteX67" fmla="*/ 3534770 w 4094328"/>
              <a:gd name="connsiteY67" fmla="*/ 3642274 h 3928876"/>
              <a:gd name="connsiteX68" fmla="*/ 3562065 w 4094328"/>
              <a:gd name="connsiteY68" fmla="*/ 3601330 h 3928876"/>
              <a:gd name="connsiteX69" fmla="*/ 3589361 w 4094328"/>
              <a:gd name="connsiteY69" fmla="*/ 3519444 h 3928876"/>
              <a:gd name="connsiteX70" fmla="*/ 3671247 w 4094328"/>
              <a:gd name="connsiteY70" fmla="*/ 3478500 h 3928876"/>
              <a:gd name="connsiteX71" fmla="*/ 3725838 w 4094328"/>
              <a:gd name="connsiteY71" fmla="*/ 3451205 h 3928876"/>
              <a:gd name="connsiteX72" fmla="*/ 3780430 w 4094328"/>
              <a:gd name="connsiteY72" fmla="*/ 3437557 h 3928876"/>
              <a:gd name="connsiteX73" fmla="*/ 3903259 w 4094328"/>
              <a:gd name="connsiteY73" fmla="*/ 3382966 h 3928876"/>
              <a:gd name="connsiteX74" fmla="*/ 3944203 w 4094328"/>
              <a:gd name="connsiteY74" fmla="*/ 3260136 h 3928876"/>
              <a:gd name="connsiteX75" fmla="*/ 3998794 w 4094328"/>
              <a:gd name="connsiteY75" fmla="*/ 3123659 h 3928876"/>
              <a:gd name="connsiteX76" fmla="*/ 4026089 w 4094328"/>
              <a:gd name="connsiteY76" fmla="*/ 3028124 h 3928876"/>
              <a:gd name="connsiteX77" fmla="*/ 4039737 w 4094328"/>
              <a:gd name="connsiteY77" fmla="*/ 2973533 h 3928876"/>
              <a:gd name="connsiteX78" fmla="*/ 4067033 w 4094328"/>
              <a:gd name="connsiteY78" fmla="*/ 2918942 h 3928876"/>
              <a:gd name="connsiteX79" fmla="*/ 4094328 w 4094328"/>
              <a:gd name="connsiteY79" fmla="*/ 2837056 h 3928876"/>
              <a:gd name="connsiteX80" fmla="*/ 4080680 w 4094328"/>
              <a:gd name="connsiteY80" fmla="*/ 2277497 h 3928876"/>
              <a:gd name="connsiteX81" fmla="*/ 4067033 w 4094328"/>
              <a:gd name="connsiteY81" fmla="*/ 2168315 h 3928876"/>
              <a:gd name="connsiteX82" fmla="*/ 4053385 w 4094328"/>
              <a:gd name="connsiteY82" fmla="*/ 1704291 h 3928876"/>
              <a:gd name="connsiteX83" fmla="*/ 4039737 w 4094328"/>
              <a:gd name="connsiteY83" fmla="*/ 1649700 h 3928876"/>
              <a:gd name="connsiteX84" fmla="*/ 4026089 w 4094328"/>
              <a:gd name="connsiteY84" fmla="*/ 1540518 h 3928876"/>
              <a:gd name="connsiteX85" fmla="*/ 4012441 w 4094328"/>
              <a:gd name="connsiteY85" fmla="*/ 1458632 h 3928876"/>
              <a:gd name="connsiteX86" fmla="*/ 3971498 w 4094328"/>
              <a:gd name="connsiteY86" fmla="*/ 1281211 h 3928876"/>
              <a:gd name="connsiteX87" fmla="*/ 3930555 w 4094328"/>
              <a:gd name="connsiteY87" fmla="*/ 1267563 h 3928876"/>
              <a:gd name="connsiteX88" fmla="*/ 3903259 w 4094328"/>
              <a:gd name="connsiteY88" fmla="*/ 1226620 h 3928876"/>
              <a:gd name="connsiteX89" fmla="*/ 3862316 w 4094328"/>
              <a:gd name="connsiteY89" fmla="*/ 1185676 h 3928876"/>
              <a:gd name="connsiteX90" fmla="*/ 3848668 w 4094328"/>
              <a:gd name="connsiteY90" fmla="*/ 1144733 h 3928876"/>
              <a:gd name="connsiteX91" fmla="*/ 3821373 w 4094328"/>
              <a:gd name="connsiteY91" fmla="*/ 1103790 h 3928876"/>
              <a:gd name="connsiteX92" fmla="*/ 3807725 w 4094328"/>
              <a:gd name="connsiteY92" fmla="*/ 1062847 h 3928876"/>
              <a:gd name="connsiteX93" fmla="*/ 3712191 w 4094328"/>
              <a:gd name="connsiteY93" fmla="*/ 940017 h 3928876"/>
              <a:gd name="connsiteX94" fmla="*/ 3698543 w 4094328"/>
              <a:gd name="connsiteY94" fmla="*/ 899074 h 3928876"/>
              <a:gd name="connsiteX95" fmla="*/ 3643952 w 4094328"/>
              <a:gd name="connsiteY95" fmla="*/ 817187 h 3928876"/>
              <a:gd name="connsiteX96" fmla="*/ 3603009 w 4094328"/>
              <a:gd name="connsiteY96" fmla="*/ 721653 h 3928876"/>
              <a:gd name="connsiteX97" fmla="*/ 3521122 w 4094328"/>
              <a:gd name="connsiteY97" fmla="*/ 639766 h 3928876"/>
              <a:gd name="connsiteX98" fmla="*/ 3452883 w 4094328"/>
              <a:gd name="connsiteY98" fmla="*/ 571527 h 3928876"/>
              <a:gd name="connsiteX99" fmla="*/ 3398292 w 4094328"/>
              <a:gd name="connsiteY99" fmla="*/ 503288 h 3928876"/>
              <a:gd name="connsiteX100" fmla="*/ 3384644 w 4094328"/>
              <a:gd name="connsiteY100" fmla="*/ 462345 h 3928876"/>
              <a:gd name="connsiteX101" fmla="*/ 3289110 w 4094328"/>
              <a:gd name="connsiteY101" fmla="*/ 353163 h 3928876"/>
              <a:gd name="connsiteX102" fmla="*/ 3234519 w 4094328"/>
              <a:gd name="connsiteY102" fmla="*/ 271276 h 3928876"/>
              <a:gd name="connsiteX103" fmla="*/ 3152633 w 4094328"/>
              <a:gd name="connsiteY103" fmla="*/ 203038 h 3928876"/>
              <a:gd name="connsiteX104" fmla="*/ 3070746 w 4094328"/>
              <a:gd name="connsiteY104" fmla="*/ 148447 h 3928876"/>
              <a:gd name="connsiteX105" fmla="*/ 3029803 w 4094328"/>
              <a:gd name="connsiteY105" fmla="*/ 121151 h 3928876"/>
              <a:gd name="connsiteX106" fmla="*/ 2988859 w 4094328"/>
              <a:gd name="connsiteY106" fmla="*/ 93856 h 3928876"/>
              <a:gd name="connsiteX107" fmla="*/ 2947916 w 4094328"/>
              <a:gd name="connsiteY107" fmla="*/ 66560 h 3928876"/>
              <a:gd name="connsiteX108" fmla="*/ 2906973 w 4094328"/>
              <a:gd name="connsiteY108" fmla="*/ 52912 h 3928876"/>
              <a:gd name="connsiteX109" fmla="*/ 2825086 w 4094328"/>
              <a:gd name="connsiteY109" fmla="*/ 11969 h 3928876"/>
              <a:gd name="connsiteX110" fmla="*/ 2060812 w 4094328"/>
              <a:gd name="connsiteY110" fmla="*/ 25617 h 3928876"/>
              <a:gd name="connsiteX111" fmla="*/ 2033516 w 4094328"/>
              <a:gd name="connsiteY111" fmla="*/ 66560 h 3928876"/>
              <a:gd name="connsiteX112" fmla="*/ 2006221 w 4094328"/>
              <a:gd name="connsiteY112" fmla="*/ 93856 h 3928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4094328" h="3928876">
                <a:moveTo>
                  <a:pt x="2006221" y="93856"/>
                </a:moveTo>
                <a:cubicBezTo>
                  <a:pt x="1994848" y="100680"/>
                  <a:pt x="1976511" y="98516"/>
                  <a:pt x="1965277" y="107503"/>
                </a:cubicBezTo>
                <a:cubicBezTo>
                  <a:pt x="1930110" y="135636"/>
                  <a:pt x="1912467" y="188797"/>
                  <a:pt x="1869743" y="203038"/>
                </a:cubicBezTo>
                <a:lnTo>
                  <a:pt x="1787856" y="230333"/>
                </a:lnTo>
                <a:cubicBezTo>
                  <a:pt x="1774208" y="239432"/>
                  <a:pt x="1758511" y="246031"/>
                  <a:pt x="1746913" y="257629"/>
                </a:cubicBezTo>
                <a:cubicBezTo>
                  <a:pt x="1720457" y="284085"/>
                  <a:pt x="1717070" y="306216"/>
                  <a:pt x="1705970" y="339515"/>
                </a:cubicBezTo>
                <a:cubicBezTo>
                  <a:pt x="1701421" y="371360"/>
                  <a:pt x="1698631" y="403506"/>
                  <a:pt x="1692322" y="435050"/>
                </a:cubicBezTo>
                <a:cubicBezTo>
                  <a:pt x="1689501" y="449157"/>
                  <a:pt x="1688846" y="465821"/>
                  <a:pt x="1678674" y="475993"/>
                </a:cubicBezTo>
                <a:cubicBezTo>
                  <a:pt x="1668502" y="486165"/>
                  <a:pt x="1650307" y="482655"/>
                  <a:pt x="1637731" y="489641"/>
                </a:cubicBezTo>
                <a:cubicBezTo>
                  <a:pt x="1609054" y="505573"/>
                  <a:pt x="1555844" y="544232"/>
                  <a:pt x="1555844" y="544232"/>
                </a:cubicBezTo>
                <a:lnTo>
                  <a:pt x="1501253" y="626118"/>
                </a:lnTo>
                <a:cubicBezTo>
                  <a:pt x="1492154" y="639766"/>
                  <a:pt x="1485556" y="655464"/>
                  <a:pt x="1473958" y="667062"/>
                </a:cubicBezTo>
                <a:lnTo>
                  <a:pt x="1433015" y="708005"/>
                </a:lnTo>
                <a:cubicBezTo>
                  <a:pt x="1402280" y="800206"/>
                  <a:pt x="1444904" y="700266"/>
                  <a:pt x="1378424" y="776244"/>
                </a:cubicBezTo>
                <a:cubicBezTo>
                  <a:pt x="1266969" y="903622"/>
                  <a:pt x="1375012" y="824011"/>
                  <a:pt x="1282889" y="885426"/>
                </a:cubicBezTo>
                <a:cubicBezTo>
                  <a:pt x="1273791" y="899074"/>
                  <a:pt x="1262929" y="911698"/>
                  <a:pt x="1255594" y="926369"/>
                </a:cubicBezTo>
                <a:cubicBezTo>
                  <a:pt x="1249160" y="939236"/>
                  <a:pt x="1252118" y="957140"/>
                  <a:pt x="1241946" y="967312"/>
                </a:cubicBezTo>
                <a:cubicBezTo>
                  <a:pt x="1218749" y="990509"/>
                  <a:pt x="1160059" y="1021903"/>
                  <a:pt x="1160059" y="1021903"/>
                </a:cubicBezTo>
                <a:lnTo>
                  <a:pt x="1078173" y="1144733"/>
                </a:lnTo>
                <a:lnTo>
                  <a:pt x="1050877" y="1185676"/>
                </a:lnTo>
                <a:cubicBezTo>
                  <a:pt x="1019033" y="1281211"/>
                  <a:pt x="1050878" y="1258464"/>
                  <a:pt x="982638" y="1281211"/>
                </a:cubicBezTo>
                <a:cubicBezTo>
                  <a:pt x="964441" y="1308506"/>
                  <a:pt x="936003" y="1331271"/>
                  <a:pt x="928047" y="1363097"/>
                </a:cubicBezTo>
                <a:cubicBezTo>
                  <a:pt x="915734" y="1412351"/>
                  <a:pt x="908556" y="1467077"/>
                  <a:pt x="859809" y="1499575"/>
                </a:cubicBezTo>
                <a:cubicBezTo>
                  <a:pt x="832513" y="1517772"/>
                  <a:pt x="801119" y="1530969"/>
                  <a:pt x="777922" y="1554166"/>
                </a:cubicBezTo>
                <a:cubicBezTo>
                  <a:pt x="747738" y="1584350"/>
                  <a:pt x="734038" y="1603403"/>
                  <a:pt x="696035" y="1622405"/>
                </a:cubicBezTo>
                <a:cubicBezTo>
                  <a:pt x="683168" y="1628839"/>
                  <a:pt x="668740" y="1631504"/>
                  <a:pt x="655092" y="1636053"/>
                </a:cubicBezTo>
                <a:cubicBezTo>
                  <a:pt x="645994" y="1649701"/>
                  <a:pt x="640605" y="1666750"/>
                  <a:pt x="627797" y="1676996"/>
                </a:cubicBezTo>
                <a:cubicBezTo>
                  <a:pt x="616563" y="1685983"/>
                  <a:pt x="599720" y="1684210"/>
                  <a:pt x="586853" y="1690644"/>
                </a:cubicBezTo>
                <a:cubicBezTo>
                  <a:pt x="493140" y="1737500"/>
                  <a:pt x="609328" y="1705255"/>
                  <a:pt x="477671" y="1731587"/>
                </a:cubicBezTo>
                <a:cubicBezTo>
                  <a:pt x="464023" y="1740685"/>
                  <a:pt x="445421" y="1744973"/>
                  <a:pt x="436728" y="1758882"/>
                </a:cubicBezTo>
                <a:cubicBezTo>
                  <a:pt x="421479" y="1783281"/>
                  <a:pt x="425393" y="1816829"/>
                  <a:pt x="409433" y="1840769"/>
                </a:cubicBezTo>
                <a:lnTo>
                  <a:pt x="382137" y="1881712"/>
                </a:lnTo>
                <a:cubicBezTo>
                  <a:pt x="372871" y="1918777"/>
                  <a:pt x="359791" y="1967415"/>
                  <a:pt x="354841" y="2004542"/>
                </a:cubicBezTo>
                <a:cubicBezTo>
                  <a:pt x="348799" y="2049860"/>
                  <a:pt x="349620" y="2096084"/>
                  <a:pt x="341194" y="2141020"/>
                </a:cubicBezTo>
                <a:cubicBezTo>
                  <a:pt x="335892" y="2169299"/>
                  <a:pt x="322997" y="2195611"/>
                  <a:pt x="313898" y="2222906"/>
                </a:cubicBezTo>
                <a:lnTo>
                  <a:pt x="300250" y="2263850"/>
                </a:lnTo>
                <a:cubicBezTo>
                  <a:pt x="295701" y="2277498"/>
                  <a:pt x="294583" y="2292823"/>
                  <a:pt x="286603" y="2304793"/>
                </a:cubicBezTo>
                <a:cubicBezTo>
                  <a:pt x="277504" y="2318441"/>
                  <a:pt x="266643" y="2331065"/>
                  <a:pt x="259307" y="2345736"/>
                </a:cubicBezTo>
                <a:cubicBezTo>
                  <a:pt x="252873" y="2358603"/>
                  <a:pt x="252093" y="2373812"/>
                  <a:pt x="245659" y="2386679"/>
                </a:cubicBezTo>
                <a:cubicBezTo>
                  <a:pt x="238324" y="2401350"/>
                  <a:pt x="225026" y="2412634"/>
                  <a:pt x="218364" y="2427623"/>
                </a:cubicBezTo>
                <a:cubicBezTo>
                  <a:pt x="206679" y="2453915"/>
                  <a:pt x="200166" y="2482214"/>
                  <a:pt x="191068" y="2509509"/>
                </a:cubicBezTo>
                <a:cubicBezTo>
                  <a:pt x="186519" y="2523157"/>
                  <a:pt x="185401" y="2538483"/>
                  <a:pt x="177421" y="2550453"/>
                </a:cubicBezTo>
                <a:cubicBezTo>
                  <a:pt x="159224" y="2577748"/>
                  <a:pt x="146027" y="2609143"/>
                  <a:pt x="122830" y="2632339"/>
                </a:cubicBezTo>
                <a:cubicBezTo>
                  <a:pt x="87502" y="2667666"/>
                  <a:pt x="43620" y="2706194"/>
                  <a:pt x="27295" y="2755169"/>
                </a:cubicBezTo>
                <a:lnTo>
                  <a:pt x="0" y="2837056"/>
                </a:lnTo>
                <a:cubicBezTo>
                  <a:pt x="4549" y="3023575"/>
                  <a:pt x="6038" y="3210194"/>
                  <a:pt x="13647" y="3396614"/>
                </a:cubicBezTo>
                <a:cubicBezTo>
                  <a:pt x="15143" y="3433261"/>
                  <a:pt x="17644" y="3470411"/>
                  <a:pt x="27295" y="3505796"/>
                </a:cubicBezTo>
                <a:cubicBezTo>
                  <a:pt x="31611" y="3521621"/>
                  <a:pt x="45057" y="3533392"/>
                  <a:pt x="54591" y="3546739"/>
                </a:cubicBezTo>
                <a:cubicBezTo>
                  <a:pt x="156813" y="3689849"/>
                  <a:pt x="37279" y="3523236"/>
                  <a:pt x="136477" y="3642274"/>
                </a:cubicBezTo>
                <a:cubicBezTo>
                  <a:pt x="193340" y="3710510"/>
                  <a:pt x="129657" y="3660473"/>
                  <a:pt x="204716" y="3710512"/>
                </a:cubicBezTo>
                <a:cubicBezTo>
                  <a:pt x="250209" y="3778751"/>
                  <a:pt x="218364" y="3742358"/>
                  <a:pt x="313898" y="3806047"/>
                </a:cubicBezTo>
                <a:lnTo>
                  <a:pt x="354841" y="3833342"/>
                </a:lnTo>
                <a:cubicBezTo>
                  <a:pt x="368489" y="3842441"/>
                  <a:pt x="380224" y="3855451"/>
                  <a:pt x="395785" y="3860638"/>
                </a:cubicBezTo>
                <a:cubicBezTo>
                  <a:pt x="564095" y="3916741"/>
                  <a:pt x="448935" y="3886496"/>
                  <a:pt x="750627" y="3901581"/>
                </a:cubicBezTo>
                <a:cubicBezTo>
                  <a:pt x="782472" y="3906130"/>
                  <a:pt x="814618" y="3908920"/>
                  <a:pt x="846161" y="3915229"/>
                </a:cubicBezTo>
                <a:cubicBezTo>
                  <a:pt x="860267" y="3918050"/>
                  <a:pt x="872718" y="3928876"/>
                  <a:pt x="887104" y="3928876"/>
                </a:cubicBezTo>
                <a:cubicBezTo>
                  <a:pt x="991836" y="3928876"/>
                  <a:pt x="1096370" y="3919778"/>
                  <a:pt x="1201003" y="3915229"/>
                </a:cubicBezTo>
                <a:cubicBezTo>
                  <a:pt x="1341979" y="3868236"/>
                  <a:pt x="1192844" y="3913811"/>
                  <a:pt x="1542197" y="3887933"/>
                </a:cubicBezTo>
                <a:cubicBezTo>
                  <a:pt x="1580037" y="3885130"/>
                  <a:pt x="1627384" y="3868166"/>
                  <a:pt x="1665027" y="3860638"/>
                </a:cubicBezTo>
                <a:cubicBezTo>
                  <a:pt x="1692162" y="3855211"/>
                  <a:pt x="1719618" y="3851539"/>
                  <a:pt x="1746913" y="3846990"/>
                </a:cubicBezTo>
                <a:cubicBezTo>
                  <a:pt x="1892489" y="3851539"/>
                  <a:pt x="2038446" y="3849175"/>
                  <a:pt x="2183641" y="3860638"/>
                </a:cubicBezTo>
                <a:cubicBezTo>
                  <a:pt x="2212324" y="3862902"/>
                  <a:pt x="2265528" y="3887933"/>
                  <a:pt x="2265528" y="3887933"/>
                </a:cubicBezTo>
                <a:lnTo>
                  <a:pt x="2988859" y="3874285"/>
                </a:lnTo>
                <a:cubicBezTo>
                  <a:pt x="3017981" y="3873330"/>
                  <a:pt x="3159946" y="3851194"/>
                  <a:pt x="3193576" y="3846990"/>
                </a:cubicBezTo>
                <a:cubicBezTo>
                  <a:pt x="3366475" y="3825377"/>
                  <a:pt x="3260800" y="3844464"/>
                  <a:pt x="3384644" y="3819694"/>
                </a:cubicBezTo>
                <a:cubicBezTo>
                  <a:pt x="3398292" y="3806046"/>
                  <a:pt x="3410353" y="3790601"/>
                  <a:pt x="3425588" y="3778751"/>
                </a:cubicBezTo>
                <a:cubicBezTo>
                  <a:pt x="3451483" y="3758611"/>
                  <a:pt x="3507474" y="3724160"/>
                  <a:pt x="3507474" y="3724160"/>
                </a:cubicBezTo>
                <a:cubicBezTo>
                  <a:pt x="3516573" y="3696865"/>
                  <a:pt x="3518811" y="3666214"/>
                  <a:pt x="3534770" y="3642274"/>
                </a:cubicBezTo>
                <a:cubicBezTo>
                  <a:pt x="3543868" y="3628626"/>
                  <a:pt x="3555403" y="3616319"/>
                  <a:pt x="3562065" y="3601330"/>
                </a:cubicBezTo>
                <a:cubicBezTo>
                  <a:pt x="3573750" y="3575038"/>
                  <a:pt x="3565422" y="3535404"/>
                  <a:pt x="3589361" y="3519444"/>
                </a:cubicBezTo>
                <a:cubicBezTo>
                  <a:pt x="3668039" y="3466991"/>
                  <a:pt x="3592146" y="3512400"/>
                  <a:pt x="3671247" y="3478500"/>
                </a:cubicBezTo>
                <a:cubicBezTo>
                  <a:pt x="3689947" y="3470486"/>
                  <a:pt x="3706789" y="3458348"/>
                  <a:pt x="3725838" y="3451205"/>
                </a:cubicBezTo>
                <a:cubicBezTo>
                  <a:pt x="3743401" y="3444619"/>
                  <a:pt x="3762635" y="3443489"/>
                  <a:pt x="3780430" y="3437557"/>
                </a:cubicBezTo>
                <a:cubicBezTo>
                  <a:pt x="3832709" y="3420131"/>
                  <a:pt x="3855697" y="3406748"/>
                  <a:pt x="3903259" y="3382966"/>
                </a:cubicBezTo>
                <a:cubicBezTo>
                  <a:pt x="3953655" y="3307374"/>
                  <a:pt x="3914784" y="3377814"/>
                  <a:pt x="3944203" y="3260136"/>
                </a:cubicBezTo>
                <a:cubicBezTo>
                  <a:pt x="3961068" y="3192676"/>
                  <a:pt x="3970555" y="3180136"/>
                  <a:pt x="3998794" y="3123659"/>
                </a:cubicBezTo>
                <a:cubicBezTo>
                  <a:pt x="4041443" y="2953054"/>
                  <a:pt x="3986942" y="3165139"/>
                  <a:pt x="4026089" y="3028124"/>
                </a:cubicBezTo>
                <a:cubicBezTo>
                  <a:pt x="4031242" y="3010089"/>
                  <a:pt x="4033151" y="2991096"/>
                  <a:pt x="4039737" y="2973533"/>
                </a:cubicBezTo>
                <a:cubicBezTo>
                  <a:pt x="4046881" y="2954483"/>
                  <a:pt x="4059477" y="2937832"/>
                  <a:pt x="4067033" y="2918942"/>
                </a:cubicBezTo>
                <a:cubicBezTo>
                  <a:pt x="4077719" y="2892228"/>
                  <a:pt x="4094328" y="2837056"/>
                  <a:pt x="4094328" y="2837056"/>
                </a:cubicBezTo>
                <a:cubicBezTo>
                  <a:pt x="4089779" y="2650536"/>
                  <a:pt x="4088289" y="2463917"/>
                  <a:pt x="4080680" y="2277497"/>
                </a:cubicBezTo>
                <a:cubicBezTo>
                  <a:pt x="4079184" y="2240850"/>
                  <a:pt x="4068778" y="2204951"/>
                  <a:pt x="4067033" y="2168315"/>
                </a:cubicBezTo>
                <a:cubicBezTo>
                  <a:pt x="4059673" y="2013749"/>
                  <a:pt x="4061518" y="1858819"/>
                  <a:pt x="4053385" y="1704291"/>
                </a:cubicBezTo>
                <a:cubicBezTo>
                  <a:pt x="4052399" y="1685560"/>
                  <a:pt x="4042821" y="1668202"/>
                  <a:pt x="4039737" y="1649700"/>
                </a:cubicBezTo>
                <a:cubicBezTo>
                  <a:pt x="4033707" y="1613522"/>
                  <a:pt x="4031276" y="1576827"/>
                  <a:pt x="4026089" y="1540518"/>
                </a:cubicBezTo>
                <a:cubicBezTo>
                  <a:pt x="4022176" y="1513124"/>
                  <a:pt x="4016649" y="1485982"/>
                  <a:pt x="4012441" y="1458632"/>
                </a:cubicBezTo>
                <a:cubicBezTo>
                  <a:pt x="4011402" y="1451881"/>
                  <a:pt x="3994050" y="1288729"/>
                  <a:pt x="3971498" y="1281211"/>
                </a:cubicBezTo>
                <a:lnTo>
                  <a:pt x="3930555" y="1267563"/>
                </a:lnTo>
                <a:cubicBezTo>
                  <a:pt x="3921456" y="1253915"/>
                  <a:pt x="3913760" y="1239221"/>
                  <a:pt x="3903259" y="1226620"/>
                </a:cubicBezTo>
                <a:cubicBezTo>
                  <a:pt x="3890903" y="1211793"/>
                  <a:pt x="3873022" y="1201735"/>
                  <a:pt x="3862316" y="1185676"/>
                </a:cubicBezTo>
                <a:cubicBezTo>
                  <a:pt x="3854336" y="1173706"/>
                  <a:pt x="3855102" y="1157600"/>
                  <a:pt x="3848668" y="1144733"/>
                </a:cubicBezTo>
                <a:cubicBezTo>
                  <a:pt x="3841333" y="1130062"/>
                  <a:pt x="3828708" y="1118461"/>
                  <a:pt x="3821373" y="1103790"/>
                </a:cubicBezTo>
                <a:cubicBezTo>
                  <a:pt x="3814939" y="1090923"/>
                  <a:pt x="3814711" y="1075423"/>
                  <a:pt x="3807725" y="1062847"/>
                </a:cubicBezTo>
                <a:cubicBezTo>
                  <a:pt x="3766913" y="989386"/>
                  <a:pt x="3761925" y="989751"/>
                  <a:pt x="3712191" y="940017"/>
                </a:cubicBezTo>
                <a:cubicBezTo>
                  <a:pt x="3707642" y="926369"/>
                  <a:pt x="3705529" y="911650"/>
                  <a:pt x="3698543" y="899074"/>
                </a:cubicBezTo>
                <a:cubicBezTo>
                  <a:pt x="3682611" y="870397"/>
                  <a:pt x="3654326" y="848309"/>
                  <a:pt x="3643952" y="817187"/>
                </a:cubicBezTo>
                <a:cubicBezTo>
                  <a:pt x="3634092" y="787609"/>
                  <a:pt x="3622281" y="745743"/>
                  <a:pt x="3603009" y="721653"/>
                </a:cubicBezTo>
                <a:cubicBezTo>
                  <a:pt x="3578895" y="691510"/>
                  <a:pt x="3542534" y="671885"/>
                  <a:pt x="3521122" y="639766"/>
                </a:cubicBezTo>
                <a:cubicBezTo>
                  <a:pt x="3484728" y="585175"/>
                  <a:pt x="3507475" y="607921"/>
                  <a:pt x="3452883" y="571527"/>
                </a:cubicBezTo>
                <a:cubicBezTo>
                  <a:pt x="3418578" y="468616"/>
                  <a:pt x="3468843" y="591477"/>
                  <a:pt x="3398292" y="503288"/>
                </a:cubicBezTo>
                <a:cubicBezTo>
                  <a:pt x="3389305" y="492054"/>
                  <a:pt x="3391630" y="474921"/>
                  <a:pt x="3384644" y="462345"/>
                </a:cubicBezTo>
                <a:cubicBezTo>
                  <a:pt x="3337813" y="378051"/>
                  <a:pt x="3348919" y="393036"/>
                  <a:pt x="3289110" y="353163"/>
                </a:cubicBezTo>
                <a:cubicBezTo>
                  <a:pt x="3270913" y="325867"/>
                  <a:pt x="3261815" y="289473"/>
                  <a:pt x="3234519" y="271276"/>
                </a:cubicBezTo>
                <a:cubicBezTo>
                  <a:pt x="3088216" y="173742"/>
                  <a:pt x="3310254" y="325632"/>
                  <a:pt x="3152633" y="203038"/>
                </a:cubicBezTo>
                <a:cubicBezTo>
                  <a:pt x="3126738" y="182898"/>
                  <a:pt x="3098042" y="166644"/>
                  <a:pt x="3070746" y="148447"/>
                </a:cubicBezTo>
                <a:lnTo>
                  <a:pt x="3029803" y="121151"/>
                </a:lnTo>
                <a:lnTo>
                  <a:pt x="2988859" y="93856"/>
                </a:lnTo>
                <a:cubicBezTo>
                  <a:pt x="2975211" y="84758"/>
                  <a:pt x="2963477" y="71747"/>
                  <a:pt x="2947916" y="66560"/>
                </a:cubicBezTo>
                <a:cubicBezTo>
                  <a:pt x="2934268" y="62011"/>
                  <a:pt x="2919840" y="59346"/>
                  <a:pt x="2906973" y="52912"/>
                </a:cubicBezTo>
                <a:cubicBezTo>
                  <a:pt x="2801149" y="0"/>
                  <a:pt x="2927998" y="46273"/>
                  <a:pt x="2825086" y="11969"/>
                </a:cubicBezTo>
                <a:cubicBezTo>
                  <a:pt x="2570328" y="16518"/>
                  <a:pt x="2315007" y="8086"/>
                  <a:pt x="2060812" y="25617"/>
                </a:cubicBezTo>
                <a:cubicBezTo>
                  <a:pt x="2044448" y="26746"/>
                  <a:pt x="2040852" y="51889"/>
                  <a:pt x="2033516" y="66560"/>
                </a:cubicBezTo>
                <a:cubicBezTo>
                  <a:pt x="2027082" y="79427"/>
                  <a:pt x="2017594" y="87032"/>
                  <a:pt x="2006221" y="93856"/>
                </a:cubicBezTo>
                <a:close/>
              </a:path>
            </a:pathLst>
          </a:cu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57800" y="15240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05200" y="42672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91400" y="23622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400800" y="4953000"/>
            <a:ext cx="1219200" cy="1295400"/>
          </a:xfrm>
          <a:prstGeom prst="ellipse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91200" y="16002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3911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72000" y="5181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81800" y="52832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43400" y="3276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848600" y="4292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010400" y="17526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467600" y="22860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7848600" y="3073400"/>
            <a:ext cx="533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Lucida Sans Unicode" pitchFamily="34" charset="0"/>
              </a:rPr>
              <a:t>X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3EA67-0725-46A6-A4AD-8A7E670D990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4294967295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dirty="0" err="1" smtClean="0"/>
              <a:t>Barun</a:t>
            </a:r>
            <a:r>
              <a:rPr lang="en-US" dirty="0" smtClean="0"/>
              <a:t> Gorain, IIT Guwahati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885 0.00601 C -0.01441 0.01574 -0.01823 0.0118 -0.02569 0.01828 C -0.02795 0.02685 -0.02986 0.03055 -0.03576 0.03518 C -0.04062 0.04444 -0.04531 0.04814 -0.05069 0.05833 C -0.05555 0.06736 -0.05642 0.07546 -0.06389 0.08171 C -0.06597 0.09027 -0.06823 0.09375 -0.07396 0.09861 C -0.075 0.10069 -0.07569 0.10324 -0.07708 0.10509 C -0.07847 0.10694 -0.08108 0.10717 -0.08212 0.10902 C -0.08628 0.11736 -0.08611 0.12638 -0.09045 0.13449 C -0.09132 0.14027 -0.09045 0.14722 -0.09375 0.15138 C -0.09774 0.15671 -0.1151 0.1574 -0.11875 0.15787 C -0.12187 0.15902 -0.12656 0.15833 -0.12847 0.16203 C -0.13073 0.1662 -0.13316 0.17037 -0.13507 0.17453 C -0.14062 0.18495 -0.13542 0.18958 -0.14514 0.19791 C -0.14861 0.20463 -0.15382 0.20763 -0.15677 0.21481 C -0.16128 0.22731 -0.15885 0.2412 -0.1651 0.25277 C -0.16562 0.2662 -0.16476 0.27986 -0.16667 0.29305 C -0.16701 0.2956 -0.17031 0.29537 -0.1717 0.29722 C -0.17656 0.30324 -0.17899 0.30926 -0.18489 0.31412 C -0.18889 0.32893 -0.19271 0.34375 -0.19653 0.35856 C -0.20052 0.37523 -0.19653 0.39375 -0.19653 0.41157 " pathEditMode="relative" rAng="0" ptsTypes="ffffffffffffffffffff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20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86 0.01157 C -0.00347 0.03356 -0.00503 0.03495 0.00469 0.04791 C 0.00695 0.0574 0.00747 0.06713 0.0158 0.06944 C 0.01945 0.07037 0.02309 0.07106 0.02691 0.07176 C 0.03229 0.07407 0.03403 0.08379 0.03958 0.08449 C 0.06042 0.0875 0.08177 0.0868 0.10295 0.08889 C 0.17205 0.12014 0.10608 0.09097 0.31198 0.09097 " pathEditMode="relative" rAng="0" ptsTypes="ffffff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5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-3.7037E-6 C 0.00122 -3.7037E-6 0.03368 0.00672 0.04358 -0.00648 C 0.05503 -0.02176 0.03767 -0.00486 0.05156 -0.01736 C 0.06389 -0.04143 0.04462 -0.07662 0.07101 -0.07963 C 0.07951 -0.08055 0.08819 -0.08101 0.0967 -0.08171 C 0.10573 -0.08495 0.10521 -0.08564 0.10816 -0.09699 C 0.10955 -0.11643 0.11319 -0.13611 0.11771 -0.15486 C 0.11719 -0.19514 0.11701 -0.23518 0.11615 -0.27546 C 0.11597 -0.27986 0.11476 -0.28379 0.11458 -0.28819 C 0.11354 -0.30972 0.1191 -0.33379 0.11128 -0.35277 C 0.10938 -0.3574 0.10694 -0.36134 0.10486 -0.36574 C 0.10278 -0.37014 0.09514 -0.3743 0.09514 -0.37407 C 0.09115 -0.3824 0.0934 -0.37893 0.08872 -0.38495 " pathEditMode="relative" rAng="0" ptsTypes="ffffffffffff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-1.48148E-6 C -0.00209 -0.02754 -0.00243 -0.04051 -0.01979 -0.05602 C -0.02223 -0.06551 -0.0283 -0.07384 -0.03455 -0.07963 C -0.03629 -0.08611 -0.03872 -0.09282 -0.04132 -0.09884 C -0.04323 -0.10324 -0.04775 -0.1118 -0.04775 -0.11157 C -0.05191 -0.12801 -0.04636 -0.1081 -0.05278 -0.12477 C -0.05643 -0.13472 -0.05851 -0.14236 -0.0658 -0.14838 C -0.07118 -0.15879 -0.07969 -0.16597 -0.08872 -0.16991 C -0.09497 -0.17546 -0.10174 -0.17754 -0.10851 -0.18079 C -0.14896 -0.18009 -0.18941 -0.17986 -0.22986 -0.17847 C -0.23733 -0.17824 -0.23594 -0.17222 -0.23802 -0.16342 C -0.24167 -0.14838 -0.23802 -0.13194 -0.23802 -0.1162 " pathEditMode="relative" rAng="0" ptsTypes="fffffffffff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8953</TotalTime>
  <Words>1673</Words>
  <Application>Microsoft Office PowerPoint</Application>
  <PresentationFormat>On-screen Show (4:3)</PresentationFormat>
  <Paragraphs>224</Paragraphs>
  <Slides>38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Trek</vt:lpstr>
      <vt:lpstr>Bitmap Image</vt:lpstr>
      <vt:lpstr>Equation</vt:lpstr>
      <vt:lpstr>Energy Efficient Sweep Coverage  with Mobile and Static Sensors</vt:lpstr>
      <vt:lpstr>Outline</vt:lpstr>
      <vt:lpstr>Introduction</vt:lpstr>
      <vt:lpstr>Point Coverage</vt:lpstr>
      <vt:lpstr>Area Coverage</vt:lpstr>
      <vt:lpstr>Barrier Coverage</vt:lpstr>
      <vt:lpstr>Sweep Coverage</vt:lpstr>
      <vt:lpstr>Coverage</vt:lpstr>
      <vt:lpstr>Sweep Coverage</vt:lpstr>
      <vt:lpstr>Sweep Coverage</vt:lpstr>
      <vt:lpstr>Sweep Coverage Problem</vt:lpstr>
      <vt:lpstr>Motivation</vt:lpstr>
      <vt:lpstr>Motivation</vt:lpstr>
      <vt:lpstr>Gsweep coverage</vt:lpstr>
      <vt:lpstr>Problem Definition</vt:lpstr>
      <vt:lpstr>Complexity Results</vt:lpstr>
      <vt:lpstr>Preliminaries</vt:lpstr>
      <vt:lpstr>Preliminaries</vt:lpstr>
      <vt:lpstr>Preliminaries</vt:lpstr>
      <vt:lpstr>Algorithm: Idea</vt:lpstr>
      <vt:lpstr>Partition and movement along a tour</vt:lpstr>
      <vt:lpstr>Algorithm</vt:lpstr>
      <vt:lpstr>Analysis</vt:lpstr>
      <vt:lpstr>Analysis</vt:lpstr>
      <vt:lpstr>Proof(Cont..)</vt:lpstr>
      <vt:lpstr>Proof(Cont..)</vt:lpstr>
      <vt:lpstr>Proof(Cont..)</vt:lpstr>
      <vt:lpstr>Analysis</vt:lpstr>
      <vt:lpstr>Proof(Cont..)</vt:lpstr>
      <vt:lpstr>Proof(Cont..)</vt:lpstr>
      <vt:lpstr>Proof(Cont..)</vt:lpstr>
      <vt:lpstr>A special case</vt:lpstr>
      <vt:lpstr>Algorithm</vt:lpstr>
      <vt:lpstr>Analysis</vt:lpstr>
      <vt:lpstr>Analysis</vt:lpstr>
      <vt:lpstr>Analysis</vt:lpstr>
      <vt:lpstr>Conclusion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Efficient Sweep Coverage  with Mobile and Static Sensors</dc:title>
  <dc:creator>Barun</dc:creator>
  <cp:lastModifiedBy>Barun</cp:lastModifiedBy>
  <cp:revision>105</cp:revision>
  <dcterms:created xsi:type="dcterms:W3CDTF">2015-01-12T12:45:33Z</dcterms:created>
  <dcterms:modified xsi:type="dcterms:W3CDTF">2015-02-10T04:22:08Z</dcterms:modified>
</cp:coreProperties>
</file>